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1" r:id="rId7"/>
    <p:sldId id="259" r:id="rId8"/>
    <p:sldId id="277" r:id="rId9"/>
    <p:sldId id="282" r:id="rId10"/>
    <p:sldId id="258" r:id="rId11"/>
    <p:sldId id="288" r:id="rId12"/>
    <p:sldId id="260" r:id="rId13"/>
    <p:sldId id="276" r:id="rId14"/>
    <p:sldId id="262" r:id="rId15"/>
    <p:sldId id="266" r:id="rId16"/>
    <p:sldId id="267" r:id="rId17"/>
    <p:sldId id="265" r:id="rId18"/>
    <p:sldId id="273" r:id="rId19"/>
    <p:sldId id="264" r:id="rId20"/>
    <p:sldId id="268" r:id="rId21"/>
    <p:sldId id="270" r:id="rId22"/>
    <p:sldId id="269" r:id="rId23"/>
    <p:sldId id="271" r:id="rId24"/>
    <p:sldId id="272" r:id="rId25"/>
    <p:sldId id="274" r:id="rId26"/>
    <p:sldId id="275" r:id="rId27"/>
    <p:sldId id="278" r:id="rId28"/>
    <p:sldId id="286" r:id="rId29"/>
    <p:sldId id="291" r:id="rId30"/>
    <p:sldId id="281" r:id="rId31"/>
    <p:sldId id="285" r:id="rId32"/>
    <p:sldId id="289" r:id="rId33"/>
    <p:sldId id="280" r:id="rId34"/>
    <p:sldId id="284" r:id="rId35"/>
    <p:sldId id="279" r:id="rId36"/>
    <p:sldId id="283" r:id="rId37"/>
    <p:sldId id="287" r:id="rId38"/>
    <p:sldId id="29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55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57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61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8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2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36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6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66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3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3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CB18-A2A6-447F-A10E-0FA68B8D72F7}" type="datetimeFigureOut">
              <a:rPr lang="en-GB" smtClean="0"/>
              <a:t>12/11/2023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C59455-721A-4546-8293-700C144A472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zones.com/explorations/ikaria-greece/" TargetMode="External"/><Relationship Id="rId2" Type="http://schemas.openxmlformats.org/officeDocument/2006/relationships/hyperlink" Target="https://www.bluezones.com/explorations/loma-linda-californi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zones.com/explorations/nicoya-costa-rica/" TargetMode="External"/><Relationship Id="rId4" Type="http://schemas.openxmlformats.org/officeDocument/2006/relationships/hyperlink" Target="https://www.bluezones.com/explorations/sardinia-italy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BD539-A7E5-47D5-8FCA-54B079D04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7" y="976508"/>
            <a:ext cx="5525305" cy="2367221"/>
          </a:xfrm>
        </p:spPr>
        <p:txBody>
          <a:bodyPr>
            <a:normAutofit/>
          </a:bodyPr>
          <a:lstStyle/>
          <a:p>
            <a:r>
              <a:rPr lang="en-GB" sz="5400"/>
              <a:t>Musings of a Leeds GP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61A5C-680C-41F7-94C2-44E471C62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5530919" cy="1606576"/>
          </a:xfrm>
        </p:spPr>
        <p:txBody>
          <a:bodyPr>
            <a:normAutofit/>
          </a:bodyPr>
          <a:lstStyle/>
          <a:p>
            <a:r>
              <a:rPr lang="en-GB" dirty="0"/>
              <a:t>Dr Matt Barton</a:t>
            </a:r>
          </a:p>
          <a:p>
            <a:r>
              <a:rPr lang="en-GB" dirty="0"/>
              <a:t>GP Partner &amp; GP Trainer </a:t>
            </a:r>
          </a:p>
          <a:p>
            <a:r>
              <a:rPr lang="en-GB" dirty="0"/>
              <a:t>Manor Park Surgery, Bramley, Leeds </a:t>
            </a:r>
          </a:p>
        </p:txBody>
      </p: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15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19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unning in a marathon&#10;&#10;Description automatically generated">
            <a:extLst>
              <a:ext uri="{FF2B5EF4-FFF2-40B4-BE49-F238E27FC236}">
                <a16:creationId xmlns:a16="http://schemas.microsoft.com/office/drawing/2014/main" id="{5AD51E48-25F5-409C-A6D1-C514BF432D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73" y="1183362"/>
            <a:ext cx="2799103" cy="3732137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21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6742-6CB1-4A29-B2FB-EA9F1277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4642-A34C-4C67-87DB-2A97FDDB4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79F0F-6563-4C64-B7E8-2319B7467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09AF-77AD-47D5-BA1B-AE6FAC30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BE152C51-5CEA-417D-99BC-E5177D811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r="10559"/>
          <a:stretch/>
        </p:blipFill>
        <p:spPr>
          <a:xfrm>
            <a:off x="5887499" y="0"/>
            <a:ext cx="6304500" cy="6841574"/>
          </a:xfrm>
        </p:spPr>
      </p:pic>
      <p:pic>
        <p:nvPicPr>
          <p:cNvPr id="6" name="Picture 2" descr="May be a graphic of map and text">
            <a:extLst>
              <a:ext uri="{FF2B5EF4-FFF2-40B4-BE49-F238E27FC236}">
                <a16:creationId xmlns:a16="http://schemas.microsoft.com/office/drawing/2014/main" id="{2DF39189-D51A-4F98-A91B-3591AC2F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426"/>
            <a:ext cx="6692899" cy="684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2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44A8-6C0A-4FF2-AB3D-F1085B9D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ADD2E1-83F3-4852-A1D1-A522DA00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689868"/>
          </a:xfrm>
        </p:spPr>
        <p:txBody>
          <a:bodyPr>
            <a:normAutofit lnSpcReduction="10000"/>
          </a:bodyPr>
          <a:lstStyle/>
          <a:p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NHS SPENDING - PER PERSON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£3400 ~ Total ~ £9.34/day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457200" lvl="1" indent="0">
              <a:buNone/>
            </a:pP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£1265 ~ NHS Hospital staff ~ £3.47/day		37%</a:t>
            </a:r>
          </a:p>
          <a:p>
            <a:pPr marL="457200" lvl="1" indent="0">
              <a:buNone/>
            </a:pP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£348 ~ NHS ‘Non-NHS Healthcare’ ~ 95p/day	10%</a:t>
            </a:r>
          </a:p>
          <a:p>
            <a:pPr marL="457200" lvl="1" indent="0">
              <a:buNone/>
            </a:pP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£302 ~ Medications ~ 83p/day			9%</a:t>
            </a:r>
            <a:r>
              <a:rPr lang="en-GB" dirty="0"/>
              <a:t/>
            </a:r>
            <a:br>
              <a:rPr lang="en-GB" dirty="0"/>
            </a:br>
            <a:r>
              <a:rPr lang="en-GB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£163~ GP Services ~ 45p/day			5%</a:t>
            </a:r>
            <a:r>
              <a:rPr lang="en-GB" dirty="0"/>
              <a:t/>
            </a:r>
            <a:br>
              <a:rPr lang="en-GB" dirty="0"/>
            </a:br>
            <a:endParaRPr lang="en-GB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r>
              <a:rPr lang="en-GB" dirty="0">
                <a:solidFill>
                  <a:srgbClr val="050505"/>
                </a:solidFill>
                <a:latin typeface="Segoe UI Historic" panose="020B0502040204020203" pitchFamily="34" charset="0"/>
              </a:rPr>
              <a:t>This should pay for ~ 70 GP appointments per 1000 patients per week</a:t>
            </a:r>
          </a:p>
          <a:p>
            <a:r>
              <a:rPr lang="en-GB" dirty="0">
                <a:solidFill>
                  <a:srgbClr val="050505"/>
                </a:solidFill>
                <a:latin typeface="Segoe UI Historic" panose="020B0502040204020203" pitchFamily="34" charset="0"/>
              </a:rPr>
              <a:t>Equivalent to roughly 3.5 GP appointments per year per person</a:t>
            </a:r>
          </a:p>
          <a:p>
            <a:r>
              <a:rPr lang="en-GB" dirty="0"/>
              <a:t>www.bma.org.uk/advice-and-support/nhs-delivery-and-workforce</a:t>
            </a:r>
          </a:p>
        </p:txBody>
      </p:sp>
    </p:spTree>
    <p:extLst>
      <p:ext uri="{BB962C8B-B14F-4D97-AF65-F5344CB8AC3E}">
        <p14:creationId xmlns:p14="http://schemas.microsoft.com/office/powerpoint/2010/main" val="239859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BBEF-C686-4D9D-B0E5-5F3018AE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250B16-71CE-4186-8611-7FA76513B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7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4CE77-B046-464F-A782-D996001CC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Reduced hospital beds</a:t>
            </a:r>
          </a:p>
        </p:txBody>
      </p:sp>
      <p:pic>
        <p:nvPicPr>
          <p:cNvPr id="5" name="Content Placeholder 4" descr="A table with numbers and arrows&#10;&#10;Description automatically generated">
            <a:extLst>
              <a:ext uri="{FF2B5EF4-FFF2-40B4-BE49-F238E27FC236}">
                <a16:creationId xmlns:a16="http://schemas.microsoft.com/office/drawing/2014/main" id="{5E0AD3BB-85B7-4E12-8AAB-6BEE7DA10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" y="1853754"/>
            <a:ext cx="10316364" cy="5004245"/>
          </a:xfrm>
        </p:spPr>
      </p:pic>
    </p:spTree>
    <p:extLst>
      <p:ext uri="{BB962C8B-B14F-4D97-AF65-F5344CB8AC3E}">
        <p14:creationId xmlns:p14="http://schemas.microsoft.com/office/powerpoint/2010/main" val="106179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hospital beds&#10;&#10;Description automatically generated">
            <a:extLst>
              <a:ext uri="{FF2B5EF4-FFF2-40B4-BE49-F238E27FC236}">
                <a16:creationId xmlns:a16="http://schemas.microsoft.com/office/drawing/2014/main" id="{CACBD717-D3BC-4762-9723-F7F080C2F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4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4C9D6C8A-4E38-4F19-BF48-F32563AAA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3" b="145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7D5F486F-C1A7-4EC2-954D-01E8FE77F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53" y="0"/>
            <a:ext cx="8848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9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D842-84D9-43BA-94EE-3C076A04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It's worse if you are deprived </a:t>
            </a:r>
          </a:p>
        </p:txBody>
      </p:sp>
      <p:pic>
        <p:nvPicPr>
          <p:cNvPr id="4" name="Picture 3" descr="A graph showing the amount of water in the middle of the year&#10;&#10;Description automatically generated with medium confidence">
            <a:extLst>
              <a:ext uri="{FF2B5EF4-FFF2-40B4-BE49-F238E27FC236}">
                <a16:creationId xmlns:a16="http://schemas.microsoft.com/office/drawing/2014/main" id="{E52A94FB-2A94-472A-BDFA-D7622401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382536"/>
            <a:ext cx="10515600" cy="54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2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number of patients per gp&#10;&#10;Description automatically generated">
            <a:extLst>
              <a:ext uri="{FF2B5EF4-FFF2-40B4-BE49-F238E27FC236}">
                <a16:creationId xmlns:a16="http://schemas.microsoft.com/office/drawing/2014/main" id="{32E37D4C-47AA-4B73-A309-ADB71A725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9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E113-8BDB-4494-BB6A-AAB62E45A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B7E5B-A560-4544-AA36-349D11200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The Current Plight of the NHS….</a:t>
            </a:r>
          </a:p>
          <a:p>
            <a:r>
              <a:rPr lang="en-GB" sz="3200" dirty="0"/>
              <a:t>Is the NHS actually the National Sickness Service?</a:t>
            </a:r>
          </a:p>
          <a:p>
            <a:r>
              <a:rPr lang="en-GB" sz="3200" dirty="0"/>
              <a:t>How can we improve the Nations Health?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93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a number of dots&#10;&#10;Description automatically generated">
            <a:extLst>
              <a:ext uri="{FF2B5EF4-FFF2-40B4-BE49-F238E27FC236}">
                <a16:creationId xmlns:a16="http://schemas.microsoft.com/office/drawing/2014/main" id="{25CAC322-2673-4DEC-AA8D-F380B67ED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45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18B0-FEAE-410D-9387-3E1D982A0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are we getting </a:t>
            </a:r>
            <a:r>
              <a:rPr lang="en-GB" dirty="0" err="1"/>
              <a:t>iller</a:t>
            </a:r>
            <a:r>
              <a:rPr lang="en-GB" dirty="0"/>
              <a:t>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6C909-EE0A-45B9-9F02-F0843305AF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3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0244-9EBF-4505-B97E-B40765B5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we getting </a:t>
            </a:r>
            <a:r>
              <a:rPr lang="en-GB" dirty="0" err="1"/>
              <a:t>iller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C187E-43FC-401C-A17A-2B0E8961D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Infections &amp; trauma killed most homo sapiens for the first 300000yrs</a:t>
            </a:r>
          </a:p>
          <a:p>
            <a:pPr lvl="1"/>
            <a:r>
              <a:rPr lang="en-GB" sz="2400" dirty="0"/>
              <a:t>Vaccination </a:t>
            </a:r>
          </a:p>
          <a:p>
            <a:pPr lvl="1"/>
            <a:r>
              <a:rPr lang="en-GB" sz="2400" dirty="0"/>
              <a:t>Sanitation</a:t>
            </a:r>
          </a:p>
          <a:p>
            <a:pPr lvl="1"/>
            <a:r>
              <a:rPr lang="en-GB" sz="2400" dirty="0"/>
              <a:t>Antibiotics</a:t>
            </a:r>
          </a:p>
          <a:p>
            <a:pPr lvl="1"/>
            <a:r>
              <a:rPr lang="en-GB" sz="2400" dirty="0"/>
              <a:t>Hygiene</a:t>
            </a:r>
          </a:p>
          <a:p>
            <a:pPr lvl="1"/>
            <a:r>
              <a:rPr lang="en-GB" sz="2400" dirty="0"/>
              <a:t>Surgical knowledge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76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71CA-6554-4616-9038-643C4204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obesity the problem or the canary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22C1E-9175-4AF7-B75D-BC76E4A7F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66BA3-926C-4430-976D-C6297BB8B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319"/>
            <a:ext cx="12192000" cy="499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6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FBE0-9C5E-4FD5-84F4-C785F2B8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195C-AA51-4891-9489-3103231D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60C66-1CC3-47F0-A231-C14839C8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27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6FC7-D7B4-4A45-AAD7-BE3A6FD9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Obesity is simply a symptom of Stress:</a:t>
            </a:r>
            <a:br>
              <a:rPr lang="en-GB" dirty="0"/>
            </a:br>
            <a:r>
              <a:rPr lang="en-GB" dirty="0"/>
              <a:t>Psychological, Biological &amp; 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D7486-BC36-4B1E-93EA-0627FD713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Deprivation, Poverty, Poor housing, Racism, Misogyny, Noise, Pollution, Urban environments</a:t>
            </a:r>
          </a:p>
          <a:p>
            <a:r>
              <a:rPr lang="en-GB" dirty="0"/>
              <a:t>Lack of purpose; Ill health, Grief, DVA, Toxic relationships</a:t>
            </a:r>
          </a:p>
          <a:p>
            <a:r>
              <a:rPr lang="en-GB" dirty="0"/>
              <a:t>Isolation; Past traumas;  Abuse;  Adverse Childhood Experiences</a:t>
            </a:r>
          </a:p>
          <a:p>
            <a:r>
              <a:rPr lang="en-GB" dirty="0"/>
              <a:t>Mental load, financial, emotional burdens, caring for others, worries</a:t>
            </a:r>
          </a:p>
          <a:p>
            <a:r>
              <a:rPr lang="en-GB" dirty="0"/>
              <a:t>Poor Americanised Diet: Sugar – Ultra processed foods</a:t>
            </a:r>
          </a:p>
          <a:p>
            <a:r>
              <a:rPr lang="en-GB" dirty="0"/>
              <a:t>Sedentary lifestyle (labour saving devices): Sitting; Office work, Couch, TV, Indoor time etc</a:t>
            </a:r>
          </a:p>
          <a:p>
            <a:r>
              <a:rPr lang="en-GB" dirty="0"/>
              <a:t>Inability to relax; Poor Sleep</a:t>
            </a:r>
          </a:p>
          <a:p>
            <a:r>
              <a:rPr lang="en-GB" dirty="0"/>
              <a:t>Hyperstimulation: Tech, TV, Cell phones, Screen Time, Social media</a:t>
            </a:r>
          </a:p>
          <a:p>
            <a:r>
              <a:rPr lang="en-GB" dirty="0"/>
              <a:t>Lack of Self Compassion: Guilt, Envy, Self criticism, Complaining</a:t>
            </a:r>
          </a:p>
          <a:p>
            <a:r>
              <a:rPr lang="en-GB" dirty="0"/>
              <a:t>Negative coping mechanisms: Alcohol, Drugs, Smoking, Gambling, Work etc</a:t>
            </a:r>
          </a:p>
        </p:txBody>
      </p:sp>
    </p:spTree>
    <p:extLst>
      <p:ext uri="{BB962C8B-B14F-4D97-AF65-F5344CB8AC3E}">
        <p14:creationId xmlns:p14="http://schemas.microsoft.com/office/powerpoint/2010/main" val="194740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9E44610-49F8-4D03-A7C5-51A4DC49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GB" dirty="0"/>
              <a:t>ACE Score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764D5-1AB7-4A7D-81FD-43D51793D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1" y="2015732"/>
            <a:ext cx="4654254" cy="3450613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3C3B3A"/>
                </a:solidFill>
                <a:latin typeface="CircularStd-Book"/>
              </a:rPr>
              <a:t>&gt;4 increases the risk of heart disease 3-fold , Increased Risk Type 2 diabetes 4-fold, 6 times more likely to smoke, 14 times more likely to have experienced violence in the last 12 months</a:t>
            </a:r>
          </a:p>
          <a:p>
            <a:r>
              <a:rPr lang="en-GB" sz="2400" dirty="0">
                <a:solidFill>
                  <a:srgbClr val="3C3B3A"/>
                </a:solidFill>
                <a:latin typeface="CircularStd-Book"/>
              </a:rPr>
              <a:t>&gt;6 life expectancy of 20 years less than those with a score of 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18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FF8E8-BC0C-4C3D-B24F-44021C5FB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131" y="481107"/>
            <a:ext cx="6091791" cy="5149101"/>
          </a:xfrm>
          <a:prstGeom prst="rect">
            <a:avLst/>
          </a:prstGeom>
        </p:spPr>
      </p:pic>
      <p:pic>
        <p:nvPicPr>
          <p:cNvPr id="33" name="Picture 20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22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5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EE6D7E-7F42-4776-B8E9-0620EACF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95% of symptoms in GP are the Body working!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0D1D4-C3D3-4ABC-BD4A-25715D503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0" i="0" dirty="0">
                <a:solidFill>
                  <a:srgbClr val="3C3B3A"/>
                </a:solidFill>
                <a:effectLst/>
                <a:latin typeface="CircularStd-Book"/>
              </a:rPr>
              <a:t>Your Brain Wants You To Be Anxious, Lazy &amp; Fat - Dr Anders Hansen</a:t>
            </a:r>
          </a:p>
          <a:p>
            <a:r>
              <a:rPr lang="en-GB" sz="2400" dirty="0">
                <a:solidFill>
                  <a:srgbClr val="3C3B3A"/>
                </a:solidFill>
                <a:latin typeface="CircularStd-Book"/>
              </a:rPr>
              <a:t>Pain, Tiredness, Low Mood and Anxiety are a sign of chronic stress / </a:t>
            </a:r>
            <a:r>
              <a:rPr lang="en-GB" sz="2400" dirty="0" err="1">
                <a:solidFill>
                  <a:srgbClr val="3C3B3A"/>
                </a:solidFill>
                <a:latin typeface="CircularStd-Book"/>
              </a:rPr>
              <a:t>ptsd</a:t>
            </a:r>
            <a:endParaRPr lang="en-GB" sz="2400" dirty="0">
              <a:solidFill>
                <a:srgbClr val="3C3B3A"/>
              </a:solidFill>
              <a:latin typeface="CircularStd-Book"/>
            </a:endParaRPr>
          </a:p>
          <a:p>
            <a:r>
              <a:rPr lang="en-GB" sz="2400" b="0" i="0" dirty="0">
                <a:solidFill>
                  <a:srgbClr val="3C3B3A"/>
                </a:solidFill>
                <a:effectLst/>
                <a:latin typeface="CircularStd-Book"/>
              </a:rPr>
              <a:t>Obesity is a self defence mechanism for upcoming peril</a:t>
            </a:r>
          </a:p>
          <a:p>
            <a:pPr algn="l"/>
            <a:r>
              <a:rPr lang="en-GB" sz="2400" b="0" i="0" dirty="0">
                <a:solidFill>
                  <a:srgbClr val="3C3B3A"/>
                </a:solidFill>
                <a:effectLst/>
                <a:latin typeface="CircularStd-Book"/>
              </a:rPr>
              <a:t>Cough</a:t>
            </a:r>
            <a:r>
              <a:rPr lang="en-GB" sz="2400" dirty="0">
                <a:solidFill>
                  <a:srgbClr val="3C3B3A"/>
                </a:solidFill>
                <a:latin typeface="CircularStd-Book"/>
              </a:rPr>
              <a:t>, aches, D&amp;V,</a:t>
            </a:r>
            <a:r>
              <a:rPr lang="en-GB" sz="2400" b="0" i="0" dirty="0">
                <a:solidFill>
                  <a:srgbClr val="3C3B3A"/>
                </a:solidFill>
                <a:effectLst/>
                <a:latin typeface="CircularStd-Book"/>
              </a:rPr>
              <a:t> temperatures are the immune fighting bugs</a:t>
            </a:r>
          </a:p>
          <a:p>
            <a:pPr algn="l"/>
            <a:r>
              <a:rPr lang="en-GB" sz="2400" dirty="0">
                <a:solidFill>
                  <a:srgbClr val="3C3B3A"/>
                </a:solidFill>
                <a:latin typeface="CircularStd-Book"/>
              </a:rPr>
              <a:t>Falls, back pains etc are more a sign of deconditioning than disease</a:t>
            </a:r>
            <a:r>
              <a:rPr lang="en-GB" sz="2400" b="0" i="0" dirty="0">
                <a:solidFill>
                  <a:srgbClr val="3C3B3A"/>
                </a:solidFill>
                <a:effectLst/>
                <a:latin typeface="CircularStd-Book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7144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5D58-0E72-4B42-901D-F041AF91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Excess Sugar and Stress turns on the fight &amp; flight response leading to disease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448648-A917-4DAB-B99C-5D89302782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Obesity</a:t>
            </a:r>
          </a:p>
          <a:p>
            <a:r>
              <a:rPr lang="en-GB" dirty="0"/>
              <a:t>Type 2 Diabetes </a:t>
            </a:r>
          </a:p>
          <a:p>
            <a:r>
              <a:rPr lang="en-GB" dirty="0"/>
              <a:t>Ischaemic Heart Disease</a:t>
            </a:r>
          </a:p>
          <a:p>
            <a:r>
              <a:rPr lang="en-GB" dirty="0"/>
              <a:t>Stroke</a:t>
            </a:r>
          </a:p>
          <a:p>
            <a:r>
              <a:rPr lang="en-GB" dirty="0"/>
              <a:t>Hypertension</a:t>
            </a:r>
          </a:p>
          <a:p>
            <a:r>
              <a:rPr lang="en-GB" dirty="0"/>
              <a:t>High cholesterol</a:t>
            </a:r>
          </a:p>
          <a:p>
            <a:r>
              <a:rPr lang="en-GB" dirty="0"/>
              <a:t>Dental disease</a:t>
            </a:r>
          </a:p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7AA7CB-0A52-4000-B323-81F4E3FC89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Depression / Anxiety </a:t>
            </a:r>
          </a:p>
          <a:p>
            <a:r>
              <a:rPr lang="en-GB" dirty="0"/>
              <a:t>Mental Health inc. Dementia</a:t>
            </a:r>
          </a:p>
          <a:p>
            <a:r>
              <a:rPr lang="en-GB" dirty="0"/>
              <a:t>Cancer</a:t>
            </a:r>
          </a:p>
          <a:p>
            <a:r>
              <a:rPr lang="en-GB" dirty="0"/>
              <a:t>PCOS/ subfertility </a:t>
            </a:r>
          </a:p>
          <a:p>
            <a:r>
              <a:rPr lang="en-GB" dirty="0"/>
              <a:t>Autoimmune Disease</a:t>
            </a:r>
          </a:p>
          <a:p>
            <a:r>
              <a:rPr lang="en-GB" dirty="0"/>
              <a:t>Atopic disease</a:t>
            </a:r>
          </a:p>
          <a:p>
            <a:r>
              <a:rPr lang="en-GB" dirty="0"/>
              <a:t>Liver and Kidney Disease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81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633D0-9522-484C-AC7F-D26C6DE9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LifeSPan</a:t>
            </a:r>
            <a:r>
              <a:rPr lang="en-GB" dirty="0"/>
              <a:t> is falling in the west, </a:t>
            </a:r>
            <a:br>
              <a:rPr lang="en-GB" dirty="0"/>
            </a:br>
            <a:r>
              <a:rPr lang="en-GB" dirty="0"/>
              <a:t>health Span is falling much more so!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D9925F-343E-4122-B4DB-467514F094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2576" y="1864194"/>
            <a:ext cx="7776624" cy="426499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08563-6814-4963-AC87-9038941692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2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4A82-367E-4A26-9883-63F347DB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AC58-C205-4B01-AEA4-6A202260B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Who works in the NHS?</a:t>
            </a:r>
          </a:p>
          <a:p>
            <a:r>
              <a:rPr lang="en-GB" sz="3200" dirty="0"/>
              <a:t>Who has been affected by the NHS crisis?</a:t>
            </a:r>
          </a:p>
          <a:p>
            <a:r>
              <a:rPr lang="en-GB" sz="3200" dirty="0"/>
              <a:t>What are thoughts about private providers?</a:t>
            </a:r>
          </a:p>
          <a:p>
            <a:r>
              <a:rPr lang="en-GB" sz="3200" dirty="0"/>
              <a:t>How easy is it to get a GP appointment?????</a:t>
            </a:r>
          </a:p>
        </p:txBody>
      </p:sp>
    </p:spTree>
    <p:extLst>
      <p:ext uri="{BB962C8B-B14F-4D97-AF65-F5344CB8AC3E}">
        <p14:creationId xmlns:p14="http://schemas.microsoft.com/office/powerpoint/2010/main" val="279132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3032-C39F-4540-B53B-FE44137D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 Zone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4F08-7151-4628-B414-C4F79CC70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10748"/>
          </a:xfrm>
        </p:spPr>
        <p:txBody>
          <a:bodyPr>
            <a:normAutofit/>
          </a:bodyPr>
          <a:lstStyle/>
          <a:p>
            <a:r>
              <a:rPr lang="en-GB" sz="2200" dirty="0"/>
              <a:t>Dan Buettner (National Geographic) went to areas with long healthy life spans</a:t>
            </a:r>
          </a:p>
          <a:p>
            <a:r>
              <a:rPr lang="en-GB" sz="2200" u="sng" dirty="0"/>
              <a:t>Okinawa, Japan</a:t>
            </a:r>
          </a:p>
          <a:p>
            <a:r>
              <a:rPr lang="en-GB" sz="2200" dirty="0">
                <a:hlinkClick r:id="rId2" tooltip="Read more about Loma Linda, Californ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Loma Linda, California</a:t>
            </a:r>
            <a:endParaRPr lang="en-GB" sz="2200" dirty="0"/>
          </a:p>
          <a:p>
            <a:r>
              <a:rPr lang="en-GB" sz="2200" dirty="0">
                <a:hlinkClick r:id="rId3" tooltip="Read more about Ikaria, Greec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Ikaria, Greece</a:t>
            </a:r>
            <a:endParaRPr lang="en-GB" sz="2200" dirty="0"/>
          </a:p>
          <a:p>
            <a:r>
              <a:rPr lang="en-GB" sz="2200" dirty="0">
                <a:hlinkClick r:id="rId4" tooltip="Read more about Sardinia, Ital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Sardinia, Italy</a:t>
            </a:r>
            <a:endParaRPr lang="en-GB" sz="2200" dirty="0"/>
          </a:p>
          <a:p>
            <a:r>
              <a:rPr lang="en-GB" sz="2200" dirty="0">
                <a:hlinkClick r:id="rId5" tooltip="Read more about Nicoya, Costa Ric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Nicoya, Costa Rica</a:t>
            </a:r>
            <a:endParaRPr lang="en-GB" sz="2200" dirty="0"/>
          </a:p>
          <a:p>
            <a:r>
              <a:rPr lang="en-GB" sz="2200" dirty="0"/>
              <a:t>Serialised recently on Netflix "Live to 100"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519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7FDF-8D2D-47E3-B276-54699D44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587BF-332B-4DF1-BF6F-E8079408E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567C0-023C-44BA-AE5D-6E318C49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0375A-BDB0-4148-AABA-8630AD80B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79" t="27031" r="44375" b="9815"/>
          <a:stretch/>
        </p:blipFill>
        <p:spPr>
          <a:xfrm>
            <a:off x="6096001" y="-1"/>
            <a:ext cx="6099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90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8C9F20-66E4-49EA-B6A0-80EB70291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Body Works!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D071B8-1263-4A13-8FD8-2073174C5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5553543" cy="3448595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Modern Reductionist medicine:</a:t>
            </a:r>
          </a:p>
          <a:p>
            <a:pPr lvl="1" algn="r"/>
            <a:r>
              <a:rPr lang="en-GB" dirty="0"/>
              <a:t>Symptoms</a:t>
            </a:r>
          </a:p>
          <a:p>
            <a:pPr lvl="1" algn="r"/>
            <a:r>
              <a:rPr lang="en-GB" dirty="0"/>
              <a:t>Disease</a:t>
            </a:r>
          </a:p>
          <a:p>
            <a:pPr lvl="1" algn="r"/>
            <a:r>
              <a:rPr lang="en-GB" dirty="0"/>
              <a:t>Management</a:t>
            </a:r>
          </a:p>
          <a:p>
            <a:pPr lvl="1" algn="r"/>
            <a:r>
              <a:rPr lang="en-GB" dirty="0"/>
              <a:t>Evidence Based Medicine</a:t>
            </a:r>
          </a:p>
          <a:p>
            <a:pPr lvl="1" algn="r"/>
            <a:r>
              <a:rPr lang="en-GB" dirty="0"/>
              <a:t>Drug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26835-52EF-4885-88D4-B8E1FF30C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74" y="2017953"/>
            <a:ext cx="4733925" cy="3441520"/>
          </a:xfrm>
        </p:spPr>
        <p:txBody>
          <a:bodyPr>
            <a:normAutofit/>
          </a:bodyPr>
          <a:lstStyle/>
          <a:p>
            <a:r>
              <a:rPr lang="en-GB" dirty="0"/>
              <a:t>Holistic Care:</a:t>
            </a:r>
          </a:p>
          <a:p>
            <a:pPr lvl="1"/>
            <a:r>
              <a:rPr lang="en-GB" dirty="0"/>
              <a:t>Life Experiences</a:t>
            </a:r>
          </a:p>
          <a:p>
            <a:pPr lvl="1"/>
            <a:r>
              <a:rPr lang="en-GB" dirty="0"/>
              <a:t>Your self worth and place on the planet</a:t>
            </a:r>
          </a:p>
          <a:p>
            <a:pPr lvl="1"/>
            <a:r>
              <a:rPr lang="en-GB" dirty="0"/>
              <a:t>Mental Fitness</a:t>
            </a:r>
          </a:p>
          <a:p>
            <a:pPr lvl="1"/>
            <a:r>
              <a:rPr lang="en-GB" dirty="0"/>
              <a:t>Thoughts and emotions</a:t>
            </a:r>
          </a:p>
          <a:p>
            <a:pPr lvl="1"/>
            <a:r>
              <a:rPr lang="en-GB" dirty="0"/>
              <a:t>Day to day behaviours</a:t>
            </a:r>
          </a:p>
          <a:p>
            <a:pPr lvl="1"/>
            <a:r>
              <a:rPr lang="en-GB" dirty="0"/>
              <a:t>Physical health?</a:t>
            </a:r>
          </a:p>
          <a:p>
            <a:pPr lvl="1"/>
            <a:r>
              <a:rPr lang="en-GB" dirty="0"/>
              <a:t>Symptoms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A black and white sign on a white wall&#10;&#10;Description automatically generated">
            <a:extLst>
              <a:ext uri="{FF2B5EF4-FFF2-40B4-BE49-F238E27FC236}">
                <a16:creationId xmlns:a16="http://schemas.microsoft.com/office/drawing/2014/main" id="{91E6F921-6BC5-4037-A3F1-94254E68D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110"/>
            <a:ext cx="4333875" cy="43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28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01B3-A642-40FC-874C-89CC626E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create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CA186-CBE4-4CC0-82D3-308535742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Health cannot be prescribed - It must be lived!</a:t>
            </a:r>
          </a:p>
          <a:p>
            <a:r>
              <a:rPr lang="en-GB" sz="2400" dirty="0"/>
              <a:t>Nourish the brain and body within healthy societies so we can:</a:t>
            </a:r>
          </a:p>
          <a:p>
            <a:pPr lvl="1"/>
            <a:r>
              <a:rPr lang="en-GB" sz="2000" dirty="0"/>
              <a:t>Have Good Relationships </a:t>
            </a:r>
          </a:p>
          <a:p>
            <a:pPr lvl="1"/>
            <a:r>
              <a:rPr lang="en-GB" sz="2000" dirty="0"/>
              <a:t>Eat Real Whole Food</a:t>
            </a:r>
          </a:p>
          <a:p>
            <a:pPr lvl="1"/>
            <a:r>
              <a:rPr lang="en-GB" sz="2000" dirty="0" err="1"/>
              <a:t>Priotise</a:t>
            </a:r>
            <a:r>
              <a:rPr lang="en-GB" sz="2000" dirty="0"/>
              <a:t> Regular Active Movement</a:t>
            </a:r>
          </a:p>
          <a:p>
            <a:pPr lvl="1"/>
            <a:r>
              <a:rPr lang="en-GB" sz="2000" dirty="0"/>
              <a:t>Practice Active Relaxation</a:t>
            </a:r>
          </a:p>
          <a:p>
            <a:pPr lvl="1"/>
            <a:r>
              <a:rPr lang="en-GB" sz="2000" dirty="0"/>
              <a:t>Feel Safe enough to have Real Sleep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703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F297-B2A8-4DA8-8284-40B84EAE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create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0C36F-C4A7-4F0A-A404-931910D0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56468"/>
          </a:xfrm>
        </p:spPr>
        <p:txBody>
          <a:bodyPr>
            <a:normAutofit/>
          </a:bodyPr>
          <a:lstStyle/>
          <a:p>
            <a:r>
              <a:rPr lang="en-GB" dirty="0"/>
              <a:t>GP's and the NHS cannot compensate, nor prescribe, for unhealthy lives!</a:t>
            </a:r>
          </a:p>
          <a:p>
            <a:r>
              <a:rPr lang="en-GB" dirty="0"/>
              <a:t>Government must nurture society to create healthier places for </a:t>
            </a:r>
            <a:r>
              <a:rPr lang="en-GB" i="1" u="sng" dirty="0"/>
              <a:t>healthy relationships</a:t>
            </a:r>
            <a:endParaRPr lang="en-GB" dirty="0"/>
          </a:p>
          <a:p>
            <a:r>
              <a:rPr lang="en-GB" dirty="0"/>
              <a:t>Government and society must make </a:t>
            </a:r>
            <a:r>
              <a:rPr lang="en-GB" i="1" u="sng" dirty="0"/>
              <a:t>real food </a:t>
            </a:r>
            <a:r>
              <a:rPr lang="en-GB" dirty="0"/>
              <a:t>the easier, cheaper, more abundant option</a:t>
            </a:r>
          </a:p>
          <a:p>
            <a:r>
              <a:rPr lang="en-GB" dirty="0"/>
              <a:t>Government and society must normalise </a:t>
            </a:r>
            <a:r>
              <a:rPr lang="en-GB" i="1" u="sng" dirty="0"/>
              <a:t>movement</a:t>
            </a:r>
          </a:p>
          <a:p>
            <a:r>
              <a:rPr lang="en-GB" dirty="0"/>
              <a:t>Government and society must normalise analogue </a:t>
            </a:r>
            <a:r>
              <a:rPr lang="en-GB" i="1" u="sng" dirty="0"/>
              <a:t>relaxation</a:t>
            </a:r>
          </a:p>
          <a:p>
            <a:r>
              <a:rPr lang="en-GB" dirty="0"/>
              <a:t>Only when this happens will our brains relax; let us </a:t>
            </a:r>
            <a:r>
              <a:rPr lang="en-GB" i="1" u="sng" dirty="0"/>
              <a:t>sleep</a:t>
            </a:r>
            <a:r>
              <a:rPr lang="en-GB" dirty="0"/>
              <a:t> and let us live healthily!</a:t>
            </a:r>
          </a:p>
          <a:p>
            <a:r>
              <a:rPr lang="en-GB" dirty="0"/>
              <a:t>For the sake of the country and our kids please…..</a:t>
            </a:r>
          </a:p>
          <a:p>
            <a:r>
              <a:rPr lang="en-GB" dirty="0"/>
              <a:t>Only this will improve the health and save the economy of the nation!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62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C9B6-4017-4ADD-9B9D-CE3ABC58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 / Reading: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8DE98-0810-4513-8C70-FDEEE07BC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1474" y="2017343"/>
            <a:ext cx="3524249" cy="4126282"/>
          </a:xfrm>
        </p:spPr>
        <p:txBody>
          <a:bodyPr>
            <a:noAutofit/>
          </a:bodyPr>
          <a:lstStyle/>
          <a:p>
            <a:r>
              <a:rPr lang="en-GB" sz="1800" dirty="0"/>
              <a:t>Netflix: "Cooked" &amp; "Live to 100"</a:t>
            </a:r>
          </a:p>
          <a:p>
            <a:r>
              <a:rPr lang="en-GB" sz="1800" dirty="0"/>
              <a:t>Henry </a:t>
            </a:r>
            <a:r>
              <a:rPr lang="en-GB" sz="1800" dirty="0" err="1"/>
              <a:t>Dimbleby</a:t>
            </a:r>
            <a:r>
              <a:rPr lang="en-GB" sz="1800" dirty="0"/>
              <a:t>: Ravenous</a:t>
            </a:r>
          </a:p>
          <a:p>
            <a:r>
              <a:rPr lang="en-GB" sz="1800" dirty="0"/>
              <a:t>Dr Chris van </a:t>
            </a:r>
            <a:r>
              <a:rPr lang="en-GB" sz="1800" dirty="0" err="1"/>
              <a:t>Tulleken</a:t>
            </a:r>
            <a:r>
              <a:rPr lang="en-GB" sz="1800" dirty="0"/>
              <a:t>: Ultra processed people</a:t>
            </a:r>
          </a:p>
          <a:p>
            <a:r>
              <a:rPr lang="en-GB" sz="1800" dirty="0"/>
              <a:t>Prof Herman </a:t>
            </a:r>
            <a:r>
              <a:rPr lang="en-GB" sz="1800" dirty="0" err="1"/>
              <a:t>Pontzer</a:t>
            </a:r>
            <a:r>
              <a:rPr lang="en-GB" sz="1800" dirty="0"/>
              <a:t>: Burn</a:t>
            </a:r>
          </a:p>
          <a:p>
            <a:r>
              <a:rPr lang="en-GB" sz="1800" dirty="0"/>
              <a:t>Prof Robert Lustig: </a:t>
            </a:r>
            <a:r>
              <a:rPr lang="en-GB" sz="1800" dirty="0" err="1"/>
              <a:t>Metabolical</a:t>
            </a:r>
            <a:endParaRPr lang="en-GB" sz="1800" dirty="0"/>
          </a:p>
          <a:p>
            <a:r>
              <a:rPr lang="en-GB" sz="1800" dirty="0"/>
              <a:t>Dr Mark Hyman:  Food Fix &amp; Young forever</a:t>
            </a:r>
          </a:p>
          <a:p>
            <a:endParaRPr lang="en-GB" sz="1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CC3FD-90FE-4909-B630-A95BD75EC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7174" y="2017342"/>
            <a:ext cx="3743723" cy="4126283"/>
          </a:xfrm>
        </p:spPr>
        <p:txBody>
          <a:bodyPr>
            <a:normAutofit/>
          </a:bodyPr>
          <a:lstStyle/>
          <a:p>
            <a:r>
              <a:rPr lang="en-GB" sz="1800" dirty="0"/>
              <a:t>Dr </a:t>
            </a:r>
            <a:r>
              <a:rPr lang="en-GB" sz="1800" dirty="0" err="1"/>
              <a:t>Rangan</a:t>
            </a:r>
            <a:r>
              <a:rPr lang="en-GB" sz="1800" dirty="0"/>
              <a:t> Chatterjee:  </a:t>
            </a:r>
          </a:p>
          <a:p>
            <a:pPr lvl="1"/>
            <a:r>
              <a:rPr lang="en-GB" dirty="0"/>
              <a:t>Podcast: Feel Better, Live More</a:t>
            </a:r>
          </a:p>
          <a:p>
            <a:pPr lvl="1"/>
            <a:r>
              <a:rPr lang="en-GB" dirty="0"/>
              <a:t>Numerous Books </a:t>
            </a:r>
            <a:r>
              <a:rPr lang="en-GB" dirty="0" err="1"/>
              <a:t>inc</a:t>
            </a:r>
            <a:r>
              <a:rPr lang="en-GB" dirty="0"/>
              <a:t>: 4 Pillar plan &amp; The Stress Solution.</a:t>
            </a:r>
          </a:p>
          <a:p>
            <a:r>
              <a:rPr lang="en-GB" sz="1800" dirty="0"/>
              <a:t>Dr Chris Palmer: Brain Energy</a:t>
            </a:r>
          </a:p>
          <a:p>
            <a:r>
              <a:rPr lang="en-GB" sz="1800" dirty="0"/>
              <a:t>Dr Gabor Mate: The Myth of Normal, &amp; When the body says No</a:t>
            </a:r>
          </a:p>
          <a:p>
            <a:r>
              <a:rPr lang="en-GB" sz="1800" dirty="0"/>
              <a:t>Dr Matthew Walker: Why we Sleep?</a:t>
            </a:r>
          </a:p>
          <a:p>
            <a:r>
              <a:rPr lang="en-GB" sz="1800" dirty="0"/>
              <a:t>Dr Gabrielle Lyon: Forever Strong</a:t>
            </a:r>
          </a:p>
          <a:p>
            <a:endParaRPr lang="en-GB" sz="1800" dirty="0"/>
          </a:p>
          <a:p>
            <a:endParaRPr lang="en-GB" dirty="0"/>
          </a:p>
        </p:txBody>
      </p:sp>
      <p:pic>
        <p:nvPicPr>
          <p:cNvPr id="5" name="Picture 4" descr="A blue and yellow sign with white text&#10;&#10;Description automatically generated">
            <a:extLst>
              <a:ext uri="{FF2B5EF4-FFF2-40B4-BE49-F238E27FC236}">
                <a16:creationId xmlns:a16="http://schemas.microsoft.com/office/drawing/2014/main" id="{2AE71655-0081-4DD2-8A9C-7E873CF284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0" y="1771650"/>
            <a:ext cx="3795508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4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8F004-841E-4C67-A1F6-948B3260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care and the NHS is a political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86785-FEFE-4F32-B386-780E41382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GB" sz="2400" dirty="0"/>
              <a:t>British population is getting </a:t>
            </a:r>
            <a:r>
              <a:rPr lang="en-GB" sz="2400" dirty="0" err="1"/>
              <a:t>iller</a:t>
            </a:r>
            <a:r>
              <a:rPr lang="en-GB" sz="2400" dirty="0"/>
              <a:t> – alongside increase in health anxiety</a:t>
            </a:r>
          </a:p>
          <a:p>
            <a:r>
              <a:rPr lang="en-GB" sz="2400" dirty="0"/>
              <a:t>Increase in workload in specifically Primary Care  </a:t>
            </a:r>
          </a:p>
          <a:p>
            <a:pPr lvl="1"/>
            <a:r>
              <a:rPr lang="en-GB" sz="2000" dirty="0"/>
              <a:t>Society is struggling</a:t>
            </a:r>
          </a:p>
          <a:p>
            <a:pPr lvl="1"/>
            <a:r>
              <a:rPr lang="en-GB" sz="2000" dirty="0"/>
              <a:t>Anger about excessive waiting times </a:t>
            </a:r>
          </a:p>
          <a:p>
            <a:pPr lvl="1"/>
            <a:r>
              <a:rPr lang="en-GB" sz="2000" dirty="0"/>
              <a:t>Offloading of Secondary care work to GP when they are seen</a:t>
            </a:r>
          </a:p>
          <a:p>
            <a:pPr lvl="1"/>
            <a:r>
              <a:rPr lang="en-GB" sz="2000" dirty="0"/>
              <a:t>NHS England work dump – </a:t>
            </a:r>
            <a:r>
              <a:rPr lang="en-GB" sz="2000" dirty="0" err="1"/>
              <a:t>eg</a:t>
            </a:r>
            <a:r>
              <a:rPr lang="en-GB" sz="2000" dirty="0"/>
              <a:t> plans to cancel hospital referral process</a:t>
            </a:r>
          </a:p>
          <a:p>
            <a:r>
              <a:rPr lang="en-GB" sz="2400" dirty="0"/>
              <a:t>Access vs Demand</a:t>
            </a:r>
          </a:p>
          <a:p>
            <a:r>
              <a:rPr lang="en-GB" sz="2400" dirty="0"/>
              <a:t>Patients being told access is a right…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12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53EFA-19E6-4AB7-BC00-ED100F22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5D2ED-7E88-4C3F-8240-2A3AB9BC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C1175-4B41-47C0-B56E-1F6434F7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3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FB2-2E53-41A9-B899-431C68A9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0087-FD23-4FAE-B153-81756854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6654B7-2D67-4DD3-B370-0A1BA1816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2" r="32292" b="9444"/>
          <a:stretch/>
        </p:blipFill>
        <p:spPr>
          <a:xfrm>
            <a:off x="0" y="0"/>
            <a:ext cx="8255000" cy="401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B999A-7C24-48E6-A8D2-CFB12D213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31" r="32292" b="18889"/>
          <a:stretch/>
        </p:blipFill>
        <p:spPr>
          <a:xfrm>
            <a:off x="3937000" y="3149154"/>
            <a:ext cx="8255000" cy="37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0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AC1A-477B-46AB-8BA1-58AECE7F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enough GP Staff?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AF22-B581-43A1-884B-6AFEEAF81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BA5EFCB6-5C59-4A1E-A4E4-519682453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381794"/>
            <a:ext cx="10312400" cy="54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AC1A-477B-46AB-8BA1-58AECE7F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enough GP Staff?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AF22-B581-43A1-884B-6AFEEAF81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BA5EFCB6-5C59-4A1E-A4E4-519682453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381794"/>
            <a:ext cx="10312400" cy="5476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119C6A-730E-41F8-84E1-3FACD6B704F7}"/>
              </a:ext>
            </a:extLst>
          </p:cNvPr>
          <p:cNvSpPr txBox="1"/>
          <p:nvPr/>
        </p:nvSpPr>
        <p:spPr>
          <a:xfrm>
            <a:off x="103490" y="3658232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Cure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77C38-8298-49EF-BADE-318AAA441197}"/>
              </a:ext>
            </a:extLst>
          </p:cNvPr>
          <p:cNvSpPr txBox="1"/>
          <p:nvPr/>
        </p:nvSpPr>
        <p:spPr>
          <a:xfrm>
            <a:off x="-85121" y="5643796"/>
            <a:ext cx="153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Prevention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5935910-99DD-4BA7-B911-3ADABEFEFB7C}"/>
              </a:ext>
            </a:extLst>
          </p:cNvPr>
          <p:cNvSpPr/>
          <p:nvPr/>
        </p:nvSpPr>
        <p:spPr>
          <a:xfrm>
            <a:off x="1270000" y="2627697"/>
            <a:ext cx="1117600" cy="257930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2620FE2-E383-4840-9CDF-8A4562B391AA}"/>
              </a:ext>
            </a:extLst>
          </p:cNvPr>
          <p:cNvSpPr/>
          <p:nvPr/>
        </p:nvSpPr>
        <p:spPr>
          <a:xfrm>
            <a:off x="1270000" y="5338456"/>
            <a:ext cx="1117600" cy="1139346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1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EF9B-446C-41F3-85B9-66695209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aph of a patient&#10;&#10;Description automatically generated with medium confidence">
            <a:extLst>
              <a:ext uri="{FF2B5EF4-FFF2-40B4-BE49-F238E27FC236}">
                <a16:creationId xmlns:a16="http://schemas.microsoft.com/office/drawing/2014/main" id="{290A409D-B472-47FE-93D4-9626FE59A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" t="9042" r="538" b="19516"/>
          <a:stretch/>
        </p:blipFill>
        <p:spPr>
          <a:xfrm>
            <a:off x="-114300" y="-15359"/>
            <a:ext cx="12306300" cy="6873359"/>
          </a:xfrm>
        </p:spPr>
      </p:pic>
    </p:spTree>
    <p:extLst>
      <p:ext uri="{BB962C8B-B14F-4D97-AF65-F5344CB8AC3E}">
        <p14:creationId xmlns:p14="http://schemas.microsoft.com/office/powerpoint/2010/main" val="36940421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C567A2D451840A1A3172B79D13EA9" ma:contentTypeVersion="17" ma:contentTypeDescription="Create a new document." ma:contentTypeScope="" ma:versionID="a760af59a039b9c93570ad9a549e032b">
  <xsd:schema xmlns:xsd="http://www.w3.org/2001/XMLSchema" xmlns:xs="http://www.w3.org/2001/XMLSchema" xmlns:p="http://schemas.microsoft.com/office/2006/metadata/properties" xmlns:ns3="1366faf1-a34f-495a-a47c-445217ffe5b3" xmlns:ns4="e3060dd4-3e4f-4fe5-b88f-a928187c0acd" targetNamespace="http://schemas.microsoft.com/office/2006/metadata/properties" ma:root="true" ma:fieldsID="28b049d94fb955b8efe77705c5b6d9eb" ns3:_="" ns4:_="">
    <xsd:import namespace="1366faf1-a34f-495a-a47c-445217ffe5b3"/>
    <xsd:import namespace="e3060dd4-3e4f-4fe5-b88f-a928187c0ac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6faf1-a34f-495a-a47c-445217ffe5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60dd4-3e4f-4fe5-b88f-a928187c0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060dd4-3e4f-4fe5-b88f-a928187c0acd" xsi:nil="true"/>
  </documentManagement>
</p:properties>
</file>

<file path=customXml/itemProps1.xml><?xml version="1.0" encoding="utf-8"?>
<ds:datastoreItem xmlns:ds="http://schemas.openxmlformats.org/officeDocument/2006/customXml" ds:itemID="{37DD8BA5-C696-4D39-9B15-3B336EEB6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66faf1-a34f-495a-a47c-445217ffe5b3"/>
    <ds:schemaRef ds:uri="e3060dd4-3e4f-4fe5-b88f-a928187c0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A8170C-72C2-439F-925A-A4C16095EF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0E08C-7EC2-437C-8880-E2F6498BC2B8}">
  <ds:schemaRefs>
    <ds:schemaRef ds:uri="http://purl.org/dc/dcmitype/"/>
    <ds:schemaRef ds:uri="1366faf1-a34f-495a-a47c-445217ffe5b3"/>
    <ds:schemaRef ds:uri="http://schemas.microsoft.com/office/2006/documentManagement/types"/>
    <ds:schemaRef ds:uri="http://purl.org/dc/elements/1.1/"/>
    <ds:schemaRef ds:uri="http://schemas.microsoft.com/office/2006/metadata/properties"/>
    <ds:schemaRef ds:uri="e3060dd4-3e4f-4fe5-b88f-a928187c0acd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3596</TotalTime>
  <Words>969</Words>
  <Application>Microsoft Office PowerPoint</Application>
  <PresentationFormat>Widescreen</PresentationFormat>
  <Paragraphs>138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CircularStd-Book</vt:lpstr>
      <vt:lpstr>Gill Sans MT</vt:lpstr>
      <vt:lpstr>Segoe UI Historic</vt:lpstr>
      <vt:lpstr>Gallery</vt:lpstr>
      <vt:lpstr>Musings of a Leeds GP</vt:lpstr>
      <vt:lpstr>Topics</vt:lpstr>
      <vt:lpstr>PowerPoint Presentation</vt:lpstr>
      <vt:lpstr>Primary care and the NHS is a political tool</vt:lpstr>
      <vt:lpstr>PowerPoint Presentation</vt:lpstr>
      <vt:lpstr>PowerPoint Presentation</vt:lpstr>
      <vt:lpstr>Not enough GP Staff? </vt:lpstr>
      <vt:lpstr>Not enough GP Staff? </vt:lpstr>
      <vt:lpstr>PowerPoint Presentation</vt:lpstr>
      <vt:lpstr>PowerPoint Presentation</vt:lpstr>
      <vt:lpstr>PowerPoint Presentation</vt:lpstr>
      <vt:lpstr>Funding</vt:lpstr>
      <vt:lpstr>PowerPoint Presentation</vt:lpstr>
      <vt:lpstr>Reduced hospital beds</vt:lpstr>
      <vt:lpstr>PowerPoint Presentation</vt:lpstr>
      <vt:lpstr>PowerPoint Presentation</vt:lpstr>
      <vt:lpstr>PowerPoint Presentation</vt:lpstr>
      <vt:lpstr>It's worse if you are deprived </vt:lpstr>
      <vt:lpstr>PowerPoint Presentation</vt:lpstr>
      <vt:lpstr>PowerPoint Presentation</vt:lpstr>
      <vt:lpstr>Why are we getting iller???</vt:lpstr>
      <vt:lpstr>Why are we getting iller?</vt:lpstr>
      <vt:lpstr>Is obesity the problem or the canary</vt:lpstr>
      <vt:lpstr>PowerPoint Presentation</vt:lpstr>
      <vt:lpstr>Obesity is simply a symptom of Stress: Psychological, Biological &amp; social</vt:lpstr>
      <vt:lpstr>ACE Score </vt:lpstr>
      <vt:lpstr>95% of symptoms in GP are the Body working!</vt:lpstr>
      <vt:lpstr>Excess Sugar and Stress turns on the fight &amp; flight response leading to disease</vt:lpstr>
      <vt:lpstr>LifeSPan is falling in the west,  health Span is falling much more so!</vt:lpstr>
      <vt:lpstr>Blue Zone project</vt:lpstr>
      <vt:lpstr>PowerPoint Presentation</vt:lpstr>
      <vt:lpstr>The Body Works!</vt:lpstr>
      <vt:lpstr>How do we create Health?</vt:lpstr>
      <vt:lpstr>How do we create Health?</vt:lpstr>
      <vt:lpstr>Further information / Reading: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Musings of an NHS GP</dc:title>
  <dc:creator>BARTON, Matthew (MANOR PARK SURGERY)</dc:creator>
  <cp:lastModifiedBy>Harvey Thompson</cp:lastModifiedBy>
  <cp:revision>39</cp:revision>
  <dcterms:created xsi:type="dcterms:W3CDTF">2023-11-04T15:53:51Z</dcterms:created>
  <dcterms:modified xsi:type="dcterms:W3CDTF">2023-11-12T17:13:57Z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0x010100DB4C567A2D451840A1A3172B79D13EA9</vt:lpwstr>
  </property>
</Properties>
</file>