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37"/>
  </p:notesMasterIdLst>
  <p:handoutMasterIdLst>
    <p:handoutMasterId r:id="rId38"/>
  </p:handoutMasterIdLst>
  <p:sldIdLst>
    <p:sldId id="256" r:id="rId5"/>
    <p:sldId id="605" r:id="rId6"/>
    <p:sldId id="606" r:id="rId7"/>
    <p:sldId id="614" r:id="rId8"/>
    <p:sldId id="630" r:id="rId9"/>
    <p:sldId id="629" r:id="rId10"/>
    <p:sldId id="616" r:id="rId11"/>
    <p:sldId id="615" r:id="rId12"/>
    <p:sldId id="626" r:id="rId13"/>
    <p:sldId id="627" r:id="rId14"/>
    <p:sldId id="628" r:id="rId15"/>
    <p:sldId id="612" r:id="rId16"/>
    <p:sldId id="613" r:id="rId17"/>
    <p:sldId id="602" r:id="rId18"/>
    <p:sldId id="610" r:id="rId19"/>
    <p:sldId id="635" r:id="rId20"/>
    <p:sldId id="611" r:id="rId21"/>
    <p:sldId id="291" r:id="rId22"/>
    <p:sldId id="292" r:id="rId23"/>
    <p:sldId id="620" r:id="rId24"/>
    <p:sldId id="617" r:id="rId25"/>
    <p:sldId id="621" r:id="rId26"/>
    <p:sldId id="622" r:id="rId27"/>
    <p:sldId id="623" r:id="rId28"/>
    <p:sldId id="624" r:id="rId29"/>
    <p:sldId id="632" r:id="rId30"/>
    <p:sldId id="618" r:id="rId31"/>
    <p:sldId id="603" r:id="rId32"/>
    <p:sldId id="277" r:id="rId33"/>
    <p:sldId id="619" r:id="rId34"/>
    <p:sldId id="448" r:id="rId35"/>
    <p:sldId id="634" r:id="rId36"/>
  </p:sldIdLst>
  <p:sldSz cx="9144000" cy="6858000" type="screen4x3"/>
  <p:notesSz cx="6881813" cy="10002838"/>
  <p:defaultTextStyle>
    <a:defPPr>
      <a:defRPr lang="en-US"/>
    </a:defPPr>
    <a:lvl1pPr algn="ctr" rtl="0" fontAlgn="base">
      <a:spcBef>
        <a:spcPct val="0"/>
      </a:spcBef>
      <a:spcAft>
        <a:spcPct val="0"/>
      </a:spcAft>
      <a:defRPr sz="3200" kern="1200">
        <a:solidFill>
          <a:schemeClr val="tx2"/>
        </a:solidFill>
        <a:latin typeface="Trebuchet MS" panose="020B0603020202020204" pitchFamily="34" charset="0"/>
        <a:ea typeface="+mn-ea"/>
        <a:cs typeface="+mn-cs"/>
      </a:defRPr>
    </a:lvl1pPr>
    <a:lvl2pPr marL="457200" algn="ctr" rtl="0" fontAlgn="base">
      <a:spcBef>
        <a:spcPct val="0"/>
      </a:spcBef>
      <a:spcAft>
        <a:spcPct val="0"/>
      </a:spcAft>
      <a:defRPr sz="3200" kern="1200">
        <a:solidFill>
          <a:schemeClr val="tx2"/>
        </a:solidFill>
        <a:latin typeface="Trebuchet MS" panose="020B0603020202020204" pitchFamily="34" charset="0"/>
        <a:ea typeface="+mn-ea"/>
        <a:cs typeface="+mn-cs"/>
      </a:defRPr>
    </a:lvl2pPr>
    <a:lvl3pPr marL="914400" algn="ctr" rtl="0" fontAlgn="base">
      <a:spcBef>
        <a:spcPct val="0"/>
      </a:spcBef>
      <a:spcAft>
        <a:spcPct val="0"/>
      </a:spcAft>
      <a:defRPr sz="3200" kern="1200">
        <a:solidFill>
          <a:schemeClr val="tx2"/>
        </a:solidFill>
        <a:latin typeface="Trebuchet MS" panose="020B0603020202020204" pitchFamily="34" charset="0"/>
        <a:ea typeface="+mn-ea"/>
        <a:cs typeface="+mn-cs"/>
      </a:defRPr>
    </a:lvl3pPr>
    <a:lvl4pPr marL="1371600" algn="ctr" rtl="0" fontAlgn="base">
      <a:spcBef>
        <a:spcPct val="0"/>
      </a:spcBef>
      <a:spcAft>
        <a:spcPct val="0"/>
      </a:spcAft>
      <a:defRPr sz="3200" kern="1200">
        <a:solidFill>
          <a:schemeClr val="tx2"/>
        </a:solidFill>
        <a:latin typeface="Trebuchet MS" panose="020B0603020202020204" pitchFamily="34" charset="0"/>
        <a:ea typeface="+mn-ea"/>
        <a:cs typeface="+mn-cs"/>
      </a:defRPr>
    </a:lvl4pPr>
    <a:lvl5pPr marL="1828800" algn="ctr" rtl="0" fontAlgn="base">
      <a:spcBef>
        <a:spcPct val="0"/>
      </a:spcBef>
      <a:spcAft>
        <a:spcPct val="0"/>
      </a:spcAft>
      <a:defRPr sz="3200" kern="1200">
        <a:solidFill>
          <a:schemeClr val="tx2"/>
        </a:solidFill>
        <a:latin typeface="Trebuchet MS" panose="020B0603020202020204" pitchFamily="34" charset="0"/>
        <a:ea typeface="+mn-ea"/>
        <a:cs typeface="+mn-cs"/>
      </a:defRPr>
    </a:lvl5pPr>
    <a:lvl6pPr marL="2286000" algn="l" defTabSz="914400" rtl="0" eaLnBrk="1" latinLnBrk="0" hangingPunct="1">
      <a:defRPr sz="3200" kern="1200">
        <a:solidFill>
          <a:schemeClr val="tx2"/>
        </a:solidFill>
        <a:latin typeface="Trebuchet MS" panose="020B0603020202020204" pitchFamily="34" charset="0"/>
        <a:ea typeface="+mn-ea"/>
        <a:cs typeface="+mn-cs"/>
      </a:defRPr>
    </a:lvl6pPr>
    <a:lvl7pPr marL="2743200" algn="l" defTabSz="914400" rtl="0" eaLnBrk="1" latinLnBrk="0" hangingPunct="1">
      <a:defRPr sz="3200" kern="1200">
        <a:solidFill>
          <a:schemeClr val="tx2"/>
        </a:solidFill>
        <a:latin typeface="Trebuchet MS" panose="020B0603020202020204" pitchFamily="34" charset="0"/>
        <a:ea typeface="+mn-ea"/>
        <a:cs typeface="+mn-cs"/>
      </a:defRPr>
    </a:lvl7pPr>
    <a:lvl8pPr marL="3200400" algn="l" defTabSz="914400" rtl="0" eaLnBrk="1" latinLnBrk="0" hangingPunct="1">
      <a:defRPr sz="3200" kern="1200">
        <a:solidFill>
          <a:schemeClr val="tx2"/>
        </a:solidFill>
        <a:latin typeface="Trebuchet MS" panose="020B0603020202020204" pitchFamily="34" charset="0"/>
        <a:ea typeface="+mn-ea"/>
        <a:cs typeface="+mn-cs"/>
      </a:defRPr>
    </a:lvl8pPr>
    <a:lvl9pPr marL="3657600" algn="l" defTabSz="914400" rtl="0" eaLnBrk="1" latinLnBrk="0" hangingPunct="1">
      <a:defRPr sz="3200" kern="1200">
        <a:solidFill>
          <a:schemeClr val="tx2"/>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66FFFF"/>
    <a:srgbClr val="3399FF"/>
    <a:srgbClr val="CC3300"/>
    <a:srgbClr val="99FF99"/>
    <a:srgbClr val="FF9933"/>
    <a:srgbClr val="FFFF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485" autoAdjust="0"/>
    <p:restoredTop sz="97239" autoAdjust="0"/>
  </p:normalViewPr>
  <p:slideViewPr>
    <p:cSldViewPr>
      <p:cViewPr varScale="1">
        <p:scale>
          <a:sx n="65" d="100"/>
          <a:sy n="65" d="100"/>
        </p:scale>
        <p:origin x="672"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8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a:pPr>
            <a:r>
              <a:rPr lang="en-GB"/>
              <a:t>UK Public support for public ownership, 2022</a:t>
            </a:r>
          </a:p>
        </c:rich>
      </c:tx>
      <c:overlay val="0"/>
      <c:spPr>
        <a:noFill/>
        <a:ln w="0">
          <a:noFill/>
        </a:ln>
      </c:spPr>
    </c:title>
    <c:autoTitleDeleted val="0"/>
    <c:plotArea>
      <c:layout>
        <c:manualLayout>
          <c:layoutTarget val="inner"/>
          <c:xMode val="edge"/>
          <c:yMode val="edge"/>
          <c:x val="0.16901282120539105"/>
          <c:y val="0.12283347121765011"/>
          <c:w val="0.7896293887835093"/>
          <c:h val="0.68273226355700345"/>
        </c:manualLayout>
      </c:layout>
      <c:barChart>
        <c:barDir val="bar"/>
        <c:grouping val="stacked"/>
        <c:varyColors val="0"/>
        <c:ser>
          <c:idx val="0"/>
          <c:order val="0"/>
          <c:tx>
            <c:strRef>
              <c:f>label 0</c:f>
              <c:strCache>
                <c:ptCount val="1"/>
                <c:pt idx="0">
                  <c:v>Public sector</c:v>
                </c:pt>
              </c:strCache>
            </c:strRef>
          </c:tx>
          <c:spPr>
            <a:solidFill>
              <a:srgbClr val="FFFF00"/>
            </a:solidFill>
            <a:ln w="0">
              <a:noFill/>
            </a:ln>
          </c:spPr>
          <c:invertIfNegative val="0"/>
          <c:dLbls>
            <c:numFmt formatCode="0%" sourceLinked="0"/>
            <c:spPr>
              <a:noFill/>
              <a:ln>
                <a:noFill/>
              </a:ln>
              <a:effectLst/>
            </c:sp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0"/>
              </c:ext>
            </c:extLst>
          </c:dLbls>
          <c:cat>
            <c:strRef>
              <c:f>categories</c:f>
              <c:strCache>
                <c:ptCount val="6"/>
                <c:pt idx="0">
                  <c:v>Water</c:v>
                </c:pt>
                <c:pt idx="1">
                  <c:v>Buses</c:v>
                </c:pt>
                <c:pt idx="2">
                  <c:v>Rail</c:v>
                </c:pt>
                <c:pt idx="3">
                  <c:v>NHS</c:v>
                </c:pt>
                <c:pt idx="4">
                  <c:v>Energy</c:v>
                </c:pt>
                <c:pt idx="5">
                  <c:v>Royal Mail</c:v>
                </c:pt>
              </c:strCache>
            </c:strRef>
          </c:cat>
          <c:val>
            <c:numRef>
              <c:f>0</c:f>
              <c:numCache>
                <c:formatCode>General</c:formatCode>
                <c:ptCount val="6"/>
                <c:pt idx="0">
                  <c:v>0.69299999999999995</c:v>
                </c:pt>
                <c:pt idx="1">
                  <c:v>0.64800000000000002</c:v>
                </c:pt>
                <c:pt idx="2">
                  <c:v>0.66900000000000004</c:v>
                </c:pt>
                <c:pt idx="3">
                  <c:v>0.78100000000000003</c:v>
                </c:pt>
                <c:pt idx="4">
                  <c:v>0.65700000000000003</c:v>
                </c:pt>
                <c:pt idx="5">
                  <c:v>0.68300000000000005</c:v>
                </c:pt>
              </c:numCache>
            </c:numRef>
          </c:val>
          <c:extLst>
            <c:ext xmlns:c16="http://schemas.microsoft.com/office/drawing/2014/chart" uri="{C3380CC4-5D6E-409C-BE32-E72D297353CC}">
              <c16:uniqueId val="{00000000-2404-46AB-B48F-D681F9F537AA}"/>
            </c:ext>
          </c:extLst>
        </c:ser>
        <c:ser>
          <c:idx val="1"/>
          <c:order val="1"/>
          <c:tx>
            <c:strRef>
              <c:f>label 1</c:f>
              <c:strCache>
                <c:ptCount val="1"/>
                <c:pt idx="0">
                  <c:v>Private sector</c:v>
                </c:pt>
              </c:strCache>
            </c:strRef>
          </c:tx>
          <c:spPr>
            <a:solidFill>
              <a:srgbClr val="F8CBAD"/>
            </a:solidFill>
            <a:ln w="0">
              <a:noFill/>
            </a:ln>
          </c:spPr>
          <c:invertIfNegative val="0"/>
          <c:dLbls>
            <c:numFmt formatCode="0%" sourceLinked="0"/>
            <c:spPr>
              <a:noFill/>
              <a:ln>
                <a:noFill/>
              </a:ln>
              <a:effectLst/>
            </c:sp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0"/>
              </c:ext>
            </c:extLst>
          </c:dLbls>
          <c:cat>
            <c:strRef>
              <c:f>categories</c:f>
              <c:strCache>
                <c:ptCount val="6"/>
                <c:pt idx="0">
                  <c:v>Water</c:v>
                </c:pt>
                <c:pt idx="1">
                  <c:v>Buses</c:v>
                </c:pt>
                <c:pt idx="2">
                  <c:v>Rail</c:v>
                </c:pt>
                <c:pt idx="3">
                  <c:v>NHS</c:v>
                </c:pt>
                <c:pt idx="4">
                  <c:v>Energy</c:v>
                </c:pt>
                <c:pt idx="5">
                  <c:v>Royal Mail</c:v>
                </c:pt>
              </c:strCache>
            </c:strRef>
          </c:cat>
          <c:val>
            <c:numRef>
              <c:f>1</c:f>
              <c:numCache>
                <c:formatCode>General</c:formatCode>
                <c:ptCount val="6"/>
                <c:pt idx="0">
                  <c:v>0.192</c:v>
                </c:pt>
                <c:pt idx="1">
                  <c:v>0.23100000000000001</c:v>
                </c:pt>
                <c:pt idx="2">
                  <c:v>0.21299999999999999</c:v>
                </c:pt>
                <c:pt idx="3">
                  <c:v>0.124</c:v>
                </c:pt>
                <c:pt idx="4">
                  <c:v>0.219</c:v>
                </c:pt>
                <c:pt idx="5">
                  <c:v>0.21</c:v>
                </c:pt>
              </c:numCache>
            </c:numRef>
          </c:val>
          <c:extLst>
            <c:ext xmlns:c16="http://schemas.microsoft.com/office/drawing/2014/chart" uri="{C3380CC4-5D6E-409C-BE32-E72D297353CC}">
              <c16:uniqueId val="{00000001-2404-46AB-B48F-D681F9F537AA}"/>
            </c:ext>
          </c:extLst>
        </c:ser>
        <c:ser>
          <c:idx val="2"/>
          <c:order val="2"/>
          <c:tx>
            <c:strRef>
              <c:f>label 2</c:f>
              <c:strCache>
                <c:ptCount val="1"/>
                <c:pt idx="0">
                  <c:v>Don't know</c:v>
                </c:pt>
              </c:strCache>
            </c:strRef>
          </c:tx>
          <c:spPr>
            <a:solidFill>
              <a:srgbClr val="A5A5A5"/>
            </a:solidFill>
            <a:ln w="0">
              <a:noFill/>
            </a:ln>
          </c:spPr>
          <c:invertIfNegative val="0"/>
          <c:dLbls>
            <c:numFmt formatCode="0%" sourceLinked="0"/>
            <c:spPr>
              <a:noFill/>
              <a:ln>
                <a:noFill/>
              </a:ln>
              <a:effectLst/>
            </c:sp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0"/>
              </c:ext>
            </c:extLst>
          </c:dLbls>
          <c:cat>
            <c:strRef>
              <c:f>categories</c:f>
              <c:strCache>
                <c:ptCount val="6"/>
                <c:pt idx="0">
                  <c:v>Water</c:v>
                </c:pt>
                <c:pt idx="1">
                  <c:v>Buses</c:v>
                </c:pt>
                <c:pt idx="2">
                  <c:v>Rail</c:v>
                </c:pt>
                <c:pt idx="3">
                  <c:v>NHS</c:v>
                </c:pt>
                <c:pt idx="4">
                  <c:v>Energy</c:v>
                </c:pt>
                <c:pt idx="5">
                  <c:v>Royal Mail</c:v>
                </c:pt>
              </c:strCache>
            </c:strRef>
          </c:cat>
          <c:val>
            <c:numRef>
              <c:f>2</c:f>
              <c:numCache>
                <c:formatCode>General</c:formatCode>
                <c:ptCount val="6"/>
                <c:pt idx="0">
                  <c:v>0.114</c:v>
                </c:pt>
                <c:pt idx="1">
                  <c:v>0.121</c:v>
                </c:pt>
                <c:pt idx="2">
                  <c:v>0.11700000000000001</c:v>
                </c:pt>
                <c:pt idx="3">
                  <c:v>9.4E-2</c:v>
                </c:pt>
                <c:pt idx="4">
                  <c:v>0.124</c:v>
                </c:pt>
                <c:pt idx="5">
                  <c:v>0.107</c:v>
                </c:pt>
              </c:numCache>
            </c:numRef>
          </c:val>
          <c:extLst>
            <c:ext xmlns:c16="http://schemas.microsoft.com/office/drawing/2014/chart" uri="{C3380CC4-5D6E-409C-BE32-E72D297353CC}">
              <c16:uniqueId val="{00000002-2404-46AB-B48F-D681F9F537AA}"/>
            </c:ext>
          </c:extLst>
        </c:ser>
        <c:dLbls>
          <c:showLegendKey val="0"/>
          <c:showVal val="0"/>
          <c:showCatName val="0"/>
          <c:showSerName val="0"/>
          <c:showPercent val="0"/>
          <c:showBubbleSize val="0"/>
        </c:dLbls>
        <c:gapWidth val="150"/>
        <c:overlap val="100"/>
        <c:axId val="23359932"/>
        <c:axId val="26825375"/>
      </c:barChart>
      <c:catAx>
        <c:axId val="23359932"/>
        <c:scaling>
          <c:orientation val="minMax"/>
        </c:scaling>
        <c:delete val="0"/>
        <c:axPos val="l"/>
        <c:numFmt formatCode="General" sourceLinked="0"/>
        <c:majorTickMark val="none"/>
        <c:minorTickMark val="none"/>
        <c:tickLblPos val="nextTo"/>
        <c:spPr>
          <a:ln w="9360">
            <a:solidFill>
              <a:srgbClr val="D9D9D9"/>
            </a:solidFill>
            <a:round/>
          </a:ln>
        </c:spPr>
        <c:crossAx val="26825375"/>
        <c:crosses val="autoZero"/>
        <c:auto val="1"/>
        <c:lblAlgn val="ctr"/>
        <c:lblOffset val="100"/>
        <c:noMultiLvlLbl val="0"/>
      </c:catAx>
      <c:valAx>
        <c:axId val="26825375"/>
        <c:scaling>
          <c:orientation val="minMax"/>
        </c:scaling>
        <c:delete val="0"/>
        <c:axPos val="b"/>
        <c:majorGridlines>
          <c:spPr>
            <a:ln w="9360">
              <a:solidFill>
                <a:srgbClr val="D9D9D9"/>
              </a:solidFill>
              <a:round/>
            </a:ln>
          </c:spPr>
        </c:majorGridlines>
        <c:numFmt formatCode="0%" sourceLinked="0"/>
        <c:majorTickMark val="none"/>
        <c:minorTickMark val="none"/>
        <c:tickLblPos val="nextTo"/>
        <c:spPr>
          <a:ln w="6480">
            <a:noFill/>
          </a:ln>
        </c:spPr>
        <c:crossAx val="23359932"/>
        <c:crosses val="autoZero"/>
        <c:crossBetween val="between"/>
      </c:valAx>
      <c:spPr>
        <a:noFill/>
        <a:ln w="0">
          <a:noFill/>
        </a:ln>
      </c:spPr>
    </c:plotArea>
    <c:legend>
      <c:legendPos val="b"/>
      <c:overlay val="0"/>
      <c:spPr>
        <a:noFill/>
        <a:ln w="0">
          <a:noFill/>
        </a:ln>
      </c:spPr>
    </c:legend>
    <c:plotVisOnly val="1"/>
    <c:dispBlanksAs val="gap"/>
    <c:showDLblsOverMax val="1"/>
  </c:chart>
  <c:spPr>
    <a:solidFill>
      <a:srgbClr val="FFFFFF"/>
    </a:solidFill>
    <a:ln w="9360">
      <a:solidFill>
        <a:srgbClr val="D9D9D9"/>
      </a:solidFill>
      <a:round/>
    </a:ln>
  </c:spPr>
  <c:txPr>
    <a:bodyPr/>
    <a:lstStyle/>
    <a:p>
      <a:pPr>
        <a:defRPr sz="1800" baseline="0"/>
      </a:pPr>
      <a:endParaRPr lang="en-US"/>
    </a:p>
  </c:txPr>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54" name="Rectangle 2"/>
          <p:cNvSpPr>
            <a:spLocks noGrp="1" noChangeArrowheads="1"/>
          </p:cNvSpPr>
          <p:nvPr>
            <p:ph type="hdr" sz="quarter"/>
          </p:nvPr>
        </p:nvSpPr>
        <p:spPr bwMode="auto">
          <a:xfrm>
            <a:off x="0" y="0"/>
            <a:ext cx="298132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976" tIns="46488" rIns="92976" bIns="46488" numCol="1" anchor="t" anchorCtr="0" compatLnSpc="1">
            <a:prstTxWarp prst="textNoShape">
              <a:avLst/>
            </a:prstTxWarp>
          </a:bodyPr>
          <a:lstStyle>
            <a:lvl1pPr algn="l" defTabSz="930275">
              <a:defRPr sz="1200">
                <a:solidFill>
                  <a:schemeClr val="tx1"/>
                </a:solidFill>
                <a:latin typeface="Times New Roman" panose="02020603050405020304" pitchFamily="18" charset="0"/>
              </a:defRPr>
            </a:lvl1pPr>
          </a:lstStyle>
          <a:p>
            <a:endParaRPr lang="en-GB" altLang="en-US"/>
          </a:p>
        </p:txBody>
      </p:sp>
      <p:sp>
        <p:nvSpPr>
          <p:cNvPr id="202755" name="Rectangle 3"/>
          <p:cNvSpPr>
            <a:spLocks noGrp="1" noChangeArrowheads="1"/>
          </p:cNvSpPr>
          <p:nvPr>
            <p:ph type="dt" sz="quarter" idx="1"/>
          </p:nvPr>
        </p:nvSpPr>
        <p:spPr bwMode="auto">
          <a:xfrm>
            <a:off x="3898900" y="0"/>
            <a:ext cx="298132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976" tIns="46488" rIns="92976" bIns="46488" numCol="1" anchor="t" anchorCtr="0" compatLnSpc="1">
            <a:prstTxWarp prst="textNoShape">
              <a:avLst/>
            </a:prstTxWarp>
          </a:bodyPr>
          <a:lstStyle>
            <a:lvl1pPr algn="r" defTabSz="930275">
              <a:defRPr sz="1200">
                <a:solidFill>
                  <a:schemeClr val="tx1"/>
                </a:solidFill>
                <a:latin typeface="Times New Roman" panose="02020603050405020304" pitchFamily="18" charset="0"/>
              </a:defRPr>
            </a:lvl1pPr>
          </a:lstStyle>
          <a:p>
            <a:endParaRPr lang="en-GB" altLang="en-US"/>
          </a:p>
        </p:txBody>
      </p:sp>
      <p:sp>
        <p:nvSpPr>
          <p:cNvPr id="202756" name="Rectangle 4"/>
          <p:cNvSpPr>
            <a:spLocks noGrp="1" noChangeArrowheads="1"/>
          </p:cNvSpPr>
          <p:nvPr>
            <p:ph type="ftr" sz="quarter" idx="2"/>
          </p:nvPr>
        </p:nvSpPr>
        <p:spPr bwMode="auto">
          <a:xfrm>
            <a:off x="0" y="9501188"/>
            <a:ext cx="298132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976" tIns="46488" rIns="92976" bIns="46488" numCol="1" anchor="b" anchorCtr="0" compatLnSpc="1">
            <a:prstTxWarp prst="textNoShape">
              <a:avLst/>
            </a:prstTxWarp>
          </a:bodyPr>
          <a:lstStyle>
            <a:lvl1pPr algn="l" defTabSz="930275">
              <a:defRPr sz="1200">
                <a:solidFill>
                  <a:schemeClr val="tx1"/>
                </a:solidFill>
                <a:latin typeface="Times New Roman" panose="02020603050405020304" pitchFamily="18" charset="0"/>
              </a:defRPr>
            </a:lvl1pPr>
          </a:lstStyle>
          <a:p>
            <a:endParaRPr lang="en-GB" altLang="en-US"/>
          </a:p>
        </p:txBody>
      </p:sp>
      <p:sp>
        <p:nvSpPr>
          <p:cNvPr id="202757" name="Rectangle 5"/>
          <p:cNvSpPr>
            <a:spLocks noGrp="1" noChangeArrowheads="1"/>
          </p:cNvSpPr>
          <p:nvPr>
            <p:ph type="sldNum" sz="quarter" idx="3"/>
          </p:nvPr>
        </p:nvSpPr>
        <p:spPr bwMode="auto">
          <a:xfrm>
            <a:off x="3898900" y="9501188"/>
            <a:ext cx="298132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976" tIns="46488" rIns="92976" bIns="46488" numCol="1" anchor="b" anchorCtr="0" compatLnSpc="1">
            <a:prstTxWarp prst="textNoShape">
              <a:avLst/>
            </a:prstTxWarp>
          </a:bodyPr>
          <a:lstStyle>
            <a:lvl1pPr algn="r" defTabSz="930275">
              <a:defRPr sz="1200">
                <a:solidFill>
                  <a:schemeClr val="tx1"/>
                </a:solidFill>
                <a:latin typeface="Times New Roman" panose="02020603050405020304" pitchFamily="18" charset="0"/>
              </a:defRPr>
            </a:lvl1pPr>
          </a:lstStyle>
          <a:p>
            <a:fld id="{3BA53D58-F6BF-44A3-84BB-D81292874FF8}" type="slidenum">
              <a:rPr lang="en-GB" altLang="en-US"/>
              <a:pPr/>
              <a:t>‹#›</a:t>
            </a:fld>
            <a:endParaRPr lang="en-GB" altLang="en-US"/>
          </a:p>
        </p:txBody>
      </p:sp>
    </p:spTree>
    <p:extLst>
      <p:ext uri="{BB962C8B-B14F-4D97-AF65-F5344CB8AC3E}">
        <p14:creationId xmlns:p14="http://schemas.microsoft.com/office/powerpoint/2010/main" val="23743836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8132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976" tIns="46488" rIns="92976" bIns="46488" numCol="1" anchor="t" anchorCtr="0" compatLnSpc="1">
            <a:prstTxWarp prst="textNoShape">
              <a:avLst/>
            </a:prstTxWarp>
          </a:bodyPr>
          <a:lstStyle>
            <a:lvl1pPr algn="l" defTabSz="930275">
              <a:defRPr sz="1200">
                <a:solidFill>
                  <a:schemeClr val="tx1"/>
                </a:solidFill>
                <a:latin typeface="Times New Roman" panose="02020603050405020304" pitchFamily="18" charset="0"/>
              </a:defRPr>
            </a:lvl1pPr>
          </a:lstStyle>
          <a:p>
            <a:endParaRPr lang="en-GB" altLang="en-US"/>
          </a:p>
        </p:txBody>
      </p:sp>
      <p:sp>
        <p:nvSpPr>
          <p:cNvPr id="5123" name="Rectangle 3"/>
          <p:cNvSpPr>
            <a:spLocks noGrp="1" noChangeArrowheads="1"/>
          </p:cNvSpPr>
          <p:nvPr>
            <p:ph type="dt" idx="1"/>
          </p:nvPr>
        </p:nvSpPr>
        <p:spPr bwMode="auto">
          <a:xfrm>
            <a:off x="3898900" y="0"/>
            <a:ext cx="298132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976" tIns="46488" rIns="92976" bIns="46488" numCol="1" anchor="t" anchorCtr="0" compatLnSpc="1">
            <a:prstTxWarp prst="textNoShape">
              <a:avLst/>
            </a:prstTxWarp>
          </a:bodyPr>
          <a:lstStyle>
            <a:lvl1pPr algn="r" defTabSz="930275">
              <a:defRPr sz="1200">
                <a:solidFill>
                  <a:schemeClr val="tx1"/>
                </a:solidFill>
                <a:latin typeface="Times New Roman" panose="02020603050405020304" pitchFamily="18" charset="0"/>
              </a:defRPr>
            </a:lvl1pPr>
          </a:lstStyle>
          <a:p>
            <a:endParaRPr lang="en-GB" altLang="en-US"/>
          </a:p>
        </p:txBody>
      </p:sp>
      <p:sp>
        <p:nvSpPr>
          <p:cNvPr id="22532" name="Rectangle 4"/>
          <p:cNvSpPr>
            <a:spLocks noGrp="1" noRot="1" noChangeAspect="1" noChangeArrowheads="1" noTextEdit="1"/>
          </p:cNvSpPr>
          <p:nvPr>
            <p:ph type="sldImg" idx="2"/>
          </p:nvPr>
        </p:nvSpPr>
        <p:spPr bwMode="auto">
          <a:xfrm>
            <a:off x="941388" y="750888"/>
            <a:ext cx="5002212" cy="37512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8975" y="4751388"/>
            <a:ext cx="5503863"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976" tIns="46488" rIns="92976" bIns="46488"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126" name="Rectangle 6"/>
          <p:cNvSpPr>
            <a:spLocks noGrp="1" noChangeArrowheads="1"/>
          </p:cNvSpPr>
          <p:nvPr>
            <p:ph type="ftr" sz="quarter" idx="4"/>
          </p:nvPr>
        </p:nvSpPr>
        <p:spPr bwMode="auto">
          <a:xfrm>
            <a:off x="0" y="9501188"/>
            <a:ext cx="298132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976" tIns="46488" rIns="92976" bIns="46488" numCol="1" anchor="b" anchorCtr="0" compatLnSpc="1">
            <a:prstTxWarp prst="textNoShape">
              <a:avLst/>
            </a:prstTxWarp>
          </a:bodyPr>
          <a:lstStyle>
            <a:lvl1pPr algn="l" defTabSz="930275">
              <a:defRPr sz="1200">
                <a:solidFill>
                  <a:schemeClr val="tx1"/>
                </a:solidFill>
                <a:latin typeface="Times New Roman" panose="02020603050405020304" pitchFamily="18" charset="0"/>
              </a:defRPr>
            </a:lvl1pPr>
          </a:lstStyle>
          <a:p>
            <a:endParaRPr lang="en-GB" altLang="en-US"/>
          </a:p>
        </p:txBody>
      </p:sp>
      <p:sp>
        <p:nvSpPr>
          <p:cNvPr id="5127" name="Rectangle 7"/>
          <p:cNvSpPr>
            <a:spLocks noGrp="1" noChangeArrowheads="1"/>
          </p:cNvSpPr>
          <p:nvPr>
            <p:ph type="sldNum" sz="quarter" idx="5"/>
          </p:nvPr>
        </p:nvSpPr>
        <p:spPr bwMode="auto">
          <a:xfrm>
            <a:off x="3898900" y="9501188"/>
            <a:ext cx="298132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976" tIns="46488" rIns="92976" bIns="46488" numCol="1" anchor="b" anchorCtr="0" compatLnSpc="1">
            <a:prstTxWarp prst="textNoShape">
              <a:avLst/>
            </a:prstTxWarp>
          </a:bodyPr>
          <a:lstStyle>
            <a:lvl1pPr algn="r" defTabSz="930275">
              <a:defRPr sz="1200">
                <a:solidFill>
                  <a:schemeClr val="tx1"/>
                </a:solidFill>
                <a:latin typeface="Times New Roman" panose="02020603050405020304" pitchFamily="18" charset="0"/>
              </a:defRPr>
            </a:lvl1pPr>
          </a:lstStyle>
          <a:p>
            <a:fld id="{A6F780BB-EB70-4A8C-A40C-15A301919F87}" type="slidenum">
              <a:rPr lang="en-GB" altLang="en-US"/>
              <a:pPr/>
              <a:t>‹#›</a:t>
            </a:fld>
            <a:endParaRPr lang="en-GB" altLang="en-US"/>
          </a:p>
        </p:txBody>
      </p:sp>
    </p:spTree>
    <p:extLst>
      <p:ext uri="{BB962C8B-B14F-4D97-AF65-F5344CB8AC3E}">
        <p14:creationId xmlns:p14="http://schemas.microsoft.com/office/powerpoint/2010/main" val="38057200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30275" eaLnBrk="0" hangingPunct="0">
              <a:defRPr sz="3200">
                <a:solidFill>
                  <a:schemeClr val="tx2"/>
                </a:solidFill>
                <a:latin typeface="Trebuchet MS" panose="020B0603020202020204" pitchFamily="34" charset="0"/>
              </a:defRPr>
            </a:lvl1pPr>
            <a:lvl2pPr marL="755650" indent="-290513" defTabSz="930275" eaLnBrk="0" hangingPunct="0">
              <a:defRPr sz="3200">
                <a:solidFill>
                  <a:schemeClr val="tx2"/>
                </a:solidFill>
                <a:latin typeface="Trebuchet MS" panose="020B0603020202020204" pitchFamily="34" charset="0"/>
              </a:defRPr>
            </a:lvl2pPr>
            <a:lvl3pPr marL="1162050" indent="-231775" defTabSz="930275" eaLnBrk="0" hangingPunct="0">
              <a:defRPr sz="3200">
                <a:solidFill>
                  <a:schemeClr val="tx2"/>
                </a:solidFill>
                <a:latin typeface="Trebuchet MS" panose="020B0603020202020204" pitchFamily="34" charset="0"/>
              </a:defRPr>
            </a:lvl3pPr>
            <a:lvl4pPr marL="1627188" indent="-231775" defTabSz="930275" eaLnBrk="0" hangingPunct="0">
              <a:defRPr sz="3200">
                <a:solidFill>
                  <a:schemeClr val="tx2"/>
                </a:solidFill>
                <a:latin typeface="Trebuchet MS" panose="020B0603020202020204" pitchFamily="34" charset="0"/>
              </a:defRPr>
            </a:lvl4pPr>
            <a:lvl5pPr marL="2092325" indent="-233363" defTabSz="930275" eaLnBrk="0" hangingPunct="0">
              <a:defRPr sz="3200">
                <a:solidFill>
                  <a:schemeClr val="tx2"/>
                </a:solidFill>
                <a:latin typeface="Trebuchet MS" panose="020B0603020202020204" pitchFamily="34" charset="0"/>
              </a:defRPr>
            </a:lvl5pPr>
            <a:lvl6pPr marL="2549525" indent="-233363" algn="ctr" defTabSz="930275" eaLnBrk="0" fontAlgn="base" hangingPunct="0">
              <a:spcBef>
                <a:spcPct val="0"/>
              </a:spcBef>
              <a:spcAft>
                <a:spcPct val="0"/>
              </a:spcAft>
              <a:defRPr sz="3200">
                <a:solidFill>
                  <a:schemeClr val="tx2"/>
                </a:solidFill>
                <a:latin typeface="Trebuchet MS" panose="020B0603020202020204" pitchFamily="34" charset="0"/>
              </a:defRPr>
            </a:lvl6pPr>
            <a:lvl7pPr marL="3006725" indent="-233363" algn="ctr" defTabSz="930275" eaLnBrk="0" fontAlgn="base" hangingPunct="0">
              <a:spcBef>
                <a:spcPct val="0"/>
              </a:spcBef>
              <a:spcAft>
                <a:spcPct val="0"/>
              </a:spcAft>
              <a:defRPr sz="3200">
                <a:solidFill>
                  <a:schemeClr val="tx2"/>
                </a:solidFill>
                <a:latin typeface="Trebuchet MS" panose="020B0603020202020204" pitchFamily="34" charset="0"/>
              </a:defRPr>
            </a:lvl7pPr>
            <a:lvl8pPr marL="3463925" indent="-233363" algn="ctr" defTabSz="930275" eaLnBrk="0" fontAlgn="base" hangingPunct="0">
              <a:spcBef>
                <a:spcPct val="0"/>
              </a:spcBef>
              <a:spcAft>
                <a:spcPct val="0"/>
              </a:spcAft>
              <a:defRPr sz="3200">
                <a:solidFill>
                  <a:schemeClr val="tx2"/>
                </a:solidFill>
                <a:latin typeface="Trebuchet MS" panose="020B0603020202020204" pitchFamily="34" charset="0"/>
              </a:defRPr>
            </a:lvl8pPr>
            <a:lvl9pPr marL="3921125" indent="-233363" algn="ctr" defTabSz="930275" eaLnBrk="0" fontAlgn="base" hangingPunct="0">
              <a:spcBef>
                <a:spcPct val="0"/>
              </a:spcBef>
              <a:spcAft>
                <a:spcPct val="0"/>
              </a:spcAft>
              <a:defRPr sz="3200">
                <a:solidFill>
                  <a:schemeClr val="tx2"/>
                </a:solidFill>
                <a:latin typeface="Trebuchet MS" panose="020B0603020202020204" pitchFamily="34" charset="0"/>
              </a:defRPr>
            </a:lvl9pPr>
          </a:lstStyle>
          <a:p>
            <a:pPr eaLnBrk="1" hangingPunct="1"/>
            <a:fld id="{879DA75C-0F40-4FF8-B87D-23A3CFF35A5D}" type="slidenum">
              <a:rPr lang="en-GB" altLang="en-US" sz="1200">
                <a:solidFill>
                  <a:schemeClr val="tx1"/>
                </a:solidFill>
                <a:latin typeface="Times New Roman" panose="02020603050405020304" pitchFamily="18" charset="0"/>
              </a:rPr>
              <a:pPr eaLnBrk="1" hangingPunct="1"/>
              <a:t>1</a:t>
            </a:fld>
            <a:endParaRPr lang="en-GB" altLang="en-US" sz="1200">
              <a:solidFill>
                <a:schemeClr val="tx1"/>
              </a:solidFill>
              <a:latin typeface="Times New Roman" panose="02020603050405020304"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ln/>
        </p:spPr>
        <p:txBody>
          <a:bodyPr/>
          <a:lstStyle/>
          <a:p>
            <a:pPr eaLnBrk="1" hangingPunct="1"/>
            <a:endParaRPr lang="en-GB" altLang="en-US"/>
          </a:p>
        </p:txBody>
      </p:sp>
    </p:spTree>
    <p:extLst>
      <p:ext uri="{BB962C8B-B14F-4D97-AF65-F5344CB8AC3E}">
        <p14:creationId xmlns:p14="http://schemas.microsoft.com/office/powerpoint/2010/main" val="388370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845925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34294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404813"/>
            <a:ext cx="2286000" cy="61928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0" y="404813"/>
            <a:ext cx="6705600" cy="6192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03583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404813"/>
            <a:ext cx="9144000" cy="647700"/>
          </a:xfrm>
        </p:spPr>
        <p:txBody>
          <a:bodyPr/>
          <a:lstStyle/>
          <a:p>
            <a:r>
              <a:rPr lang="en-US"/>
              <a:t>Click to edit Master title style</a:t>
            </a:r>
            <a:endParaRPr lang="en-GB"/>
          </a:p>
        </p:txBody>
      </p:sp>
      <p:sp>
        <p:nvSpPr>
          <p:cNvPr id="3" name="Table Placeholder 2"/>
          <p:cNvSpPr>
            <a:spLocks noGrp="1"/>
          </p:cNvSpPr>
          <p:nvPr>
            <p:ph type="tbl" idx="1"/>
          </p:nvPr>
        </p:nvSpPr>
        <p:spPr>
          <a:xfrm>
            <a:off x="179388" y="1196975"/>
            <a:ext cx="8785225" cy="5400675"/>
          </a:xfrm>
        </p:spPr>
        <p:txBody>
          <a:bodyPr>
            <a:normAutofit/>
          </a:bodyPr>
          <a:lstStyle/>
          <a:p>
            <a:pPr lvl="0"/>
            <a:endParaRPr lang="en-GB" noProof="0"/>
          </a:p>
        </p:txBody>
      </p:sp>
    </p:spTree>
    <p:extLst>
      <p:ext uri="{BB962C8B-B14F-4D97-AF65-F5344CB8AC3E}">
        <p14:creationId xmlns:p14="http://schemas.microsoft.com/office/powerpoint/2010/main" val="3241656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04813"/>
            <a:ext cx="9144000" cy="6477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179388" y="1196975"/>
            <a:ext cx="4316412" cy="540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196975"/>
            <a:ext cx="4316413" cy="540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50546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04813"/>
            <a:ext cx="9144000" cy="6477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179388" y="1196977"/>
            <a:ext cx="8678892" cy="540067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00981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a:xfrm>
            <a:off x="179388" y="1196975"/>
            <a:ext cx="8785225" cy="5472385"/>
          </a:xfrm>
        </p:spPr>
        <p:txBody>
          <a:bodyPr>
            <a:normAutofit/>
          </a:bodyPr>
          <a:lstStyle>
            <a:lvl1pPr>
              <a:defRPr>
                <a:solidFill>
                  <a:srgbClr val="CC3300"/>
                </a:solidFill>
              </a:defRPr>
            </a:lvl1pPr>
            <a:lvl2pPr>
              <a:defRPr>
                <a:solidFill>
                  <a:srgbClr val="CC3300"/>
                </a:solidFill>
              </a:defRPr>
            </a:lvl2pPr>
            <a:lvl3pPr>
              <a:defRPr>
                <a:solidFill>
                  <a:srgbClr val="CC3300"/>
                </a:solidFill>
              </a:defRPr>
            </a:lvl3pPr>
            <a:lvl4pPr>
              <a:defRPr>
                <a:solidFill>
                  <a:srgbClr val="CC3300"/>
                </a:solidFill>
              </a:defRPr>
            </a:lvl4pPr>
            <a:lvl5pPr>
              <a:defRPr>
                <a:solidFill>
                  <a:srgbClr val="CC33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14656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98801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79388" y="1196975"/>
            <a:ext cx="4316412"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196975"/>
            <a:ext cx="4316413"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65257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06670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35900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1228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89419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62865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04813"/>
            <a:ext cx="9144000" cy="6477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179388" y="1196975"/>
            <a:ext cx="8785225"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82800" rIns="91440" bIns="8280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
        <p:nvSpPr>
          <p:cNvPr id="1032" name="Text Box 8"/>
          <p:cNvSpPr txBox="1">
            <a:spLocks noChangeArrowheads="1"/>
          </p:cNvSpPr>
          <p:nvPr userDrawn="1"/>
        </p:nvSpPr>
        <p:spPr bwMode="auto">
          <a:xfrm>
            <a:off x="0" y="0"/>
            <a:ext cx="9144000" cy="307777"/>
          </a:xfrm>
          <a:prstGeom prst="rect">
            <a:avLst/>
          </a:prstGeom>
          <a:noFill/>
          <a:ln w="9525">
            <a:noFill/>
            <a:miter lim="800000"/>
            <a:headEnd/>
            <a:tailEnd/>
          </a:ln>
          <a:effectLst/>
        </p:spPr>
        <p:txBody>
          <a:bodyPr>
            <a:spAutoFit/>
          </a:bodyPr>
          <a:lstStyle>
            <a:lvl1pPr eaLnBrk="0" hangingPunct="0">
              <a:defRPr sz="3200">
                <a:solidFill>
                  <a:schemeClr val="tx2"/>
                </a:solidFill>
                <a:latin typeface="Trebuchet MS" pitchFamily="34" charset="0"/>
              </a:defRPr>
            </a:lvl1pPr>
            <a:lvl2pPr marL="742950" indent="-285750" eaLnBrk="0" hangingPunct="0">
              <a:defRPr sz="3200">
                <a:solidFill>
                  <a:schemeClr val="tx2"/>
                </a:solidFill>
                <a:latin typeface="Trebuchet MS" pitchFamily="34" charset="0"/>
              </a:defRPr>
            </a:lvl2pPr>
            <a:lvl3pPr marL="1143000" indent="-228600" eaLnBrk="0" hangingPunct="0">
              <a:defRPr sz="3200">
                <a:solidFill>
                  <a:schemeClr val="tx2"/>
                </a:solidFill>
                <a:latin typeface="Trebuchet MS" pitchFamily="34" charset="0"/>
              </a:defRPr>
            </a:lvl3pPr>
            <a:lvl4pPr marL="1600200" indent="-228600" eaLnBrk="0" hangingPunct="0">
              <a:defRPr sz="3200">
                <a:solidFill>
                  <a:schemeClr val="tx2"/>
                </a:solidFill>
                <a:latin typeface="Trebuchet MS" pitchFamily="34" charset="0"/>
              </a:defRPr>
            </a:lvl4pPr>
            <a:lvl5pPr marL="2057400" indent="-228600" eaLnBrk="0" hangingPunct="0">
              <a:defRPr sz="3200">
                <a:solidFill>
                  <a:schemeClr val="tx2"/>
                </a:solidFill>
                <a:latin typeface="Trebuchet MS" pitchFamily="34" charset="0"/>
              </a:defRPr>
            </a:lvl5pPr>
            <a:lvl6pPr marL="2514600" indent="-228600" algn="ctr" eaLnBrk="0" fontAlgn="base" hangingPunct="0">
              <a:spcBef>
                <a:spcPct val="0"/>
              </a:spcBef>
              <a:spcAft>
                <a:spcPct val="0"/>
              </a:spcAft>
              <a:defRPr sz="3200">
                <a:solidFill>
                  <a:schemeClr val="tx2"/>
                </a:solidFill>
                <a:latin typeface="Trebuchet MS" pitchFamily="34" charset="0"/>
              </a:defRPr>
            </a:lvl6pPr>
            <a:lvl7pPr marL="2971800" indent="-228600" algn="ctr" eaLnBrk="0" fontAlgn="base" hangingPunct="0">
              <a:spcBef>
                <a:spcPct val="0"/>
              </a:spcBef>
              <a:spcAft>
                <a:spcPct val="0"/>
              </a:spcAft>
              <a:defRPr sz="3200">
                <a:solidFill>
                  <a:schemeClr val="tx2"/>
                </a:solidFill>
                <a:latin typeface="Trebuchet MS" pitchFamily="34" charset="0"/>
              </a:defRPr>
            </a:lvl7pPr>
            <a:lvl8pPr marL="3429000" indent="-228600" algn="ctr" eaLnBrk="0" fontAlgn="base" hangingPunct="0">
              <a:spcBef>
                <a:spcPct val="0"/>
              </a:spcBef>
              <a:spcAft>
                <a:spcPct val="0"/>
              </a:spcAft>
              <a:defRPr sz="3200">
                <a:solidFill>
                  <a:schemeClr val="tx2"/>
                </a:solidFill>
                <a:latin typeface="Trebuchet MS" pitchFamily="34" charset="0"/>
              </a:defRPr>
            </a:lvl8pPr>
            <a:lvl9pPr marL="3886200" indent="-228600" algn="ctr" eaLnBrk="0" fontAlgn="base" hangingPunct="0">
              <a:spcBef>
                <a:spcPct val="0"/>
              </a:spcBef>
              <a:spcAft>
                <a:spcPct val="0"/>
              </a:spcAft>
              <a:defRPr sz="3200">
                <a:solidFill>
                  <a:schemeClr val="tx2"/>
                </a:solidFill>
                <a:latin typeface="Trebuchet MS" pitchFamily="34" charset="0"/>
              </a:defRPr>
            </a:lvl9pPr>
          </a:lstStyle>
          <a:p>
            <a:pPr eaLnBrk="1" hangingPunct="1">
              <a:spcBef>
                <a:spcPct val="50000"/>
              </a:spcBef>
              <a:defRPr/>
            </a:pPr>
            <a:r>
              <a:rPr lang="en-GB" sz="1400" b="1" dirty="0">
                <a:solidFill>
                  <a:srgbClr val="663300"/>
                </a:solidFill>
              </a:rPr>
              <a:t>David Hall 				PSIRU				2023</a:t>
            </a:r>
            <a:r>
              <a:rPr lang="en-GB" sz="1400" b="1" dirty="0">
                <a:solidFill>
                  <a:schemeClr val="tx1"/>
                </a:solidFill>
              </a:rPr>
              <a:t>	</a:t>
            </a:r>
            <a:endParaRPr lang="en-GB" sz="1400" b="1" dirty="0">
              <a:solidFill>
                <a:schemeClr val="accent2"/>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 id="2147483662" r:id="rId14"/>
  </p:sldLayoutIdLst>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Trebuchet MS" pitchFamily="34" charset="0"/>
        </a:defRPr>
      </a:lvl2pPr>
      <a:lvl3pPr algn="ctr" rtl="0" eaLnBrk="0" fontAlgn="base" hangingPunct="0">
        <a:spcBef>
          <a:spcPct val="0"/>
        </a:spcBef>
        <a:spcAft>
          <a:spcPct val="0"/>
        </a:spcAft>
        <a:defRPr sz="3200">
          <a:solidFill>
            <a:schemeClr val="tx2"/>
          </a:solidFill>
          <a:latin typeface="Trebuchet MS" pitchFamily="34" charset="0"/>
        </a:defRPr>
      </a:lvl3pPr>
      <a:lvl4pPr algn="ctr" rtl="0" eaLnBrk="0" fontAlgn="base" hangingPunct="0">
        <a:spcBef>
          <a:spcPct val="0"/>
        </a:spcBef>
        <a:spcAft>
          <a:spcPct val="0"/>
        </a:spcAft>
        <a:defRPr sz="3200">
          <a:solidFill>
            <a:schemeClr val="tx2"/>
          </a:solidFill>
          <a:latin typeface="Trebuchet MS" pitchFamily="34" charset="0"/>
        </a:defRPr>
      </a:lvl4pPr>
      <a:lvl5pPr algn="ctr" rtl="0" eaLnBrk="0" fontAlgn="base" hangingPunct="0">
        <a:spcBef>
          <a:spcPct val="0"/>
        </a:spcBef>
        <a:spcAft>
          <a:spcPct val="0"/>
        </a:spcAft>
        <a:defRPr sz="3200">
          <a:solidFill>
            <a:schemeClr val="tx2"/>
          </a:solidFill>
          <a:latin typeface="Trebuchet MS" pitchFamily="34" charset="0"/>
        </a:defRPr>
      </a:lvl5pPr>
      <a:lvl6pPr marL="457200" algn="ctr" rtl="0" fontAlgn="base">
        <a:spcBef>
          <a:spcPct val="0"/>
        </a:spcBef>
        <a:spcAft>
          <a:spcPct val="0"/>
        </a:spcAft>
        <a:defRPr sz="3200">
          <a:solidFill>
            <a:schemeClr val="tx2"/>
          </a:solidFill>
          <a:latin typeface="Trebuchet MS" pitchFamily="34" charset="0"/>
        </a:defRPr>
      </a:lvl6pPr>
      <a:lvl7pPr marL="914400" algn="ctr" rtl="0" fontAlgn="base">
        <a:spcBef>
          <a:spcPct val="0"/>
        </a:spcBef>
        <a:spcAft>
          <a:spcPct val="0"/>
        </a:spcAft>
        <a:defRPr sz="3200">
          <a:solidFill>
            <a:schemeClr val="tx2"/>
          </a:solidFill>
          <a:latin typeface="Trebuchet MS" pitchFamily="34" charset="0"/>
        </a:defRPr>
      </a:lvl7pPr>
      <a:lvl8pPr marL="1371600" algn="ctr" rtl="0" fontAlgn="base">
        <a:spcBef>
          <a:spcPct val="0"/>
        </a:spcBef>
        <a:spcAft>
          <a:spcPct val="0"/>
        </a:spcAft>
        <a:defRPr sz="3200">
          <a:solidFill>
            <a:schemeClr val="tx2"/>
          </a:solidFill>
          <a:latin typeface="Trebuchet MS" pitchFamily="34" charset="0"/>
        </a:defRPr>
      </a:lvl8pPr>
      <a:lvl9pPr marL="1828800" algn="ctr" rtl="0" fontAlgn="base">
        <a:spcBef>
          <a:spcPct val="0"/>
        </a:spcBef>
        <a:spcAft>
          <a:spcPct val="0"/>
        </a:spcAft>
        <a:defRPr sz="3200">
          <a:solidFill>
            <a:schemeClr val="tx2"/>
          </a:solidFill>
          <a:latin typeface="Trebuchet MS" pitchFamily="34" charset="0"/>
        </a:defRPr>
      </a:lvl9pPr>
    </p:titleStyle>
    <p:bodyStyle>
      <a:lvl1pPr marL="342900" indent="-342900" algn="l" rtl="0" eaLnBrk="0" fontAlgn="base" hangingPunct="0">
        <a:spcBef>
          <a:spcPct val="20000"/>
        </a:spcBef>
        <a:spcAft>
          <a:spcPct val="0"/>
        </a:spcAft>
        <a:buChar char="•"/>
        <a:defRPr sz="2800">
          <a:solidFill>
            <a:srgbClr val="CC3300"/>
          </a:solidFill>
          <a:latin typeface="+mn-lt"/>
          <a:ea typeface="+mn-ea"/>
          <a:cs typeface="+mn-cs"/>
        </a:defRPr>
      </a:lvl1pPr>
      <a:lvl2pPr marL="742950" indent="-285750" algn="l" rtl="0" eaLnBrk="0" fontAlgn="base" hangingPunct="0">
        <a:spcBef>
          <a:spcPct val="20000"/>
        </a:spcBef>
        <a:spcAft>
          <a:spcPct val="0"/>
        </a:spcAft>
        <a:buChar char="–"/>
        <a:defRPr sz="2400">
          <a:solidFill>
            <a:srgbClr val="CC3300"/>
          </a:solidFill>
          <a:latin typeface="+mn-lt"/>
        </a:defRPr>
      </a:lvl2pPr>
      <a:lvl3pPr marL="1143000" indent="-228600" algn="l" rtl="0" eaLnBrk="0" fontAlgn="base" hangingPunct="0">
        <a:spcBef>
          <a:spcPct val="20000"/>
        </a:spcBef>
        <a:spcAft>
          <a:spcPct val="0"/>
        </a:spcAft>
        <a:buChar char="•"/>
        <a:defRPr sz="2000">
          <a:solidFill>
            <a:srgbClr val="CC3300"/>
          </a:solidFill>
          <a:latin typeface="+mn-lt"/>
        </a:defRPr>
      </a:lvl3pPr>
      <a:lvl4pPr marL="1600200" indent="-228600" algn="l" rtl="0" eaLnBrk="0" fontAlgn="base" hangingPunct="0">
        <a:spcBef>
          <a:spcPct val="20000"/>
        </a:spcBef>
        <a:spcAft>
          <a:spcPct val="0"/>
        </a:spcAft>
        <a:buChar char="–"/>
        <a:defRPr sz="2000">
          <a:solidFill>
            <a:srgbClr val="CC3300"/>
          </a:solidFill>
          <a:latin typeface="+mn-lt"/>
        </a:defRPr>
      </a:lvl4pPr>
      <a:lvl5pPr marL="2057400" indent="-228600" algn="l" rtl="0" eaLnBrk="0" fontAlgn="base" hangingPunct="0">
        <a:spcBef>
          <a:spcPct val="20000"/>
        </a:spcBef>
        <a:spcAft>
          <a:spcPct val="0"/>
        </a:spcAft>
        <a:buChar char="»"/>
        <a:defRPr sz="1600">
          <a:solidFill>
            <a:srgbClr val="CC3300"/>
          </a:solidFill>
          <a:latin typeface="+mn-lt"/>
        </a:defRPr>
      </a:lvl5pPr>
      <a:lvl6pPr marL="2514600" indent="-228600" algn="l" rtl="0" fontAlgn="base">
        <a:spcBef>
          <a:spcPct val="20000"/>
        </a:spcBef>
        <a:spcAft>
          <a:spcPct val="0"/>
        </a:spcAft>
        <a:buChar char="»"/>
        <a:defRPr sz="1600">
          <a:solidFill>
            <a:schemeClr val="hlink"/>
          </a:solidFill>
          <a:latin typeface="+mn-lt"/>
        </a:defRPr>
      </a:lvl6pPr>
      <a:lvl7pPr marL="2971800" indent="-228600" algn="l" rtl="0" fontAlgn="base">
        <a:spcBef>
          <a:spcPct val="20000"/>
        </a:spcBef>
        <a:spcAft>
          <a:spcPct val="0"/>
        </a:spcAft>
        <a:buChar char="»"/>
        <a:defRPr sz="1600">
          <a:solidFill>
            <a:schemeClr val="hlink"/>
          </a:solidFill>
          <a:latin typeface="+mn-lt"/>
        </a:defRPr>
      </a:lvl7pPr>
      <a:lvl8pPr marL="3429000" indent="-228600" algn="l" rtl="0" fontAlgn="base">
        <a:spcBef>
          <a:spcPct val="20000"/>
        </a:spcBef>
        <a:spcAft>
          <a:spcPct val="0"/>
        </a:spcAft>
        <a:buChar char="»"/>
        <a:defRPr sz="1600">
          <a:solidFill>
            <a:schemeClr val="hlink"/>
          </a:solidFill>
          <a:latin typeface="+mn-lt"/>
        </a:defRPr>
      </a:lvl8pPr>
      <a:lvl9pPr marL="3886200" indent="-228600" algn="l" rtl="0" fontAlgn="base">
        <a:spcBef>
          <a:spcPct val="20000"/>
        </a:spcBef>
        <a:spcAft>
          <a:spcPct val="0"/>
        </a:spcAft>
        <a:buChar char="»"/>
        <a:defRPr sz="1600">
          <a:solidFill>
            <a:schemeClr va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alldj@gmail.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psiru.org/" TargetMode="External"/><Relationship Id="rId4" Type="http://schemas.openxmlformats.org/officeDocument/2006/relationships/hyperlink" Target="mailto:d.j.hall@gre.ac.uk"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www.cesifo-group.de/DocDL/Forum-3-2011.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swm.de/dam/doc/english/swm-annual-report.pdf" TargetMode="External"/><Relationship Id="rId2" Type="http://schemas.openxmlformats.org/officeDocument/2006/relationships/hyperlink" Target="https://www.swm.de/english/company" TargetMode="External"/><Relationship Id="rId1" Type="http://schemas.openxmlformats.org/officeDocument/2006/relationships/slideLayout" Target="../slideLayouts/slideLayout2.xml"/><Relationship Id="rId4" Type="http://schemas.openxmlformats.org/officeDocument/2006/relationships/hyperlink" Target="https://www.swm.de/dam/doc/english/swm-sustainability-report.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swm.de/english/company"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swm.de/dam/doc/english/swm-sustainability-report.pdf"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reuters.com/business/energy/french-power-company-edf-eyes-doubling-energy-services-units-ebitda-by-2030-2022-06-29/" TargetMode="External"/><Relationship Id="rId2" Type="http://schemas.openxmlformats.org/officeDocument/2006/relationships/hyperlink" Target="https://www.statista.com/statistics/752890/market-share-electricity-suppliers-france-by-market-segments/" TargetMode="External"/><Relationship Id="rId1" Type="http://schemas.openxmlformats.org/officeDocument/2006/relationships/slideLayout" Target="../slideLayouts/slideLayout2.xml"/><Relationship Id="rId4" Type="http://schemas.openxmlformats.org/officeDocument/2006/relationships/hyperlink" Target="https://www.ft.com/content/36a20ace-7c6a-4dd8-b270-372a37f5aa53"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hyperlink" Target="http://www.eia.doe.gov/cneaf/electricity/chg_str/restructure.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ft.com/content/aff47fb4-34ec-49c7-8aca-ebd462f4142b" TargetMode="External"/><Relationship Id="rId2" Type="http://schemas.openxmlformats.org/officeDocument/2006/relationships/hyperlink" Target="https://www.unitetheunion.org/media/4920/uniteinvestigates-energysectorprofiteering.pdf" TargetMode="External"/><Relationship Id="rId1" Type="http://schemas.openxmlformats.org/officeDocument/2006/relationships/slideLayout" Target="../slideLayouts/slideLayout2.xml"/><Relationship Id="rId5" Type="http://schemas.openxmlformats.org/officeDocument/2006/relationships/hyperlink" Target="http://curia.europa.eu/juris/document/document.jsf?text=&amp;docid=143343&amp;pageIndex=0&amp;doclang=en&amp;mode=lst&amp;dir=&amp;occ=first&amp;part=1&amp;cid=418234%20)" TargetMode="External"/><Relationship Id="rId4" Type="http://schemas.openxmlformats.org/officeDocument/2006/relationships/hyperlink" Target="https://www.theguardian.com/business/2023/jan/15/put-all-of-national-grid-under-state-control-net-zero-campaigners-urg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3.eurelectric.org/powerdistributionineurop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calmatters.org/environment/2022/03/wildfires-california-utilities-prevention/" TargetMode="External"/><Relationship Id="rId7" Type="http://schemas.openxmlformats.org/officeDocument/2006/relationships/hyperlink" Target="https://www.penguinrandomhouse.com/books/670012/california-burning-by-katherine-blunt/" TargetMode="External"/><Relationship Id="rId12" Type="http://schemas.openxmlformats.org/officeDocument/2006/relationships/hyperlink" Target="http://www.infrastructureafrica.org/aicd/system/files/AIATT_Consolidated_smaller.pdf" TargetMode="External"/><Relationship Id="rId2" Type="http://schemas.openxmlformats.org/officeDocument/2006/relationships/hyperlink" Target="https://edition.cnn.com/2022/01/05/us/dixie-fire-power-lines-cause-pge/index.html" TargetMode="External"/><Relationship Id="rId1" Type="http://schemas.openxmlformats.org/officeDocument/2006/relationships/slideLayout" Target="../slideLayouts/slideLayout2.xml"/><Relationship Id="rId6" Type="http://schemas.openxmlformats.org/officeDocument/2006/relationships/hyperlink" Target="https://www.latimes.com/business/la-fi-pge-safety-investigation-20181214-story.html" TargetMode="External"/><Relationship Id="rId11" Type="http://schemas.openxmlformats.org/officeDocument/2006/relationships/hyperlink" Target="https://allafrica.com/stories/202109280160.html" TargetMode="External"/><Relationship Id="rId5" Type="http://schemas.openxmlformats.org/officeDocument/2006/relationships/hyperlink" Target="https://www.vox.com/science-and-health/2022/9/13/23345164/california-wildfires-heat-blackouts-burning" TargetMode="External"/><Relationship Id="rId10" Type="http://schemas.openxmlformats.org/officeDocument/2006/relationships/hyperlink" Target="https://www.worldbank.org/en/news/press-release/2021/02/05/nigeria-to-improve-electricity-access-and-services-to-citizens" TargetMode="External"/><Relationship Id="rId4" Type="http://schemas.openxmlformats.org/officeDocument/2006/relationships/hyperlink" Target="https://www.vox.com/2019/1/14/18182162/pg-e-camp-fire-bankruptcy" TargetMode="External"/><Relationship Id="rId9" Type="http://schemas.openxmlformats.org/officeDocument/2006/relationships/hyperlink" Target="https://saubhagya.gov.in/"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ft.com/content/bc200569-cb85-4842-a59a-f04d342805fc" TargetMode="External"/><Relationship Id="rId2" Type="http://schemas.openxmlformats.org/officeDocument/2006/relationships/hyperlink" Target="http://www.dieterhelm.co.uk/regulation/regulation/energy-network-regulation-failures-and-net-zero/" TargetMode="External"/><Relationship Id="rId1" Type="http://schemas.openxmlformats.org/officeDocument/2006/relationships/slideLayout" Target="../slideLayouts/slideLayout2.xml"/><Relationship Id="rId4" Type="http://schemas.openxmlformats.org/officeDocument/2006/relationships/hyperlink" Target="https://www.bmwk.de/Redaktion/EN/Pressemitteilungen/2023/01/20230111-the-cabinet-adopts-relaunch-of-the-digitisation-of-the-energy-transition-and-paves-the-way-for-accelerated-smart-meter-rollout.htm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statista.com/statistics/955066/public-and-semi-public-charging-stations-for-electric-vehicles-in-netherlands/" TargetMode="External"/><Relationship Id="rId2" Type="http://schemas.openxmlformats.org/officeDocument/2006/relationships/hyperlink" Target="https://commonslibrary.parliament.uk/research-briefings/cbp-7480/" TargetMode="External"/><Relationship Id="rId1" Type="http://schemas.openxmlformats.org/officeDocument/2006/relationships/slideLayout" Target="../slideLayouts/slideLayout2.xml"/><Relationship Id="rId5" Type="http://schemas.openxmlformats.org/officeDocument/2006/relationships/hyperlink" Target="https://data.amsterdam.nl/data/geozoek/?center=52.3523918%2C4.7697583&amp;lagen=opldp-slpb%3A1%7Copldp-slpnb%3A1%7Copldp-nlpnb%3A1%7Copldp-nlpb%3A1&amp;legenda=false&amp;locatie=52.3065897%2C4.8941522&amp;modus=kaart&amp;zoom=7" TargetMode="External"/><Relationship Id="rId4" Type="http://schemas.openxmlformats.org/officeDocument/2006/relationships/hyperlink" Target="https://www.transformative-mobility.org/assets/site/2111-SSE_COP26_EV-Paper_Guidehouse.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ehb.eu/page/country-specific-developments#great-britain-national-gas-transmission" TargetMode="External"/><Relationship Id="rId2" Type="http://schemas.openxmlformats.org/officeDocument/2006/relationships/hyperlink" Target="https://www.ft.com/content/7bb424b8-a45b-4a4b-9350-9c1b3916f705"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www.ft.com/content/0ebf0cf1-af77-4670-90d6-ec060fd94f66" TargetMode="External"/><Relationship Id="rId4" Type="http://schemas.openxmlformats.org/officeDocument/2006/relationships/hyperlink" Target="https://www.ft.com/content/a6456d04-3581-422b-9971-4b9d288beb4e"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neweconomics.org/2021/09/great-homes-upgrade" TargetMode="External"/><Relationship Id="rId2" Type="http://schemas.openxmlformats.org/officeDocument/2006/relationships/hyperlink" Target="https://doi.org/10.1016/j.enpol.2021.112658" TargetMode="External"/><Relationship Id="rId1" Type="http://schemas.openxmlformats.org/officeDocument/2006/relationships/slideLayout" Target="../slideLayouts/slideLayout2.xml"/><Relationship Id="rId6" Type="http://schemas.openxmlformats.org/officeDocument/2006/relationships/hyperlink" Target="https://apo.org.au/sites/default/files/resource-files/2021-10/apo-nid315499.pdf" TargetMode="External"/><Relationship Id="rId5" Type="http://schemas.openxmlformats.org/officeDocument/2006/relationships/hyperlink" Target="https://greenerjobsalliance.co.uk/" TargetMode="External"/><Relationship Id="rId4" Type="http://schemas.openxmlformats.org/officeDocument/2006/relationships/hyperlink" Target="https://www.westminster.ac.uk/news/westminster-workshop-explores-how-retrofitting-can-benefit-communities-and-the-planet"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s://www.gov.uk/government/publications/energy-security-bill-factsheets/energy-security-bill-factsheet-future-system-operator"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weownit.org.uk/blog/biggest-ever-poll-shows-huge-support-nationalisation"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hyperlink" Target="https://www.tni.org/en/publication/designing-future-public-ownership" TargetMode="Externa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hyperlink" Target="https://www3.eurelectric.org/powerdistributionineurope/" TargetMode="External"/><Relationship Id="rId3" Type="http://schemas.openxmlformats.org/officeDocument/2006/relationships/hyperlink" Target="https://doi.org/10.51138/BZYB4621" TargetMode="External"/><Relationship Id="rId7" Type="http://schemas.openxmlformats.org/officeDocument/2006/relationships/hyperlink" Target="https://www.theguardian.com/business/2023/jan/15/put-all-of-national-grid-under-state-control-net-zero-campaigners-urge" TargetMode="External"/><Relationship Id="rId12" Type="http://schemas.openxmlformats.org/officeDocument/2006/relationships/hyperlink" Target="http://www.dieterhelm.co.uk/" TargetMode="External"/><Relationship Id="rId2" Type="http://schemas.openxmlformats.org/officeDocument/2006/relationships/hyperlink" Target="https://doi.org/10.1016/j.energy.2019.05.058" TargetMode="External"/><Relationship Id="rId1" Type="http://schemas.openxmlformats.org/officeDocument/2006/relationships/slideLayout" Target="../slideLayouts/slideLayout2.xml"/><Relationship Id="rId6" Type="http://schemas.openxmlformats.org/officeDocument/2006/relationships/hyperlink" Target="https://www.ft.com/content/aff47fb4-34ec-49c7-8aca-ebd462f4142b" TargetMode="External"/><Relationship Id="rId11" Type="http://schemas.openxmlformats.org/officeDocument/2006/relationships/hyperlink" Target="https://www.common-wealth.co.uk/publications/profiting-amid-the-crisis" TargetMode="External"/><Relationship Id="rId5" Type="http://schemas.openxmlformats.org/officeDocument/2006/relationships/hyperlink" Target="https://www.bostonreview.net/articles/dreams-of-green-hydrogen/" TargetMode="External"/><Relationship Id="rId10" Type="http://schemas.openxmlformats.org/officeDocument/2006/relationships/hyperlink" Target="http://www.infrastructureafrica.org/aicd/system/files/AIATT_Consolidated_smaller.pdf" TargetMode="External"/><Relationship Id="rId4" Type="http://schemas.openxmlformats.org/officeDocument/2006/relationships/hyperlink" Target="https://weownit.org.uk/blog/biggest-ever-poll-shows-huge-support-nationalisation" TargetMode="External"/><Relationship Id="rId9" Type="http://schemas.openxmlformats.org/officeDocument/2006/relationships/hyperlink" Target="https://www.vox.com/science-and-health/2022/9/13/23345164/california-wildfires-heat-blackouts-burning"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doi.org/10.1016/j.energy.2021.121615" TargetMode="External"/><Relationship Id="rId13" Type="http://schemas.openxmlformats.org/officeDocument/2006/relationships/hyperlink" Target="https://doi.org/10.1016/j.enpol.2021.112658" TargetMode="External"/><Relationship Id="rId3" Type="http://schemas.openxmlformats.org/officeDocument/2006/relationships/hyperlink" Target="https://commonslibrary.parliament.uk/research-briefings/cbp-7480/" TargetMode="External"/><Relationship Id="rId7" Type="http://schemas.openxmlformats.org/officeDocument/2006/relationships/hyperlink" Target="https://www.gov.uk/government/publications/energy-security-bill-factsheets/energy-security-bill-factsheet-future-system-operator" TargetMode="External"/><Relationship Id="rId12" Type="http://schemas.openxmlformats.org/officeDocument/2006/relationships/hyperlink" Target="https://www.swm.de/dam/doc/english/swm-annual-report.pdf" TargetMode="External"/><Relationship Id="rId2" Type="http://schemas.openxmlformats.org/officeDocument/2006/relationships/hyperlink" Target="https://www.bmwk.de/Redaktion/EN/Pressemitteilungen/2023/01/20230111-the-cabinet-adopts-relaunch-of-the-digitisation-of-the-energy-transition-and-paves-the-way-for-accelerated-smart-meter-rollout.html" TargetMode="External"/><Relationship Id="rId1" Type="http://schemas.openxmlformats.org/officeDocument/2006/relationships/slideLayout" Target="../slideLayouts/slideLayout2.xml"/><Relationship Id="rId6" Type="http://schemas.openxmlformats.org/officeDocument/2006/relationships/hyperlink" Target="https://www.ft.com/content/a6456d04-3581-422b-9971-4b9d288beb4e" TargetMode="External"/><Relationship Id="rId11" Type="http://schemas.openxmlformats.org/officeDocument/2006/relationships/hyperlink" Target="https://www.swm.de/english/company" TargetMode="External"/><Relationship Id="rId5" Type="http://schemas.openxmlformats.org/officeDocument/2006/relationships/hyperlink" Target="https://www.ft.com/content/0ebf0cf1-af77-4670-90d6-ec060fd94f66" TargetMode="External"/><Relationship Id="rId10" Type="http://schemas.openxmlformats.org/officeDocument/2006/relationships/hyperlink" Target="http://www.cesifo-group.de/DocDL/Forum-3-2011.pdf" TargetMode="External"/><Relationship Id="rId4" Type="http://schemas.openxmlformats.org/officeDocument/2006/relationships/hyperlink" Target="https://www.transformative-mobility.org/assets/site/2111-SSE_COP26_EV-Paper_Guidehouse.pdf" TargetMode="External"/><Relationship Id="rId9" Type="http://schemas.openxmlformats.org/officeDocument/2006/relationships/hyperlink" Target="http://www.cesifo-group.de/DocDL/Forum-3-2011.pdf)" TargetMode="External"/><Relationship Id="rId14" Type="http://schemas.openxmlformats.org/officeDocument/2006/relationships/hyperlink" Target="https://apo.org.au/sites/default/files/resource-files/2021-10/apo-nid315499.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grid.iamkate.com/"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bioregional.com/news-and-opinion/why-cant-we-get-district-heating-right-in-the-uk" TargetMode="External"/><Relationship Id="rId2" Type="http://schemas.openxmlformats.org/officeDocument/2006/relationships/hyperlink" Target="https://www.danskfjernvarme.dk/sitetools/english/the-danish-model" TargetMode="External"/><Relationship Id="rId1" Type="http://schemas.openxmlformats.org/officeDocument/2006/relationships/slideLayout" Target="../slideLayouts/slideLayout2.xml"/><Relationship Id="rId5" Type="http://schemas.openxmlformats.org/officeDocument/2006/relationships/hyperlink" Target="https://www.theade.co.uk/news/press-releases/ade-revived-energy-security-bill-must-make-2023-the-turning-point-in-energy" TargetMode="External"/><Relationship Id="rId4" Type="http://schemas.openxmlformats.org/officeDocument/2006/relationships/hyperlink" Target="https://www.gov.uk/government/publications/energy-security-bill-factsheets/energy-security-bill-overarching-factshe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a:xfrm>
            <a:off x="251520" y="548680"/>
            <a:ext cx="8642350" cy="3168650"/>
          </a:xfrm>
        </p:spPr>
        <p:txBody>
          <a:bodyPr/>
          <a:lstStyle/>
          <a:p>
            <a:r>
              <a:rPr lang="en-GB" sz="4000" dirty="0">
                <a:effectLst/>
                <a:latin typeface="Calibri" panose="020F0502020204030204" pitchFamily="34" charset="0"/>
                <a:ea typeface="Calibri" panose="020F0502020204030204" pitchFamily="34" charset="0"/>
                <a:cs typeface="Times New Roman" panose="02020603050405020304" pitchFamily="18" charset="0"/>
              </a:rPr>
              <a:t>Public energy, private prices, global climate, and local jobs </a:t>
            </a:r>
            <a:br>
              <a:rPr lang="en-GB" sz="4000" dirty="0">
                <a:effectLst/>
                <a:latin typeface="Calibri" panose="020F0502020204030204" pitchFamily="34" charset="0"/>
                <a:ea typeface="Calibri" panose="020F0502020204030204" pitchFamily="34" charset="0"/>
                <a:cs typeface="Times New Roman" panose="02020603050405020304" pitchFamily="18" charset="0"/>
              </a:rPr>
            </a:br>
            <a:r>
              <a:rPr lang="en-GB" sz="4000" dirty="0">
                <a:effectLst/>
                <a:latin typeface="Calibri" panose="020F0502020204030204" pitchFamily="34" charset="0"/>
                <a:ea typeface="Calibri" panose="020F0502020204030204" pitchFamily="34" charset="0"/>
                <a:cs typeface="Times New Roman" panose="02020603050405020304" pitchFamily="18" charset="0"/>
              </a:rPr>
              <a:t>- </a:t>
            </a:r>
            <a:r>
              <a:rPr lang="en-GB" dirty="0">
                <a:effectLst/>
                <a:latin typeface="Calibri" panose="020F0502020204030204" pitchFamily="34" charset="0"/>
                <a:ea typeface="Calibri" panose="020F0502020204030204" pitchFamily="34" charset="0"/>
                <a:cs typeface="Times New Roman" panose="02020603050405020304" pitchFamily="18" charset="0"/>
              </a:rPr>
              <a:t>the economic and political dynamics of 21</a:t>
            </a:r>
            <a:r>
              <a:rPr lang="en-GB"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GB" dirty="0">
                <a:effectLst/>
                <a:latin typeface="Calibri" panose="020F0502020204030204" pitchFamily="34" charset="0"/>
                <a:ea typeface="Calibri" panose="020F0502020204030204" pitchFamily="34" charset="0"/>
                <a:cs typeface="Times New Roman" panose="02020603050405020304" pitchFamily="18" charset="0"/>
              </a:rPr>
              <a:t> century energy</a:t>
            </a:r>
            <a:endParaRPr lang="en-GB" altLang="en-US" b="1" dirty="0"/>
          </a:p>
        </p:txBody>
      </p:sp>
      <p:sp>
        <p:nvSpPr>
          <p:cNvPr id="2051" name="Rectangle 5"/>
          <p:cNvSpPr>
            <a:spLocks noGrp="1" noChangeArrowheads="1"/>
          </p:cNvSpPr>
          <p:nvPr>
            <p:ph type="body" idx="1"/>
          </p:nvPr>
        </p:nvSpPr>
        <p:spPr>
          <a:xfrm>
            <a:off x="401638" y="3933056"/>
            <a:ext cx="8269287" cy="2664594"/>
          </a:xfrm>
        </p:spPr>
        <p:txBody>
          <a:bodyPr>
            <a:normAutofit fontScale="70000" lnSpcReduction="20000"/>
          </a:bodyPr>
          <a:lstStyle/>
          <a:p>
            <a:pPr algn="ctr" eaLnBrk="1" hangingPunct="1">
              <a:buFontTx/>
              <a:buNone/>
              <a:defRPr/>
            </a:pPr>
            <a:endParaRPr lang="en-GB" sz="3300" b="1" dirty="0"/>
          </a:p>
          <a:p>
            <a:pPr algn="ctr" eaLnBrk="1" hangingPunct="1">
              <a:buFontTx/>
              <a:buNone/>
              <a:defRPr/>
            </a:pPr>
            <a:r>
              <a:rPr lang="en-GB" sz="3300" b="1" dirty="0"/>
              <a:t>David Hall</a:t>
            </a:r>
          </a:p>
          <a:p>
            <a:pPr algn="ctr" eaLnBrk="1" hangingPunct="1">
              <a:buFontTx/>
              <a:buNone/>
              <a:defRPr/>
            </a:pPr>
            <a:endParaRPr lang="en-GB" sz="3300" b="1" dirty="0"/>
          </a:p>
          <a:p>
            <a:pPr algn="ctr" eaLnBrk="1" hangingPunct="1">
              <a:buFontTx/>
              <a:buNone/>
              <a:defRPr/>
            </a:pPr>
            <a:r>
              <a:rPr lang="en-GB" sz="2100" dirty="0">
                <a:hlinkClick r:id="rId3"/>
              </a:rPr>
              <a:t>halldj@gmail.com</a:t>
            </a:r>
            <a:r>
              <a:rPr lang="en-GB" sz="2100" dirty="0"/>
              <a:t> , </a:t>
            </a:r>
            <a:r>
              <a:rPr lang="en-GB" sz="2100" dirty="0">
                <a:hlinkClick r:id="rId4"/>
              </a:rPr>
              <a:t>d.j.hall@gre.ac.uk</a:t>
            </a:r>
            <a:r>
              <a:rPr lang="en-GB" sz="2100" dirty="0"/>
              <a:t> </a:t>
            </a:r>
          </a:p>
          <a:p>
            <a:pPr algn="ctr" eaLnBrk="1" hangingPunct="1">
              <a:buFontTx/>
              <a:buNone/>
              <a:defRPr/>
            </a:pPr>
            <a:endParaRPr lang="en-GB" sz="2000" dirty="0"/>
          </a:p>
          <a:p>
            <a:pPr algn="ctr" eaLnBrk="1" hangingPunct="1">
              <a:buFontTx/>
              <a:buNone/>
              <a:defRPr/>
            </a:pPr>
            <a:r>
              <a:rPr lang="en-GB" sz="2000" b="1" dirty="0"/>
              <a:t>Visiting Professor and former Director</a:t>
            </a:r>
          </a:p>
          <a:p>
            <a:pPr algn="ctr" eaLnBrk="1" hangingPunct="1">
              <a:buFontTx/>
              <a:buNone/>
              <a:defRPr/>
            </a:pPr>
            <a:r>
              <a:rPr lang="en-GB" sz="2000" b="1" dirty="0"/>
              <a:t>Public Services International Research Unit (PSIRU) </a:t>
            </a:r>
          </a:p>
          <a:p>
            <a:pPr algn="ctr" eaLnBrk="1" hangingPunct="1">
              <a:buFontTx/>
              <a:buNone/>
              <a:defRPr/>
            </a:pPr>
            <a:r>
              <a:rPr lang="en-GB" sz="2000" b="1" dirty="0"/>
              <a:t>University of Greenwich, UK</a:t>
            </a:r>
          </a:p>
          <a:p>
            <a:pPr algn="ctr" eaLnBrk="1" hangingPunct="1">
              <a:buFontTx/>
              <a:buNone/>
              <a:defRPr/>
            </a:pPr>
            <a:r>
              <a:rPr lang="en-GB" sz="2000" b="1" dirty="0"/>
              <a:t> </a:t>
            </a:r>
          </a:p>
          <a:p>
            <a:pPr algn="ctr" eaLnBrk="1" hangingPunct="1">
              <a:buFontTx/>
              <a:buNone/>
              <a:defRPr/>
            </a:pPr>
            <a:r>
              <a:rPr lang="en-GB" sz="2000" b="1" dirty="0"/>
              <a:t>March 2023</a:t>
            </a:r>
          </a:p>
          <a:p>
            <a:pPr algn="ctr" eaLnBrk="1" hangingPunct="1">
              <a:buFontTx/>
              <a:buNone/>
              <a:defRPr/>
            </a:pPr>
            <a:endParaRPr lang="en-GB" sz="2000" b="1" dirty="0">
              <a:solidFill>
                <a:schemeClr val="accent2"/>
              </a:solidFill>
              <a:hlinkClick r:id="rId5"/>
            </a:endParaRPr>
          </a:p>
          <a:p>
            <a:pPr algn="ctr" eaLnBrk="1" hangingPunct="1">
              <a:buFontTx/>
              <a:buNone/>
              <a:defRPr/>
            </a:pPr>
            <a:endParaRPr lang="en-GB" sz="2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ECD8C-D6B3-D74C-B97A-6905505B6559}"/>
              </a:ext>
            </a:extLst>
          </p:cNvPr>
          <p:cNvSpPr>
            <a:spLocks noGrp="1"/>
          </p:cNvSpPr>
          <p:nvPr>
            <p:ph type="title"/>
          </p:nvPr>
        </p:nvSpPr>
        <p:spPr/>
        <p:txBody>
          <a:bodyPr/>
          <a:lstStyle/>
          <a:p>
            <a:r>
              <a:rPr lang="en-US" sz="2800" dirty="0"/>
              <a:t>Example of Munich: 100% municipal, 100% renewable</a:t>
            </a:r>
            <a:endParaRPr lang="en-GB" sz="2800" dirty="0"/>
          </a:p>
        </p:txBody>
      </p:sp>
      <p:sp>
        <p:nvSpPr>
          <p:cNvPr id="3" name="Content Placeholder 2">
            <a:extLst>
              <a:ext uri="{FF2B5EF4-FFF2-40B4-BE49-F238E27FC236}">
                <a16:creationId xmlns:a16="http://schemas.microsoft.com/office/drawing/2014/main" id="{5A1B8260-5F4D-27BA-ACBE-1FACDED0AE62}"/>
              </a:ext>
            </a:extLst>
          </p:cNvPr>
          <p:cNvSpPr>
            <a:spLocks noGrp="1"/>
          </p:cNvSpPr>
          <p:nvPr>
            <p:ph idx="1"/>
          </p:nvPr>
        </p:nvSpPr>
        <p:spPr>
          <a:xfrm>
            <a:off x="179388" y="1196975"/>
            <a:ext cx="8785225" cy="5661025"/>
          </a:xfrm>
        </p:spPr>
        <p:txBody>
          <a:bodyPr>
            <a:normAutofit/>
          </a:bodyPr>
          <a:lstStyle/>
          <a:p>
            <a:pPr>
              <a:lnSpc>
                <a:spcPct val="107000"/>
              </a:lnSpc>
              <a:spcAft>
                <a:spcPts val="800"/>
              </a:spcAft>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In 2011, Dieter Reiter,  a Munich city councillor, now mayor,  told an international conference of economists:  (</a:t>
            </a:r>
            <a:r>
              <a:rPr lang="en-GB" sz="2400" kern="100" dirty="0">
                <a:effectLst/>
                <a:latin typeface="Calibri" panose="020F0502020204030204" pitchFamily="34" charset="0"/>
                <a:ea typeface="Calibri" panose="020F0502020204030204" pitchFamily="34" charset="0"/>
                <a:cs typeface="Times New Roman" panose="02020603050405020304" pitchFamily="18" charset="0"/>
                <a:hlinkClick r:id="rId2"/>
              </a:rPr>
              <a:t>Reiter, Dieter 2011 </a:t>
            </a:r>
            <a:endParaRPr lang="en-GB" sz="2400" kern="1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“Energy supply was one of the key sectors affected by privatization of formerly public enterprises. Today, energy supply is characterized by oligopolies of private energy suppliers. There is practically no competition on price. The transition to renewable energies is made rather reluctantly and only as a consequence of massive state subsidies and regulatory requirements .</a:t>
            </a:r>
          </a:p>
          <a:p>
            <a:pPr marL="857250" lvl="1">
              <a:lnSpc>
                <a:spcPct val="107000"/>
              </a:lnSpc>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The example of Munich shows how the transition process can be sped up if a city owns a utility company. By 2025, our utility company  aims to produce so much green energy, that the entire demand of the city can be met. That requires enormous investments – around 9 billion euros by 2025 – and can only be successful if the long-term goal is sustainable economic success rather than short-term profit maximization.”</a:t>
            </a:r>
          </a:p>
          <a:p>
            <a:r>
              <a:rPr lang="en-GB" sz="2400" dirty="0">
                <a:effectLst/>
                <a:latin typeface="Calibri" panose="020F0502020204030204" pitchFamily="34" charset="0"/>
                <a:ea typeface="Calibri" panose="020F0502020204030204" pitchFamily="34" charset="0"/>
                <a:cs typeface="Times New Roman" panose="02020603050405020304" pitchFamily="18" charset="0"/>
              </a:rPr>
              <a:t>Like many other German cities, Munich's municipality owns 100% a utility company Stadtwerke </a:t>
            </a:r>
            <a:r>
              <a:rPr lang="en-GB" sz="2400" dirty="0" err="1">
                <a:effectLst/>
                <a:latin typeface="Calibri" panose="020F0502020204030204" pitchFamily="34" charset="0"/>
                <a:ea typeface="Calibri" panose="020F0502020204030204" pitchFamily="34" charset="0"/>
                <a:cs typeface="Times New Roman" panose="02020603050405020304" pitchFamily="18" charset="0"/>
              </a:rPr>
              <a:t>Munchen</a:t>
            </a:r>
            <a:r>
              <a:rPr lang="en-GB" sz="2400" dirty="0">
                <a:effectLst/>
                <a:latin typeface="Calibri" panose="020F0502020204030204" pitchFamily="34" charset="0"/>
                <a:ea typeface="Calibri" panose="020F0502020204030204" pitchFamily="34" charset="0"/>
                <a:cs typeface="Times New Roman" panose="02020603050405020304" pitchFamily="18" charset="0"/>
              </a:rPr>
              <a:t> (SWM)</a:t>
            </a:r>
          </a:p>
          <a:p>
            <a:pPr lvl="1"/>
            <a:r>
              <a:rPr lang="en-GB" sz="1600" dirty="0">
                <a:latin typeface="Calibri" panose="020F0502020204030204" pitchFamily="34" charset="0"/>
                <a:ea typeface="Calibri" panose="020F0502020204030204" pitchFamily="34" charset="0"/>
                <a:cs typeface="Times New Roman" panose="02020603050405020304" pitchFamily="18" charset="0"/>
              </a:rPr>
              <a:t>SWM </a:t>
            </a:r>
            <a:r>
              <a:rPr lang="en-GB" sz="1600" dirty="0">
                <a:effectLst/>
                <a:latin typeface="Calibri" panose="020F0502020204030204" pitchFamily="34" charset="0"/>
                <a:ea typeface="Calibri" panose="020F0502020204030204" pitchFamily="34" charset="0"/>
                <a:cs typeface="Times New Roman" panose="02020603050405020304" pitchFamily="18" charset="0"/>
              </a:rPr>
              <a:t> runs the energy distribution networks, generates electricity, and supplies energy, gas and district heating; runs the water and sewerage system; the public transport metro, bus, and bikes;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telecomms</a:t>
            </a:r>
            <a:r>
              <a:rPr lang="en-GB" sz="1600" dirty="0">
                <a:effectLst/>
                <a:latin typeface="Calibri" panose="020F0502020204030204" pitchFamily="34" charset="0"/>
                <a:ea typeface="Calibri" panose="020F0502020204030204" pitchFamily="34" charset="0"/>
                <a:cs typeface="Times New Roman" panose="02020603050405020304" pitchFamily="18" charset="0"/>
              </a:rPr>
              <a:t> and internet network; and swimming pools</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endParaRPr lang="en-GB" dirty="0"/>
          </a:p>
        </p:txBody>
      </p:sp>
    </p:spTree>
    <p:extLst>
      <p:ext uri="{BB962C8B-B14F-4D97-AF65-F5344CB8AC3E}">
        <p14:creationId xmlns:p14="http://schemas.microsoft.com/office/powerpoint/2010/main" val="1248768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F4F61-7C15-9CB2-5273-C90D3931DBA3}"/>
              </a:ext>
            </a:extLst>
          </p:cNvPr>
          <p:cNvSpPr>
            <a:spLocks noGrp="1"/>
          </p:cNvSpPr>
          <p:nvPr>
            <p:ph type="title"/>
          </p:nvPr>
        </p:nvSpPr>
        <p:spPr/>
        <p:txBody>
          <a:bodyPr/>
          <a:lstStyle/>
          <a:p>
            <a:r>
              <a:rPr lang="en-GB" sz="3200" dirty="0">
                <a:effectLst/>
                <a:latin typeface="Calibri" panose="020F0502020204030204" pitchFamily="34" charset="0"/>
                <a:ea typeface="Calibri" panose="020F0502020204030204" pitchFamily="34" charset="0"/>
                <a:cs typeface="Times New Roman" panose="02020603050405020304" pitchFamily="18" charset="0"/>
              </a:rPr>
              <a:t>Stadtwerke </a:t>
            </a:r>
            <a:r>
              <a:rPr lang="en-GB" sz="3200" dirty="0" err="1">
                <a:effectLst/>
                <a:latin typeface="Calibri" panose="020F0502020204030204" pitchFamily="34" charset="0"/>
                <a:ea typeface="Calibri" panose="020F0502020204030204" pitchFamily="34" charset="0"/>
                <a:cs typeface="Times New Roman" panose="02020603050405020304" pitchFamily="18" charset="0"/>
              </a:rPr>
              <a:t>Munchen</a:t>
            </a:r>
            <a:r>
              <a:rPr lang="en-GB" sz="3200" dirty="0">
                <a:effectLst/>
                <a:latin typeface="Calibri" panose="020F0502020204030204" pitchFamily="34" charset="0"/>
                <a:ea typeface="Calibri" panose="020F0502020204030204" pitchFamily="34" charset="0"/>
                <a:cs typeface="Times New Roman" panose="02020603050405020304" pitchFamily="18" charset="0"/>
              </a:rPr>
              <a:t> (SWM) and climate change</a:t>
            </a:r>
            <a:endParaRPr lang="en-GB" dirty="0"/>
          </a:p>
        </p:txBody>
      </p:sp>
      <p:sp>
        <p:nvSpPr>
          <p:cNvPr id="3" name="Content Placeholder 2">
            <a:extLst>
              <a:ext uri="{FF2B5EF4-FFF2-40B4-BE49-F238E27FC236}">
                <a16:creationId xmlns:a16="http://schemas.microsoft.com/office/drawing/2014/main" id="{B26E5D73-CE78-D4FD-F62A-A2FE5EB985DA}"/>
              </a:ext>
            </a:extLst>
          </p:cNvPr>
          <p:cNvSpPr>
            <a:spLocks noGrp="1"/>
          </p:cNvSpPr>
          <p:nvPr>
            <p:ph idx="1"/>
          </p:nvPr>
        </p:nvSpPr>
        <p:spPr/>
        <p:txBody>
          <a:bodyPr>
            <a:noAutofit/>
          </a:bodyPr>
          <a:lstStyle/>
          <a:p>
            <a:pPr marL="457200">
              <a:lnSpc>
                <a:spcPct val="107000"/>
              </a:lnSpc>
              <a:spcAft>
                <a:spcPts val="800"/>
              </a:spcAft>
            </a:pPr>
            <a:r>
              <a:rPr lang="en-GB" sz="2000" dirty="0">
                <a:effectLst/>
                <a:latin typeface="Calibri" panose="020F0502020204030204" pitchFamily="34" charset="0"/>
                <a:ea typeface="Calibri" panose="020F0502020204030204" pitchFamily="34" charset="0"/>
                <a:cs typeface="Calibri" panose="020F0502020204030204" pitchFamily="34" charset="0"/>
                <a:hlinkClick r:id="rId2"/>
              </a:rPr>
              <a:t>SWM: A company for Munich  </a:t>
            </a:r>
            <a:r>
              <a:rPr lang="en-US" sz="2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 </a:t>
            </a:r>
            <a:r>
              <a:rPr lang="en-GB" sz="2000" dirty="0">
                <a:effectLst/>
                <a:latin typeface="Calibri" panose="020F0502020204030204" pitchFamily="34" charset="0"/>
                <a:ea typeface="Calibri" panose="020F0502020204030204" pitchFamily="34" charset="0"/>
                <a:cs typeface="Calibri" panose="020F0502020204030204" pitchFamily="34" charset="0"/>
                <a:hlinkClick r:id="rId3"/>
              </a:rPr>
              <a:t>SWM Annual Report 2021</a:t>
            </a:r>
            <a:r>
              <a:rPr lang="en-GB" sz="2000" dirty="0">
                <a:effectLst/>
                <a:latin typeface="Calibri" panose="020F0502020204030204" pitchFamily="34" charset="0"/>
                <a:ea typeface="Calibri" panose="020F0502020204030204" pitchFamily="34" charset="0"/>
                <a:cs typeface="Calibri" panose="020F0502020204030204" pitchFamily="34" charset="0"/>
              </a:rPr>
              <a:t> ; </a:t>
            </a:r>
            <a:r>
              <a:rPr lang="en-GB" sz="2000" dirty="0">
                <a:latin typeface="Calibri" panose="020F0502020204030204" pitchFamily="34" charset="0"/>
                <a:ea typeface="Calibri" panose="020F0502020204030204" pitchFamily="34" charset="0"/>
                <a:cs typeface="Calibri" panose="020F0502020204030204" pitchFamily="34" charset="0"/>
                <a:hlinkClick r:id="rId4"/>
              </a:rPr>
              <a:t>SWM Sustainability report 2021</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pPr marL="457200">
              <a:lnSpc>
                <a:spcPct val="107000"/>
              </a:lnSpc>
              <a:spcAft>
                <a:spcPts val="800"/>
              </a:spcAft>
            </a:pPr>
            <a:r>
              <a:rPr lang="en-GB" sz="2000" kern="100" dirty="0">
                <a:latin typeface="Calibri" panose="020F0502020204030204" pitchFamily="34" charset="0"/>
                <a:ea typeface="Calibri" panose="020F0502020204030204" pitchFamily="34" charset="0"/>
                <a:cs typeface="Times New Roman" panose="02020603050405020304" pitchFamily="18" charset="0"/>
              </a:rPr>
              <a:t>“In 2022, SWM will already generate some 6.3 billion kilowatt-hours of green electricity, covering approximately 90 % of Munich’s consumption" . </a:t>
            </a:r>
          </a:p>
          <a:p>
            <a:pPr marL="457200">
              <a:lnSpc>
                <a:spcPct val="107000"/>
              </a:lnSpc>
              <a:spcAft>
                <a:spcPts val="800"/>
              </a:spcAft>
            </a:pP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 From 2025, SWM intends to produce sufficient green electricity in its own plants to cover all of Munich’s requirements. </a:t>
            </a:r>
          </a:p>
          <a:p>
            <a:pPr marL="457200">
              <a:lnSpc>
                <a:spcPct val="107000"/>
              </a:lnSpc>
              <a:spcAft>
                <a:spcPts val="800"/>
              </a:spcAft>
            </a:pP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Because there is not enough space in Munich itself SWM has developed renewable electricity generation elsewhere in Germany and the rest of Europe: see map below.</a:t>
            </a:r>
          </a:p>
          <a:p>
            <a:r>
              <a:rPr lang="en-GB" sz="2000" dirty="0">
                <a:effectLst/>
                <a:latin typeface="Calibri" panose="020F0502020204030204" pitchFamily="34" charset="0"/>
                <a:ea typeface="Calibri" panose="020F0502020204030204" pitchFamily="34" charset="0"/>
                <a:cs typeface="Times New Roman" panose="02020603050405020304" pitchFamily="18" charset="0"/>
              </a:rPr>
              <a:t> Through SWM, the city is also addressing climate change by </a:t>
            </a:r>
          </a:p>
          <a:p>
            <a:pPr lvl="1"/>
            <a:r>
              <a:rPr lang="en-GB" sz="2000" dirty="0">
                <a:effectLst/>
                <a:latin typeface="Calibri" panose="020F0502020204030204" pitchFamily="34" charset="0"/>
                <a:ea typeface="Calibri" panose="020F0502020204030204" pitchFamily="34" charset="0"/>
                <a:cs typeface="Times New Roman" panose="02020603050405020304" pitchFamily="18" charset="0"/>
              </a:rPr>
              <a:t>providing district heating using geothermal heat, to reduce use of gas, </a:t>
            </a:r>
          </a:p>
          <a:p>
            <a:pPr lvl="1"/>
            <a:r>
              <a:rPr lang="en-GB" sz="2000" dirty="0">
                <a:effectLst/>
                <a:latin typeface="Calibri" panose="020F0502020204030204" pitchFamily="34" charset="0"/>
                <a:ea typeface="Calibri" panose="020F0502020204030204" pitchFamily="34" charset="0"/>
                <a:cs typeface="Times New Roman" panose="02020603050405020304" pitchFamily="18" charset="0"/>
              </a:rPr>
              <a:t>district cooling, to cut use of energy for air conditioning; </a:t>
            </a:r>
          </a:p>
          <a:p>
            <a:pPr lvl="1"/>
            <a:r>
              <a:rPr lang="en-GB" sz="2000" dirty="0">
                <a:effectLst/>
                <a:latin typeface="Calibri" panose="020F0502020204030204" pitchFamily="34" charset="0"/>
                <a:ea typeface="Calibri" panose="020F0502020204030204" pitchFamily="34" charset="0"/>
                <a:cs typeface="Times New Roman" panose="02020603050405020304" pitchFamily="18" charset="0"/>
              </a:rPr>
              <a:t>And, because SWM also runs the city's public transport system -is changing the city's entire bus fleet to use of renewable electricity by 2035:</a:t>
            </a:r>
            <a:endParaRPr lang="en-GB" sz="2000" dirty="0"/>
          </a:p>
        </p:txBody>
      </p:sp>
    </p:spTree>
    <p:extLst>
      <p:ext uri="{BB962C8B-B14F-4D97-AF65-F5344CB8AC3E}">
        <p14:creationId xmlns:p14="http://schemas.microsoft.com/office/powerpoint/2010/main" val="2839946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0B3B-900C-FF85-5DEA-82B2E8845CFD}"/>
              </a:ext>
            </a:extLst>
          </p:cNvPr>
          <p:cNvSpPr>
            <a:spLocks noGrp="1"/>
          </p:cNvSpPr>
          <p:nvPr>
            <p:ph type="title"/>
          </p:nvPr>
        </p:nvSpPr>
        <p:spPr/>
        <p:txBody>
          <a:bodyPr/>
          <a:lstStyle/>
          <a:p>
            <a:r>
              <a:rPr lang="en-US" dirty="0"/>
              <a:t>Munich’s SWM: public renewable energy</a:t>
            </a:r>
            <a:endParaRPr lang="en-GB" dirty="0"/>
          </a:p>
        </p:txBody>
      </p:sp>
      <p:pic>
        <p:nvPicPr>
          <p:cNvPr id="4" name="Content Placeholder 3" descr="Graphical user interface&#10;&#10;Description automatically generated with low confidence">
            <a:extLst>
              <a:ext uri="{FF2B5EF4-FFF2-40B4-BE49-F238E27FC236}">
                <a16:creationId xmlns:a16="http://schemas.microsoft.com/office/drawing/2014/main" id="{974A4BA4-C04F-7E14-AA09-3627F06533D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387" y="1326832"/>
            <a:ext cx="8785225" cy="4941689"/>
          </a:xfrm>
          <a:prstGeom prst="rect">
            <a:avLst/>
          </a:prstGeom>
          <a:noFill/>
          <a:ln>
            <a:noFill/>
          </a:ln>
        </p:spPr>
      </p:pic>
      <p:sp>
        <p:nvSpPr>
          <p:cNvPr id="6" name="TextBox 5">
            <a:extLst>
              <a:ext uri="{FF2B5EF4-FFF2-40B4-BE49-F238E27FC236}">
                <a16:creationId xmlns:a16="http://schemas.microsoft.com/office/drawing/2014/main" id="{6B48674A-0C42-196E-FCDB-7C15277EB19A}"/>
              </a:ext>
            </a:extLst>
          </p:cNvPr>
          <p:cNvSpPr txBox="1"/>
          <p:nvPr/>
        </p:nvSpPr>
        <p:spPr>
          <a:xfrm rot="10800000" flipV="1">
            <a:off x="359531" y="6358174"/>
            <a:ext cx="8424936" cy="369332"/>
          </a:xfrm>
          <a:prstGeom prst="rect">
            <a:avLst/>
          </a:prstGeom>
          <a:noFill/>
        </p:spPr>
        <p:txBody>
          <a:bodyPr wrap="square">
            <a:spAutoFit/>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SWM: A company for Munich </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https://www.swm.de/english/company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355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EEB0D-5262-3793-36FD-A4C16C7E5A1B}"/>
              </a:ext>
            </a:extLst>
          </p:cNvPr>
          <p:cNvSpPr>
            <a:spLocks noGrp="1"/>
          </p:cNvSpPr>
          <p:nvPr>
            <p:ph type="title"/>
          </p:nvPr>
        </p:nvSpPr>
        <p:spPr/>
        <p:txBody>
          <a:bodyPr/>
          <a:lstStyle/>
          <a:p>
            <a:r>
              <a:rPr lang="en-US" dirty="0"/>
              <a:t>Munich’s SWM: heating, cooling</a:t>
            </a:r>
            <a:endParaRPr lang="en-GB" dirty="0"/>
          </a:p>
        </p:txBody>
      </p:sp>
      <p:pic>
        <p:nvPicPr>
          <p:cNvPr id="5" name="Content Placeholder 4">
            <a:extLst>
              <a:ext uri="{FF2B5EF4-FFF2-40B4-BE49-F238E27FC236}">
                <a16:creationId xmlns:a16="http://schemas.microsoft.com/office/drawing/2014/main" id="{0F58445B-0010-D15C-730D-508249B70159}"/>
              </a:ext>
            </a:extLst>
          </p:cNvPr>
          <p:cNvPicPr>
            <a:picLocks noGrp="1" noChangeAspect="1"/>
          </p:cNvPicPr>
          <p:nvPr>
            <p:ph idx="1"/>
          </p:nvPr>
        </p:nvPicPr>
        <p:blipFill>
          <a:blip r:embed="rId2"/>
          <a:stretch>
            <a:fillRect/>
          </a:stretch>
        </p:blipFill>
        <p:spPr>
          <a:xfrm>
            <a:off x="364022" y="1196752"/>
            <a:ext cx="8548378" cy="4824536"/>
          </a:xfrm>
        </p:spPr>
      </p:pic>
      <p:sp>
        <p:nvSpPr>
          <p:cNvPr id="7" name="TextBox 6">
            <a:extLst>
              <a:ext uri="{FF2B5EF4-FFF2-40B4-BE49-F238E27FC236}">
                <a16:creationId xmlns:a16="http://schemas.microsoft.com/office/drawing/2014/main" id="{F5EAFCE9-F320-2CBE-C28F-6E24274C45CA}"/>
              </a:ext>
            </a:extLst>
          </p:cNvPr>
          <p:cNvSpPr txBox="1"/>
          <p:nvPr/>
        </p:nvSpPr>
        <p:spPr>
          <a:xfrm>
            <a:off x="248716" y="6268520"/>
            <a:ext cx="8355731" cy="369332"/>
          </a:xfrm>
          <a:prstGeom prst="rect">
            <a:avLst/>
          </a:prstGeom>
          <a:noFill/>
        </p:spPr>
        <p:txBody>
          <a:bodyPr wrap="square">
            <a:spAutoFit/>
          </a:bodyPr>
          <a:lstStyle/>
          <a:p>
            <a:r>
              <a:rPr lang="en-GB" sz="1800" dirty="0">
                <a:hlinkClick r:id="rId3"/>
              </a:rPr>
              <a:t>SWM Sustainability report 2021</a:t>
            </a:r>
            <a:endParaRPr lang="en-GB" sz="1800" dirty="0"/>
          </a:p>
        </p:txBody>
      </p:sp>
    </p:spTree>
    <p:extLst>
      <p:ext uri="{BB962C8B-B14F-4D97-AF65-F5344CB8AC3E}">
        <p14:creationId xmlns:p14="http://schemas.microsoft.com/office/powerpoint/2010/main" val="3526671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1EDE0-BF0D-C9AB-E5E8-DDE8EA1B7EB6}"/>
              </a:ext>
            </a:extLst>
          </p:cNvPr>
          <p:cNvSpPr>
            <a:spLocks noGrp="1"/>
          </p:cNvSpPr>
          <p:nvPr>
            <p:ph type="title"/>
          </p:nvPr>
        </p:nvSpPr>
        <p:spPr/>
        <p:txBody>
          <a:bodyPr/>
          <a:lstStyle/>
          <a:p>
            <a:r>
              <a:rPr lang="en-US" dirty="0"/>
              <a:t>2. Energy price rises in Europe</a:t>
            </a:r>
            <a:endParaRPr lang="en-GB" dirty="0"/>
          </a:p>
        </p:txBody>
      </p:sp>
      <p:sp>
        <p:nvSpPr>
          <p:cNvPr id="3" name="Content Placeholder 2">
            <a:extLst>
              <a:ext uri="{FF2B5EF4-FFF2-40B4-BE49-F238E27FC236}">
                <a16:creationId xmlns:a16="http://schemas.microsoft.com/office/drawing/2014/main" id="{C7855D0D-917E-9A65-4FF3-C9EB3A83B0E8}"/>
              </a:ext>
            </a:extLst>
          </p:cNvPr>
          <p:cNvSpPr>
            <a:spLocks noGrp="1"/>
          </p:cNvSpPr>
          <p:nvPr>
            <p:ph idx="1"/>
          </p:nvPr>
        </p:nvSpPr>
        <p:spPr/>
        <p:txBody>
          <a:bodyPr>
            <a:normAutofit fontScale="85000" lnSpcReduction="20000"/>
          </a:bodyPr>
          <a:lstStyle/>
          <a:p>
            <a:r>
              <a:rPr lang="en-US" dirty="0"/>
              <a:t>EU wholesale market magnifies problem of gas prices to </a:t>
            </a:r>
            <a:r>
              <a:rPr lang="en-US" dirty="0" err="1"/>
              <a:t>renewable,nuclear</a:t>
            </a:r>
            <a:r>
              <a:rPr lang="en-US" dirty="0"/>
              <a:t> electricity</a:t>
            </a:r>
          </a:p>
          <a:p>
            <a:pPr lvl="1"/>
            <a:r>
              <a:rPr lang="en-US" dirty="0"/>
              <a:t>Energy wholesale market: price fixed by marginal cost </a:t>
            </a:r>
          </a:p>
          <a:p>
            <a:pPr lvl="1"/>
            <a:r>
              <a:rPr lang="en-US" dirty="0"/>
              <a:t>But this is meaningless with renewables, marginal costs are zero</a:t>
            </a:r>
          </a:p>
          <a:p>
            <a:endParaRPr lang="en-US" dirty="0"/>
          </a:p>
          <a:p>
            <a:r>
              <a:rPr lang="en-US" dirty="0"/>
              <a:t>Policy responses have different impacts</a:t>
            </a:r>
          </a:p>
          <a:p>
            <a:pPr lvl="1"/>
            <a:r>
              <a:rPr lang="en-US" dirty="0"/>
              <a:t>Consumer support guarantees high prices/profits to suppliers</a:t>
            </a:r>
          </a:p>
          <a:p>
            <a:pPr lvl="1"/>
            <a:r>
              <a:rPr lang="en-US" dirty="0"/>
              <a:t>Taxing ‘excess profits’ hits renewable/nuclear generators though should be increased </a:t>
            </a:r>
          </a:p>
          <a:p>
            <a:pPr lvl="1"/>
            <a:r>
              <a:rPr lang="en-US" dirty="0"/>
              <a:t>No tax/cap on other opportunistic price rises </a:t>
            </a:r>
            <a:r>
              <a:rPr lang="en-US" dirty="0" err="1"/>
              <a:t>eg</a:t>
            </a:r>
            <a:r>
              <a:rPr lang="en-US" dirty="0"/>
              <a:t> transmission/distribution surge in profits</a:t>
            </a:r>
          </a:p>
          <a:p>
            <a:pPr lvl="1"/>
            <a:endParaRPr lang="en-US" dirty="0"/>
          </a:p>
          <a:p>
            <a:r>
              <a:rPr lang="en-US" dirty="0"/>
              <a:t>Natural and direct response is via </a:t>
            </a:r>
          </a:p>
          <a:p>
            <a:pPr lvl="1"/>
            <a:r>
              <a:rPr lang="en-US" dirty="0"/>
              <a:t>price caps based on actual production costs</a:t>
            </a:r>
          </a:p>
          <a:p>
            <a:pPr lvl="1"/>
            <a:r>
              <a:rPr lang="en-US" dirty="0"/>
              <a:t>and/or public ownership at all points in the chain</a:t>
            </a:r>
          </a:p>
          <a:p>
            <a:pPr lvl="1"/>
            <a:r>
              <a:rPr lang="en-US" dirty="0"/>
              <a:t>but EU/countries desperately want to maintain markets and private</a:t>
            </a:r>
          </a:p>
          <a:p>
            <a:endParaRPr lang="en-US" dirty="0"/>
          </a:p>
          <a:p>
            <a:endParaRPr lang="en-GB" dirty="0"/>
          </a:p>
        </p:txBody>
      </p:sp>
    </p:spTree>
    <p:extLst>
      <p:ext uri="{BB962C8B-B14F-4D97-AF65-F5344CB8AC3E}">
        <p14:creationId xmlns:p14="http://schemas.microsoft.com/office/powerpoint/2010/main" val="1478647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A3067-ABF1-427C-23D3-F3B1ED85257E}"/>
              </a:ext>
            </a:extLst>
          </p:cNvPr>
          <p:cNvSpPr>
            <a:spLocks noGrp="1"/>
          </p:cNvSpPr>
          <p:nvPr>
            <p:ph type="title"/>
          </p:nvPr>
        </p:nvSpPr>
        <p:spPr/>
        <p:txBody>
          <a:bodyPr/>
          <a:lstStyle/>
          <a:p>
            <a:r>
              <a:rPr lang="en-US" sz="2800" dirty="0"/>
              <a:t>Electricity market system: unbundled/disintegrated </a:t>
            </a:r>
            <a:endParaRPr lang="en-GB" sz="2800" dirty="0"/>
          </a:p>
        </p:txBody>
      </p:sp>
      <p:pic>
        <p:nvPicPr>
          <p:cNvPr id="10" name="Picture 9" descr="Diagram&#10;&#10;Description automatically generated">
            <a:extLst>
              <a:ext uri="{FF2B5EF4-FFF2-40B4-BE49-F238E27FC236}">
                <a16:creationId xmlns:a16="http://schemas.microsoft.com/office/drawing/2014/main" id="{B91C9F70-4CD1-EE46-DB87-FD7DD71D00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315292"/>
            <a:ext cx="8182900" cy="4850011"/>
          </a:xfrm>
          <a:prstGeom prst="rect">
            <a:avLst/>
          </a:prstGeom>
        </p:spPr>
      </p:pic>
    </p:spTree>
    <p:extLst>
      <p:ext uri="{BB962C8B-B14F-4D97-AF65-F5344CB8AC3E}">
        <p14:creationId xmlns:p14="http://schemas.microsoft.com/office/powerpoint/2010/main" val="1915928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BB9A3-2477-6590-1FD9-4E29F47B829B}"/>
              </a:ext>
            </a:extLst>
          </p:cNvPr>
          <p:cNvSpPr>
            <a:spLocks noGrp="1"/>
          </p:cNvSpPr>
          <p:nvPr>
            <p:ph type="title"/>
          </p:nvPr>
        </p:nvSpPr>
        <p:spPr/>
        <p:txBody>
          <a:bodyPr/>
          <a:lstStyle/>
          <a:p>
            <a:r>
              <a:rPr lang="en-US" dirty="0"/>
              <a:t>France and price controls</a:t>
            </a:r>
            <a:endParaRPr lang="en-GB" dirty="0"/>
          </a:p>
        </p:txBody>
      </p:sp>
      <p:sp>
        <p:nvSpPr>
          <p:cNvPr id="3" name="Content Placeholder 2">
            <a:extLst>
              <a:ext uri="{FF2B5EF4-FFF2-40B4-BE49-F238E27FC236}">
                <a16:creationId xmlns:a16="http://schemas.microsoft.com/office/drawing/2014/main" id="{DC8395A9-60D0-B66B-EBB9-AD8680B3E65D}"/>
              </a:ext>
            </a:extLst>
          </p:cNvPr>
          <p:cNvSpPr>
            <a:spLocks noGrp="1"/>
          </p:cNvSpPr>
          <p:nvPr>
            <p:ph idx="1"/>
          </p:nvPr>
        </p:nvSpPr>
        <p:spPr/>
        <p:txBody>
          <a:bodyPr/>
          <a:lstStyle/>
          <a:p>
            <a:pPr>
              <a:lnSpc>
                <a:spcPct val="107000"/>
              </a:lnSpc>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The electricity sector in France remains dominated by </a:t>
            </a:r>
            <a:r>
              <a:rPr lang="en-GB" sz="1600" kern="100" dirty="0" err="1">
                <a:effectLst/>
                <a:latin typeface="Calibri" panose="020F0502020204030204" pitchFamily="34" charset="0"/>
                <a:ea typeface="Calibri" panose="020F0502020204030204" pitchFamily="34" charset="0"/>
                <a:cs typeface="Times New Roman" panose="02020603050405020304" pitchFamily="18" charset="0"/>
              </a:rPr>
              <a:t>EdF</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 which is responsible for a very high proportion of generation - mainly nuclear power stations - runs the networks (through arms length subsidiary </a:t>
            </a:r>
            <a:r>
              <a:rPr lang="en-GB" sz="1600" kern="100" dirty="0" err="1">
                <a:effectLst/>
                <a:latin typeface="Calibri" panose="020F0502020204030204" pitchFamily="34" charset="0"/>
                <a:ea typeface="Calibri" panose="020F0502020204030204" pitchFamily="34" charset="0"/>
                <a:cs typeface="Times New Roman" panose="02020603050405020304" pitchFamily="18" charset="0"/>
              </a:rPr>
              <a:t>Enedis</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 and dominates the supply market, with over 70% of the retail market. </a:t>
            </a:r>
            <a:r>
              <a:rPr lang="en-GB" sz="1600" kern="100" dirty="0" err="1">
                <a:effectLst/>
                <a:latin typeface="Calibri" panose="020F0502020204030204" pitchFamily="34" charset="0"/>
                <a:ea typeface="Calibri" panose="020F0502020204030204" pitchFamily="34" charset="0"/>
                <a:cs typeface="Times New Roman" panose="02020603050405020304" pitchFamily="18" charset="0"/>
              </a:rPr>
              <a:t>EdF</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  gained an extra 500,000 customers in the last year, and now has 26.2 million customers. </a:t>
            </a:r>
          </a:p>
          <a:p>
            <a:pPr>
              <a:lnSpc>
                <a:spcPct val="107000"/>
              </a:lnSpc>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The French government is now buying the remaining private shares in the company so it will be 100% state-owned. </a:t>
            </a:r>
          </a:p>
          <a:p>
            <a:pPr>
              <a:lnSpc>
                <a:spcPct val="107000"/>
              </a:lnSpc>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The French government announced a price cap of 4% on electricity supply companies in January 2022, to protect against the surge on energy wholesale prices. </a:t>
            </a:r>
          </a:p>
          <a:p>
            <a:pPr>
              <a:lnSpc>
                <a:spcPct val="107000"/>
              </a:lnSpc>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Retailers were not themselves forced to carry the consequent losses, as the government also instructed </a:t>
            </a:r>
            <a:r>
              <a:rPr lang="en-GB" sz="1600" kern="100" dirty="0" err="1">
                <a:effectLst/>
                <a:latin typeface="Calibri" panose="020F0502020204030204" pitchFamily="34" charset="0"/>
                <a:ea typeface="Calibri" panose="020F0502020204030204" pitchFamily="34" charset="0"/>
                <a:cs typeface="Times New Roman" panose="02020603050405020304" pitchFamily="18" charset="0"/>
              </a:rPr>
              <a:t>EdF's</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 generating business to continue selling electricity to all suppliers at existing price levels</a:t>
            </a:r>
            <a:r>
              <a:rPr lang="en-GB" sz="1600" b="1" kern="100" dirty="0">
                <a:effectLst/>
                <a:latin typeface="Calibri" panose="020F0502020204030204" pitchFamily="34" charset="0"/>
                <a:ea typeface="Calibri" panose="020F0502020204030204" pitchFamily="34" charset="0"/>
                <a:cs typeface="Times New Roman" panose="02020603050405020304" pitchFamily="18" charset="0"/>
              </a:rPr>
              <a:t>, basically at the cost of production</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600" kern="100" dirty="0" err="1">
                <a:effectLst/>
                <a:latin typeface="Calibri" panose="020F0502020204030204" pitchFamily="34" charset="0"/>
                <a:ea typeface="Calibri" panose="020F0502020204030204" pitchFamily="34" charset="0"/>
                <a:cs typeface="Times New Roman" panose="02020603050405020304" pitchFamily="18" charset="0"/>
              </a:rPr>
              <a:t>EdF</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 did not make extra losses as a result of this cap, but was prevented from making windfall profits by raising its prices to the wholesale market levels. </a:t>
            </a:r>
          </a:p>
          <a:p>
            <a:pPr lvl="1"/>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https://www.statista.com/statistics/752890/market-share-electricity-suppliers-france-by-market-segments/</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lvl="1"/>
            <a:r>
              <a:rPr lang="en-GB" sz="1200" dirty="0">
                <a:effectLst/>
                <a:latin typeface="Calibri" panose="020F0502020204030204" pitchFamily="34" charset="0"/>
                <a:ea typeface="Calibri" panose="020F0502020204030204" pitchFamily="34" charset="0"/>
                <a:cs typeface="Times New Roman" panose="02020603050405020304" pitchFamily="18" charset="0"/>
              </a:rPr>
              <a:t>Reuters 29 June 2022French power company EDF won over more retail clients since last August</a:t>
            </a:r>
          </a:p>
          <a:p>
            <a:pPr lvl="1"/>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https://www.reuters.com/business/energy/french-power-company-edf-eyes-doubling-energy-services-units-ebitda-by-2030-2022-06-29/</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lvl="1"/>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https://www.ft.com/content/36a20ace-7c6a-4dd8-b270-372a37f5aa53</a:t>
            </a:r>
            <a:r>
              <a:rPr lang="en-GB" sz="1200" dirty="0">
                <a:effectLst/>
                <a:latin typeface="Calibri" panose="020F0502020204030204" pitchFamily="34" charset="0"/>
                <a:ea typeface="Calibri" panose="020F0502020204030204" pitchFamily="34" charset="0"/>
                <a:cs typeface="Times New Roman" panose="02020603050405020304" pitchFamily="18" charset="0"/>
              </a:rPr>
              <a:t> ; </a:t>
            </a:r>
          </a:p>
          <a:p>
            <a:endParaRPr lang="en-GB" dirty="0"/>
          </a:p>
        </p:txBody>
      </p:sp>
    </p:spTree>
    <p:extLst>
      <p:ext uri="{BB962C8B-B14F-4D97-AF65-F5344CB8AC3E}">
        <p14:creationId xmlns:p14="http://schemas.microsoft.com/office/powerpoint/2010/main" val="2104885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AD7CC-F48E-F259-01D2-6164EF9E1875}"/>
              </a:ext>
            </a:extLst>
          </p:cNvPr>
          <p:cNvSpPr>
            <a:spLocks noGrp="1"/>
          </p:cNvSpPr>
          <p:nvPr>
            <p:ph type="title"/>
          </p:nvPr>
        </p:nvSpPr>
        <p:spPr/>
        <p:txBody>
          <a:bodyPr/>
          <a:lstStyle/>
          <a:p>
            <a:r>
              <a:rPr lang="en-US" dirty="0"/>
              <a:t>Retail price cap: cost-plus regulation </a:t>
            </a:r>
            <a:endParaRPr lang="en-GB" dirty="0"/>
          </a:p>
        </p:txBody>
      </p:sp>
      <p:pic>
        <p:nvPicPr>
          <p:cNvPr id="4" name="Content Placeholder 3" descr="Chart, bar chart, box and whisker chart&#10;&#10;Description automatically generated">
            <a:extLst>
              <a:ext uri="{FF2B5EF4-FFF2-40B4-BE49-F238E27FC236}">
                <a16:creationId xmlns:a16="http://schemas.microsoft.com/office/drawing/2014/main" id="{A0C64A81-D014-46EE-DAC7-F619F9682F08}"/>
              </a:ext>
            </a:extLst>
          </p:cNvPr>
          <p:cNvPicPr>
            <a:picLocks noGrp="1" noChangeAspect="1"/>
          </p:cNvPicPr>
          <p:nvPr>
            <p:ph idx="1"/>
          </p:nvPr>
        </p:nvPicPr>
        <p:blipFill>
          <a:blip r:embed="rId2"/>
          <a:stretch>
            <a:fillRect/>
          </a:stretch>
        </p:blipFill>
        <p:spPr>
          <a:xfrm>
            <a:off x="525735" y="1340768"/>
            <a:ext cx="8092529" cy="4032448"/>
          </a:xfrm>
          <a:prstGeom prst="rect">
            <a:avLst/>
          </a:prstGeom>
        </p:spPr>
      </p:pic>
    </p:spTree>
    <p:extLst>
      <p:ext uri="{BB962C8B-B14F-4D97-AF65-F5344CB8AC3E}">
        <p14:creationId xmlns:p14="http://schemas.microsoft.com/office/powerpoint/2010/main" val="2905311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a:extLst>
              <a:ext uri="{FF2B5EF4-FFF2-40B4-BE49-F238E27FC236}">
                <a16:creationId xmlns:a16="http://schemas.microsoft.com/office/drawing/2014/main" id="{5EA21657-1157-F2A9-BB1A-769B45B44849}"/>
              </a:ext>
            </a:extLst>
          </p:cNvPr>
          <p:cNvSpPr>
            <a:spLocks noGrp="1" noChangeArrowheads="1"/>
          </p:cNvSpPr>
          <p:nvPr>
            <p:ph type="title"/>
          </p:nvPr>
        </p:nvSpPr>
        <p:spPr/>
        <p:txBody>
          <a:bodyPr/>
          <a:lstStyle/>
          <a:p>
            <a:r>
              <a:rPr lang="en-GB" altLang="en-US" sz="2800" dirty="0"/>
              <a:t>Previous example: California 2000: cartel fixes prices</a:t>
            </a:r>
          </a:p>
        </p:txBody>
      </p:sp>
      <p:sp>
        <p:nvSpPr>
          <p:cNvPr id="507907" name="Rectangle 3">
            <a:extLst>
              <a:ext uri="{FF2B5EF4-FFF2-40B4-BE49-F238E27FC236}">
                <a16:creationId xmlns:a16="http://schemas.microsoft.com/office/drawing/2014/main" id="{D8D3FA2D-94C5-AA64-3CC5-3B38CF8B4E4C}"/>
              </a:ext>
            </a:extLst>
          </p:cNvPr>
          <p:cNvSpPr>
            <a:spLocks noGrp="1" noChangeArrowheads="1"/>
          </p:cNvSpPr>
          <p:nvPr>
            <p:ph type="body" idx="1"/>
          </p:nvPr>
        </p:nvSpPr>
        <p:spPr/>
        <p:txBody>
          <a:bodyPr/>
          <a:lstStyle/>
          <a:p>
            <a:pPr>
              <a:lnSpc>
                <a:spcPct val="90000"/>
              </a:lnSpc>
            </a:pPr>
            <a:r>
              <a:rPr lang="en-GB" altLang="en-US" sz="2400" dirty="0"/>
              <a:t>1990s laws encourage unbundling and liberalisation </a:t>
            </a:r>
          </a:p>
          <a:p>
            <a:pPr>
              <a:lnSpc>
                <a:spcPct val="90000"/>
              </a:lnSpc>
            </a:pPr>
            <a:r>
              <a:rPr lang="en-GB" altLang="en-US" sz="2400" dirty="0"/>
              <a:t>Early shock of California blackouts and price spikes 2000</a:t>
            </a:r>
          </a:p>
          <a:p>
            <a:pPr lvl="1">
              <a:lnSpc>
                <a:spcPct val="90000"/>
              </a:lnSpc>
            </a:pPr>
            <a:r>
              <a:rPr lang="en-GB" altLang="en-US" sz="2000" dirty="0"/>
              <a:t>Due to “suppliers exercising market power” (</a:t>
            </a:r>
            <a:r>
              <a:rPr lang="en-GB" altLang="en-US" sz="2000" dirty="0" err="1"/>
              <a:t>Joskow</a:t>
            </a:r>
            <a:r>
              <a:rPr lang="en-GB" altLang="en-US" sz="2000" dirty="0"/>
              <a:t>/Kahn 2002)</a:t>
            </a:r>
          </a:p>
          <a:p>
            <a:pPr lvl="1">
              <a:lnSpc>
                <a:spcPct val="90000"/>
              </a:lnSpc>
            </a:pPr>
            <a:r>
              <a:rPr lang="en-GB" altLang="en-US" sz="2000" dirty="0"/>
              <a:t>Only Los Angeles escapes: retained vertically integrated municipal monopoly, so no cuts</a:t>
            </a:r>
          </a:p>
          <a:p>
            <a:pPr>
              <a:lnSpc>
                <a:spcPct val="90000"/>
              </a:lnSpc>
            </a:pPr>
            <a:r>
              <a:rPr lang="en-GB" altLang="en-US" sz="2400" dirty="0"/>
              <a:t>Trend halted and then reversed</a:t>
            </a:r>
          </a:p>
          <a:p>
            <a:pPr>
              <a:lnSpc>
                <a:spcPct val="90000"/>
              </a:lnSpc>
            </a:pPr>
            <a:r>
              <a:rPr lang="en-GB" altLang="en-US" sz="2400" dirty="0"/>
              <a:t>prices rose faster where markets had been introduced</a:t>
            </a:r>
          </a:p>
          <a:p>
            <a:pPr lvl="1">
              <a:lnSpc>
                <a:spcPct val="90000"/>
              </a:lnSpc>
            </a:pPr>
            <a:r>
              <a:rPr lang="en-GB" altLang="en-US" sz="2000" dirty="0"/>
              <a:t>Texas towns complain that 10 years of markets led to “spiralling electricity prices, abuses in the wholesale power market and reduced profits for [local, non-electrical] businesses”</a:t>
            </a:r>
          </a:p>
          <a:p>
            <a:pPr lvl="1">
              <a:lnSpc>
                <a:spcPct val="90000"/>
              </a:lnSpc>
            </a:pPr>
            <a:r>
              <a:rPr lang="en-GB" altLang="en-US" sz="2000" dirty="0"/>
              <a:t>Higher prices linked to higher returns on capital</a:t>
            </a:r>
          </a:p>
          <a:p>
            <a:pPr>
              <a:lnSpc>
                <a:spcPct val="90000"/>
              </a:lnSpc>
            </a:pPr>
            <a:r>
              <a:rPr lang="en-GB" altLang="en-US" sz="2400" dirty="0"/>
              <a:t>Large industrial consumers now oppose unbundling and de-regulation because prices are too high</a:t>
            </a:r>
          </a:p>
          <a:p>
            <a:pPr lvl="1">
              <a:lnSpc>
                <a:spcPct val="90000"/>
              </a:lnSpc>
            </a:pPr>
            <a:r>
              <a:rPr lang="en-GB" altLang="en-US" sz="2000" dirty="0"/>
              <a:t>“the structure of today’s ‘organized markets’ is neither competitive nor sustainable” (Andersen 2009)</a:t>
            </a:r>
          </a:p>
          <a:p>
            <a:pPr lvl="2">
              <a:lnSpc>
                <a:spcPct val="90000"/>
              </a:lnSpc>
            </a:pPr>
            <a:endParaRPr lang="en-GB" altLang="en-US" sz="1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a:extLst>
              <a:ext uri="{FF2B5EF4-FFF2-40B4-BE49-F238E27FC236}">
                <a16:creationId xmlns:a16="http://schemas.microsoft.com/office/drawing/2014/main" id="{C524FFC8-8982-9811-1223-C9EC314F4466}"/>
              </a:ext>
            </a:extLst>
          </p:cNvPr>
          <p:cNvSpPr>
            <a:spLocks noGrp="1" noChangeArrowheads="1"/>
          </p:cNvSpPr>
          <p:nvPr>
            <p:ph type="title"/>
          </p:nvPr>
        </p:nvSpPr>
        <p:spPr/>
        <p:txBody>
          <a:bodyPr/>
          <a:lstStyle/>
          <a:p>
            <a:pPr marL="609600" indent="-609600"/>
            <a:r>
              <a:rPr lang="en-GB" altLang="en-US" sz="2400" b="1" dirty="0"/>
              <a:t>USA: most states reject retail competition</a:t>
            </a:r>
          </a:p>
        </p:txBody>
      </p:sp>
      <p:sp>
        <p:nvSpPr>
          <p:cNvPr id="508931" name="Rectangle 3">
            <a:extLst>
              <a:ext uri="{FF2B5EF4-FFF2-40B4-BE49-F238E27FC236}">
                <a16:creationId xmlns:a16="http://schemas.microsoft.com/office/drawing/2014/main" id="{841E7ED3-BFCC-6312-04E3-38DAA1C2B9A3}"/>
              </a:ext>
            </a:extLst>
          </p:cNvPr>
          <p:cNvSpPr>
            <a:spLocks noGrp="1" noChangeArrowheads="1"/>
          </p:cNvSpPr>
          <p:nvPr>
            <p:ph type="body" idx="1"/>
          </p:nvPr>
        </p:nvSpPr>
        <p:spPr>
          <a:xfrm>
            <a:off x="0" y="6426200"/>
            <a:ext cx="8964613" cy="431800"/>
          </a:xfrm>
        </p:spPr>
        <p:txBody>
          <a:bodyPr/>
          <a:lstStyle/>
          <a:p>
            <a:pPr>
              <a:lnSpc>
                <a:spcPct val="80000"/>
              </a:lnSpc>
              <a:buFontTx/>
              <a:buNone/>
            </a:pPr>
            <a:r>
              <a:rPr lang="en-GB" altLang="en-US" sz="1400"/>
              <a:t>Source: USA Government EIA. Sept 2009. </a:t>
            </a:r>
            <a:r>
              <a:rPr lang="en-GB" altLang="en-US" sz="1400">
                <a:hlinkClick r:id="rId2"/>
              </a:rPr>
              <a:t>http://www.eia.doe.gov/cneaf/electricity/chg_str/restructure.pdf</a:t>
            </a:r>
            <a:r>
              <a:rPr lang="en-GB" altLang="en-US" sz="1400"/>
              <a:t> </a:t>
            </a:r>
          </a:p>
        </p:txBody>
      </p:sp>
      <p:pic>
        <p:nvPicPr>
          <p:cNvPr id="508932" name="Picture 4">
            <a:extLst>
              <a:ext uri="{FF2B5EF4-FFF2-40B4-BE49-F238E27FC236}">
                <a16:creationId xmlns:a16="http://schemas.microsoft.com/office/drawing/2014/main" id="{FEE9DD7A-6292-FCDB-2022-A2D54E9937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341438"/>
            <a:ext cx="7777163" cy="474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ECBAD-75EB-D384-22A0-510C5B50B094}"/>
              </a:ext>
            </a:extLst>
          </p:cNvPr>
          <p:cNvSpPr>
            <a:spLocks noGrp="1"/>
          </p:cNvSpPr>
          <p:nvPr>
            <p:ph type="title"/>
          </p:nvPr>
        </p:nvSpPr>
        <p:spPr/>
        <p:txBody>
          <a:bodyPr/>
          <a:lstStyle/>
          <a:p>
            <a:r>
              <a:rPr lang="en-US" sz="2400" dirty="0"/>
              <a:t>Summary</a:t>
            </a:r>
            <a:endParaRPr lang="en-GB" sz="2400" dirty="0"/>
          </a:p>
        </p:txBody>
      </p:sp>
      <p:sp>
        <p:nvSpPr>
          <p:cNvPr id="3" name="Content Placeholder 2">
            <a:extLst>
              <a:ext uri="{FF2B5EF4-FFF2-40B4-BE49-F238E27FC236}">
                <a16:creationId xmlns:a16="http://schemas.microsoft.com/office/drawing/2014/main" id="{233EACB7-9C9E-6F86-9F86-E301F1042D74}"/>
              </a:ext>
            </a:extLst>
          </p:cNvPr>
          <p:cNvSpPr>
            <a:spLocks noGrp="1"/>
          </p:cNvSpPr>
          <p:nvPr>
            <p:ph idx="1"/>
          </p:nvPr>
        </p:nvSpPr>
        <p:spPr>
          <a:xfrm>
            <a:off x="179388" y="1196975"/>
            <a:ext cx="8785225" cy="4464273"/>
          </a:xfrm>
        </p:spPr>
        <p:txBody>
          <a:bodyPr>
            <a:normAutofit/>
          </a:bodyPr>
          <a:lstStyle/>
          <a:p>
            <a:endParaRPr lang="en-US" dirty="0"/>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Context: history, socialism, capital, environment: political economy</a:t>
            </a:r>
          </a:p>
          <a:p>
            <a:endParaRPr lang="en-GB" sz="1800" kern="100" dirty="0">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Generation - moving to green energy, renewable generation, and replacing gas; </a:t>
            </a:r>
          </a:p>
          <a:p>
            <a:pPr lvl="1"/>
            <a:endParaRPr lang="en-GB" sz="1400" kern="100" dirty="0">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Prices -  unbundled systems, markets,  marginal/production costs, France &amp; UK</a:t>
            </a:r>
          </a:p>
          <a:p>
            <a:pPr marL="0" indent="0">
              <a:buNone/>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Grids - monopolies, burden of profit extraction and lack of democratic efficiency; </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Green new deal: creating quality, unionised jobs through green new deal inc. retrofitting</a:t>
            </a:r>
          </a:p>
          <a:p>
            <a:endParaRPr lang="en-GB" sz="1800" kern="100" dirty="0">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UK: the possibilities of  a public-</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centered</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system and green new deal </a:t>
            </a:r>
          </a:p>
          <a:p>
            <a:endParaRPr lang="en-GB" dirty="0"/>
          </a:p>
        </p:txBody>
      </p:sp>
      <p:sp>
        <p:nvSpPr>
          <p:cNvPr id="4" name="Content Placeholder 2">
            <a:extLst>
              <a:ext uri="{FF2B5EF4-FFF2-40B4-BE49-F238E27FC236}">
                <a16:creationId xmlns:a16="http://schemas.microsoft.com/office/drawing/2014/main" id="{FAB03716-C093-9B53-CBE7-CAB824FBC038}"/>
              </a:ext>
            </a:extLst>
          </p:cNvPr>
          <p:cNvSpPr txBox="1">
            <a:spLocks/>
          </p:cNvSpPr>
          <p:nvPr/>
        </p:nvSpPr>
        <p:spPr bwMode="auto">
          <a:xfrm>
            <a:off x="179387" y="5805263"/>
            <a:ext cx="8785225" cy="980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82800" rIns="91440" bIns="8280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Char char="•"/>
              <a:defRPr sz="2800">
                <a:solidFill>
                  <a:srgbClr val="CC3300"/>
                </a:solidFill>
                <a:latin typeface="+mn-lt"/>
                <a:ea typeface="+mn-ea"/>
                <a:cs typeface="+mn-cs"/>
              </a:defRPr>
            </a:lvl1pPr>
            <a:lvl2pPr marL="742950" indent="-285750" algn="l" rtl="0" eaLnBrk="0" fontAlgn="base" hangingPunct="0">
              <a:spcBef>
                <a:spcPct val="20000"/>
              </a:spcBef>
              <a:spcAft>
                <a:spcPct val="0"/>
              </a:spcAft>
              <a:buChar char="–"/>
              <a:defRPr sz="2400">
                <a:solidFill>
                  <a:srgbClr val="CC3300"/>
                </a:solidFill>
                <a:latin typeface="+mn-lt"/>
              </a:defRPr>
            </a:lvl2pPr>
            <a:lvl3pPr marL="1143000" indent="-228600" algn="l" rtl="0" eaLnBrk="0" fontAlgn="base" hangingPunct="0">
              <a:spcBef>
                <a:spcPct val="20000"/>
              </a:spcBef>
              <a:spcAft>
                <a:spcPct val="0"/>
              </a:spcAft>
              <a:buChar char="•"/>
              <a:defRPr sz="2000">
                <a:solidFill>
                  <a:srgbClr val="CC3300"/>
                </a:solidFill>
                <a:latin typeface="+mn-lt"/>
              </a:defRPr>
            </a:lvl3pPr>
            <a:lvl4pPr marL="1600200" indent="-228600" algn="l" rtl="0" eaLnBrk="0" fontAlgn="base" hangingPunct="0">
              <a:spcBef>
                <a:spcPct val="20000"/>
              </a:spcBef>
              <a:spcAft>
                <a:spcPct val="0"/>
              </a:spcAft>
              <a:buChar char="–"/>
              <a:defRPr sz="2000">
                <a:solidFill>
                  <a:srgbClr val="CC3300"/>
                </a:solidFill>
                <a:latin typeface="+mn-lt"/>
              </a:defRPr>
            </a:lvl4pPr>
            <a:lvl5pPr marL="2057400" indent="-228600" algn="l" rtl="0" eaLnBrk="0" fontAlgn="base" hangingPunct="0">
              <a:spcBef>
                <a:spcPct val="20000"/>
              </a:spcBef>
              <a:spcAft>
                <a:spcPct val="0"/>
              </a:spcAft>
              <a:buChar char="»"/>
              <a:defRPr sz="1600">
                <a:solidFill>
                  <a:srgbClr val="CC3300"/>
                </a:solidFill>
                <a:latin typeface="+mn-lt"/>
              </a:defRPr>
            </a:lvl5pPr>
            <a:lvl6pPr marL="2514600" indent="-228600" algn="l" rtl="0" fontAlgn="base">
              <a:spcBef>
                <a:spcPct val="20000"/>
              </a:spcBef>
              <a:spcAft>
                <a:spcPct val="0"/>
              </a:spcAft>
              <a:buChar char="»"/>
              <a:defRPr sz="1600">
                <a:solidFill>
                  <a:schemeClr val="hlink"/>
                </a:solidFill>
                <a:latin typeface="+mn-lt"/>
              </a:defRPr>
            </a:lvl6pPr>
            <a:lvl7pPr marL="2971800" indent="-228600" algn="l" rtl="0" fontAlgn="base">
              <a:spcBef>
                <a:spcPct val="20000"/>
              </a:spcBef>
              <a:spcAft>
                <a:spcPct val="0"/>
              </a:spcAft>
              <a:buChar char="»"/>
              <a:defRPr sz="1600">
                <a:solidFill>
                  <a:schemeClr val="hlink"/>
                </a:solidFill>
                <a:latin typeface="+mn-lt"/>
              </a:defRPr>
            </a:lvl7pPr>
            <a:lvl8pPr marL="3429000" indent="-228600" algn="l" rtl="0" fontAlgn="base">
              <a:spcBef>
                <a:spcPct val="20000"/>
              </a:spcBef>
              <a:spcAft>
                <a:spcPct val="0"/>
              </a:spcAft>
              <a:buChar char="»"/>
              <a:defRPr sz="1600">
                <a:solidFill>
                  <a:schemeClr val="hlink"/>
                </a:solidFill>
                <a:latin typeface="+mn-lt"/>
              </a:defRPr>
            </a:lvl8pPr>
            <a:lvl9pPr marL="3886200" indent="-228600" algn="l" rtl="0" fontAlgn="base">
              <a:spcBef>
                <a:spcPct val="20000"/>
              </a:spcBef>
              <a:spcAft>
                <a:spcPct val="0"/>
              </a:spcAft>
              <a:buChar char="»"/>
              <a:defRPr sz="1600">
                <a:solidFill>
                  <a:schemeClr val="hlink"/>
                </a:solidFill>
                <a:latin typeface="+mn-lt"/>
              </a:defRPr>
            </a:lvl9pPr>
          </a:lstStyle>
          <a:p>
            <a:pPr marL="0" indent="0">
              <a:buNone/>
            </a:pPr>
            <a:r>
              <a:rPr lang="en-US" sz="1400" kern="0" dirty="0"/>
              <a:t>This presentation has benefitted greatly from discussions over many years with colleagues at PSIRU (Vera </a:t>
            </a:r>
            <a:r>
              <a:rPr lang="en-US" sz="1400" kern="0" dirty="0" err="1"/>
              <a:t>Weghmann</a:t>
            </a:r>
            <a:r>
              <a:rPr lang="en-US" sz="1400" kern="0" dirty="0"/>
              <a:t>, Steve Thomas), We Own It (Pascale Robinson, Cat Hobbs), and others including Sean Sweeney (TUED), Jenny Nguyen (UCL-IIPP), Olivier </a:t>
            </a:r>
            <a:r>
              <a:rPr lang="en-US" sz="1400" kern="0" dirty="0" err="1"/>
              <a:t>Hoedeman</a:t>
            </a:r>
            <a:r>
              <a:rPr lang="en-US" sz="1400" kern="0" dirty="0"/>
              <a:t> (CEO), Lavinia </a:t>
            </a:r>
            <a:r>
              <a:rPr lang="en-US" sz="1400" kern="0" dirty="0" err="1"/>
              <a:t>Steinfort</a:t>
            </a:r>
            <a:r>
              <a:rPr lang="en-US" sz="1400" kern="0" dirty="0"/>
              <a:t> (TNI), David Boys, Jan Willem </a:t>
            </a:r>
            <a:r>
              <a:rPr lang="en-US" sz="1400" kern="0" dirty="0" err="1"/>
              <a:t>Goudriaan</a:t>
            </a:r>
            <a:r>
              <a:rPr lang="en-US" sz="1400" kern="0" dirty="0"/>
              <a:t>, Sandra van Niekerk(PSI), William Boyd (</a:t>
            </a:r>
            <a:r>
              <a:rPr lang="en-US" sz="1400" kern="0" dirty="0" err="1"/>
              <a:t>Labour</a:t>
            </a:r>
            <a:r>
              <a:rPr lang="en-US" sz="1400" kern="0" dirty="0"/>
              <a:t> for Green New Deal), Mika </a:t>
            </a:r>
            <a:r>
              <a:rPr lang="en-US" sz="1400" kern="0" dirty="0" err="1"/>
              <a:t>Minio-Paluello</a:t>
            </a:r>
            <a:r>
              <a:rPr lang="en-US" sz="1400" kern="0" dirty="0"/>
              <a:t> (TUC)</a:t>
            </a:r>
          </a:p>
        </p:txBody>
      </p:sp>
    </p:spTree>
    <p:extLst>
      <p:ext uri="{BB962C8B-B14F-4D97-AF65-F5344CB8AC3E}">
        <p14:creationId xmlns:p14="http://schemas.microsoft.com/office/powerpoint/2010/main" val="1356287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F5732-2F67-376E-EE2C-6DB7F0E39F9E}"/>
              </a:ext>
            </a:extLst>
          </p:cNvPr>
          <p:cNvSpPr>
            <a:spLocks noGrp="1"/>
          </p:cNvSpPr>
          <p:nvPr>
            <p:ph type="title"/>
          </p:nvPr>
        </p:nvSpPr>
        <p:spPr/>
        <p:txBody>
          <a:bodyPr/>
          <a:lstStyle/>
          <a:p>
            <a:r>
              <a:rPr lang="en-US" dirty="0"/>
              <a:t>3. </a:t>
            </a:r>
            <a:r>
              <a:rPr lang="en-US" sz="2800" dirty="0"/>
              <a:t>Grids: monopolies, profits, democracy, management</a:t>
            </a:r>
            <a:endParaRPr lang="en-GB" sz="2800" dirty="0"/>
          </a:p>
        </p:txBody>
      </p:sp>
      <p:sp>
        <p:nvSpPr>
          <p:cNvPr id="3" name="Content Placeholder 2">
            <a:extLst>
              <a:ext uri="{FF2B5EF4-FFF2-40B4-BE49-F238E27FC236}">
                <a16:creationId xmlns:a16="http://schemas.microsoft.com/office/drawing/2014/main" id="{CB25B3BC-5332-790B-405E-3CF4F8DE57E1}"/>
              </a:ext>
            </a:extLst>
          </p:cNvPr>
          <p:cNvSpPr>
            <a:spLocks noGrp="1"/>
          </p:cNvSpPr>
          <p:nvPr>
            <p:ph idx="1"/>
          </p:nvPr>
        </p:nvSpPr>
        <p:spPr>
          <a:xfrm>
            <a:off x="0" y="1196975"/>
            <a:ext cx="8964613" cy="5472385"/>
          </a:xfrm>
        </p:spPr>
        <p:txBody>
          <a:bodyPr>
            <a:normAutofit fontScale="92500"/>
          </a:bodyPr>
          <a:lstStyle/>
          <a:p>
            <a:r>
              <a:rPr lang="en-US" dirty="0"/>
              <a:t>Electric: transmission national, distribution regional</a:t>
            </a:r>
          </a:p>
          <a:p>
            <a:pPr lvl="1"/>
            <a:r>
              <a:rPr lang="en-US" sz="2200" dirty="0"/>
              <a:t>‘Natural monopolies’ – JS Mill: no competition, so excess profits, also sunk costs – so public ownership</a:t>
            </a:r>
          </a:p>
          <a:p>
            <a:pPr lvl="1"/>
            <a:endParaRPr lang="en-US" dirty="0"/>
          </a:p>
          <a:p>
            <a:r>
              <a:rPr lang="en-US" dirty="0"/>
              <a:t>UK grids prove Mill right: </a:t>
            </a:r>
            <a:r>
              <a:rPr lang="en-US" dirty="0">
                <a:hlinkClick r:id="rId2"/>
              </a:rPr>
              <a:t>profits £6.3bn 2021</a:t>
            </a:r>
            <a:endParaRPr lang="en-US" dirty="0"/>
          </a:p>
          <a:p>
            <a:pPr lvl="1"/>
            <a:r>
              <a:rPr lang="en-GB" sz="2200" dirty="0">
                <a:effectLst/>
                <a:latin typeface="Calibri" panose="020F0502020204030204" pitchFamily="34" charset="0"/>
                <a:ea typeface="Calibri" panose="020F0502020204030204" pitchFamily="34" charset="0"/>
                <a:cs typeface="Times New Roman" panose="02020603050405020304" pitchFamily="18" charset="0"/>
              </a:rPr>
              <a:t>" UK gas and electricity distribution companies have </a:t>
            </a:r>
            <a:r>
              <a:rPr lang="en-GB" sz="2200" dirty="0">
                <a:effectLst/>
                <a:latin typeface="Calibri" panose="020F0502020204030204" pitchFamily="34" charset="0"/>
                <a:ea typeface="Calibri" panose="020F0502020204030204" pitchFamily="34" charset="0"/>
                <a:cs typeface="Times New Roman" panose="02020603050405020304" pitchFamily="18" charset="0"/>
                <a:hlinkClick r:id="rId3"/>
              </a:rPr>
              <a:t>higher profit margins </a:t>
            </a:r>
            <a:r>
              <a:rPr lang="en-GB" sz="2200" dirty="0">
                <a:effectLst/>
                <a:latin typeface="Calibri" panose="020F0502020204030204" pitchFamily="34" charset="0"/>
                <a:ea typeface="Calibri" panose="020F0502020204030204" pitchFamily="34" charset="0"/>
                <a:cs typeface="Times New Roman" panose="02020603050405020304" pitchFamily="18" charset="0"/>
              </a:rPr>
              <a:t>than any other sector…</a:t>
            </a:r>
            <a:r>
              <a:rPr lang="en-GB" sz="2200" dirty="0" err="1">
                <a:effectLst/>
                <a:latin typeface="Calibri" panose="020F0502020204030204" pitchFamily="34" charset="0"/>
                <a:ea typeface="Calibri" panose="020F0502020204030204" pitchFamily="34" charset="0"/>
                <a:cs typeface="Times New Roman" panose="02020603050405020304" pitchFamily="18" charset="0"/>
              </a:rPr>
              <a:t>elec</a:t>
            </a:r>
            <a:r>
              <a:rPr lang="en-GB" sz="2200" dirty="0">
                <a:effectLst/>
                <a:latin typeface="Calibri" panose="020F0502020204030204" pitchFamily="34" charset="0"/>
                <a:ea typeface="Calibri" panose="020F0502020204030204" pitchFamily="34" charset="0"/>
                <a:cs typeface="Times New Roman" panose="02020603050405020304" pitchFamily="18" charset="0"/>
              </a:rPr>
              <a:t> 42.5%, gas 40.5%.” </a:t>
            </a:r>
          </a:p>
          <a:p>
            <a:pPr lvl="1"/>
            <a:r>
              <a:rPr lang="en-GB" sz="2200" dirty="0">
                <a:latin typeface="Calibri" panose="020F0502020204030204" pitchFamily="34" charset="0"/>
                <a:ea typeface="Calibri" panose="020F0502020204030204" pitchFamily="34" charset="0"/>
                <a:cs typeface="Times New Roman" panose="02020603050405020304" pitchFamily="18" charset="0"/>
              </a:rPr>
              <a:t>2017-2021 </a:t>
            </a:r>
            <a:r>
              <a:rPr lang="en-GB" sz="2200" dirty="0" err="1">
                <a:latin typeface="Calibri" panose="020F0502020204030204" pitchFamily="34" charset="0"/>
                <a:ea typeface="Calibri" panose="020F0502020204030204" pitchFamily="34" charset="0"/>
                <a:cs typeface="Times New Roman" panose="02020603050405020304" pitchFamily="18" charset="0"/>
              </a:rPr>
              <a:t>dividends+buybacks</a:t>
            </a:r>
            <a:r>
              <a:rPr lang="en-GB" sz="2200" dirty="0">
                <a:latin typeface="Calibri" panose="020F0502020204030204" pitchFamily="34" charset="0"/>
                <a:ea typeface="Calibri" panose="020F0502020204030204" pitchFamily="34" charset="0"/>
                <a:cs typeface="Times New Roman" panose="02020603050405020304" pitchFamily="18" charset="0"/>
              </a:rPr>
              <a:t>: </a:t>
            </a:r>
            <a:r>
              <a:rPr lang="en-GB" sz="2200" dirty="0" err="1">
                <a:effectLst/>
                <a:latin typeface="Calibri" panose="020F0502020204030204" pitchFamily="34" charset="0"/>
                <a:ea typeface="Calibri" panose="020F0502020204030204" pitchFamily="34" charset="0"/>
                <a:cs typeface="Times New Roman" panose="02020603050405020304" pitchFamily="18" charset="0"/>
                <a:hlinkClick r:id="rId3"/>
              </a:rPr>
              <a:t>elec</a:t>
            </a:r>
            <a:r>
              <a:rPr lang="en-GB" sz="2200" dirty="0">
                <a:effectLst/>
                <a:latin typeface="Calibri" panose="020F0502020204030204" pitchFamily="34" charset="0"/>
                <a:ea typeface="Calibri" panose="020F0502020204030204" pitchFamily="34" charset="0"/>
                <a:cs typeface="Times New Roman" panose="02020603050405020304" pitchFamily="18" charset="0"/>
                <a:hlinkClick r:id="rId3"/>
              </a:rPr>
              <a:t> grids £3.6bn, gas £2.4bn</a:t>
            </a:r>
            <a:r>
              <a:rPr lang="en-GB" sz="2200" dirty="0">
                <a:effectLst/>
                <a:latin typeface="Calibri" panose="020F0502020204030204" pitchFamily="34" charset="0"/>
                <a:ea typeface="Calibri" panose="020F0502020204030204" pitchFamily="34" charset="0"/>
                <a:cs typeface="Times New Roman" panose="02020603050405020304" pitchFamily="18" charset="0"/>
              </a:rPr>
              <a:t>, </a:t>
            </a:r>
            <a:r>
              <a:rPr lang="en-GB" sz="2200" dirty="0">
                <a:latin typeface="Calibri" panose="020F0502020204030204" pitchFamily="34" charset="0"/>
                <a:ea typeface="Calibri" panose="020F0502020204030204" pitchFamily="34" charset="0"/>
                <a:cs typeface="Times New Roman" panose="02020603050405020304" pitchFamily="18" charset="0"/>
                <a:hlinkClick r:id="rId4"/>
              </a:rPr>
              <a:t>Nat Grid £9bn.  </a:t>
            </a:r>
            <a:endParaRPr lang="en-GB" sz="2200" dirty="0">
              <a:latin typeface="Calibri" panose="020F0502020204030204" pitchFamily="34" charset="0"/>
              <a:ea typeface="Calibri" panose="020F0502020204030204" pitchFamily="34" charset="0"/>
              <a:cs typeface="Times New Roman" panose="02020603050405020304" pitchFamily="18" charset="0"/>
            </a:endParaRPr>
          </a:p>
          <a:p>
            <a:pPr lvl="1"/>
            <a:endParaRPr lang="en-GB" dirty="0">
              <a:latin typeface="Calibri" panose="020F0502020204030204" pitchFamily="34" charset="0"/>
              <a:ea typeface="Calibri" panose="020F0502020204030204" pitchFamily="34" charset="0"/>
              <a:cs typeface="Times New Roman" panose="02020603050405020304" pitchFamily="18" charset="0"/>
            </a:endParaRPr>
          </a:p>
          <a:p>
            <a:r>
              <a:rPr lang="en-GB" dirty="0">
                <a:latin typeface="Calibri" panose="020F0502020204030204" pitchFamily="34" charset="0"/>
                <a:ea typeface="Calibri" panose="020F0502020204030204" pitchFamily="34" charset="0"/>
                <a:cs typeface="Times New Roman" panose="02020603050405020304" pitchFamily="18" charset="0"/>
              </a:rPr>
              <a:t>Public ownership of grids still normal in Europe</a:t>
            </a:r>
          </a:p>
          <a:p>
            <a:pPr lvl="1"/>
            <a:r>
              <a:rPr lang="en-GB" sz="2200" dirty="0">
                <a:latin typeface="Calibri" panose="020F0502020204030204" pitchFamily="34" charset="0"/>
                <a:ea typeface="Calibri" panose="020F0502020204030204" pitchFamily="34" charset="0"/>
                <a:cs typeface="Times New Roman" panose="02020603050405020304" pitchFamily="18" charset="0"/>
              </a:rPr>
              <a:t>Only UK, Hungary, Bulgaria 100% private and 100% foreign</a:t>
            </a:r>
          </a:p>
          <a:p>
            <a:pPr lvl="1"/>
            <a:r>
              <a:rPr lang="en-US" sz="2200" dirty="0">
                <a:latin typeface="Calibri" panose="020F0502020204030204" pitchFamily="34" charset="0"/>
                <a:ea typeface="Calibri" panose="020F0502020204030204" pitchFamily="34" charset="0"/>
                <a:cs typeface="Times New Roman" panose="02020603050405020304" pitchFamily="18" charset="0"/>
              </a:rPr>
              <a:t>Netherlands: </a:t>
            </a:r>
            <a:r>
              <a:rPr lang="en-GB" sz="2200" dirty="0">
                <a:effectLst/>
                <a:latin typeface="Calibri" panose="020F0502020204030204" pitchFamily="34" charset="0"/>
                <a:ea typeface="Calibri" panose="020F0502020204030204" pitchFamily="34" charset="0"/>
                <a:cs typeface="Times New Roman" panose="02020603050405020304" pitchFamily="18" charset="0"/>
              </a:rPr>
              <a:t> gas and </a:t>
            </a:r>
            <a:r>
              <a:rPr lang="en-GB" sz="2200" dirty="0" err="1">
                <a:effectLst/>
                <a:latin typeface="Calibri" panose="020F0502020204030204" pitchFamily="34" charset="0"/>
                <a:ea typeface="Calibri" panose="020F0502020204030204" pitchFamily="34" charset="0"/>
                <a:cs typeface="Times New Roman" panose="02020603050405020304" pitchFamily="18" charset="0"/>
              </a:rPr>
              <a:t>elec</a:t>
            </a:r>
            <a:r>
              <a:rPr lang="en-GB" sz="2200" dirty="0">
                <a:effectLst/>
                <a:latin typeface="Calibri" panose="020F0502020204030204" pitchFamily="34" charset="0"/>
                <a:ea typeface="Calibri" panose="020F0502020204030204" pitchFamily="34" charset="0"/>
                <a:cs typeface="Times New Roman" panose="02020603050405020304" pitchFamily="18" charset="0"/>
              </a:rPr>
              <a:t> grids, transmission and distribution, MUST be public (Electricity Act 1998, Gas Act 2008: private ownership is prohibited. </a:t>
            </a:r>
            <a:r>
              <a:rPr lang="en-GB" sz="2200" dirty="0">
                <a:latin typeface="Calibri" panose="020F0502020204030204" pitchFamily="34" charset="0"/>
                <a:ea typeface="Calibri" panose="020F0502020204030204" pitchFamily="34" charset="0"/>
                <a:cs typeface="Times New Roman" panose="02020603050405020304" pitchFamily="18" charset="0"/>
              </a:rPr>
              <a:t>L</a:t>
            </a:r>
            <a:r>
              <a:rPr lang="en-GB" sz="2200" dirty="0">
                <a:effectLst/>
                <a:latin typeface="Calibri" panose="020F0502020204030204" pitchFamily="34" charset="0"/>
                <a:ea typeface="Calibri" panose="020F0502020204030204" pitchFamily="34" charset="0"/>
                <a:cs typeface="Times New Roman" panose="02020603050405020304" pitchFamily="18" charset="0"/>
              </a:rPr>
              <a:t>egality confirmed by CJEU </a:t>
            </a:r>
            <a:r>
              <a:rPr lang="en-GB" sz="2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Essent 2013</a:t>
            </a:r>
            <a:r>
              <a:rPr lang="en-GB" sz="2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200" dirty="0"/>
          </a:p>
          <a:p>
            <a:pPr lvl="1"/>
            <a:endParaRPr lang="en-US" dirty="0"/>
          </a:p>
          <a:p>
            <a:pPr lvl="1"/>
            <a:endParaRPr lang="en-US" dirty="0"/>
          </a:p>
          <a:p>
            <a:pPr marL="0" indent="0">
              <a:buNone/>
            </a:pPr>
            <a:endParaRPr lang="en-GB" dirty="0"/>
          </a:p>
        </p:txBody>
      </p:sp>
    </p:spTree>
    <p:extLst>
      <p:ext uri="{BB962C8B-B14F-4D97-AF65-F5344CB8AC3E}">
        <p14:creationId xmlns:p14="http://schemas.microsoft.com/office/powerpoint/2010/main" val="782099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1F2F2-13AD-693C-86DD-E2EBAB878779}"/>
              </a:ext>
            </a:extLst>
          </p:cNvPr>
          <p:cNvSpPr>
            <a:spLocks noGrp="1"/>
          </p:cNvSpPr>
          <p:nvPr>
            <p:ph type="title"/>
          </p:nvPr>
        </p:nvSpPr>
        <p:spPr>
          <a:xfrm>
            <a:off x="0" y="404813"/>
            <a:ext cx="9144000" cy="582333"/>
          </a:xfrm>
        </p:spPr>
        <p:txBody>
          <a:bodyPr/>
          <a:lstStyle/>
          <a:p>
            <a:r>
              <a:rPr lang="en-US" dirty="0"/>
              <a:t>Public/private ownership of grids in EU 2021</a:t>
            </a:r>
            <a:endParaRPr lang="en-GB" dirty="0"/>
          </a:p>
        </p:txBody>
      </p:sp>
      <p:sp>
        <p:nvSpPr>
          <p:cNvPr id="3" name="Content Placeholder 2">
            <a:extLst>
              <a:ext uri="{FF2B5EF4-FFF2-40B4-BE49-F238E27FC236}">
                <a16:creationId xmlns:a16="http://schemas.microsoft.com/office/drawing/2014/main" id="{870C10FA-102E-2AFD-D8A5-EEFE2203A4A6}"/>
              </a:ext>
            </a:extLst>
          </p:cNvPr>
          <p:cNvSpPr>
            <a:spLocks noGrp="1"/>
          </p:cNvSpPr>
          <p:nvPr>
            <p:ph idx="1"/>
          </p:nvPr>
        </p:nvSpPr>
        <p:spPr>
          <a:xfrm>
            <a:off x="1" y="6414864"/>
            <a:ext cx="9144000" cy="432048"/>
          </a:xfrm>
        </p:spPr>
        <p:txBody>
          <a:bodyPr>
            <a:normAutofit lnSpcReduction="10000"/>
          </a:bodyPr>
          <a:lstStyle/>
          <a:p>
            <a:r>
              <a:rPr lang="en-GB" sz="1800" dirty="0" err="1">
                <a:effectLst/>
                <a:latin typeface="Calibri" panose="020F0502020204030204" pitchFamily="34" charset="0"/>
                <a:ea typeface="Calibri" panose="020F0502020204030204" pitchFamily="34" charset="0"/>
                <a:cs typeface="Times New Roman" panose="02020603050405020304" pitchFamily="18" charset="0"/>
              </a:rPr>
              <a:t>Eurelectric</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hlinkClick r:id="rId2"/>
              </a:rPr>
              <a:t>Distribution grids in Europe Facts and Figures 2020</a:t>
            </a:r>
            <a:endParaRPr lang="en-GB" dirty="0"/>
          </a:p>
        </p:txBody>
      </p:sp>
      <p:pic>
        <p:nvPicPr>
          <p:cNvPr id="4" name="Picture 3" descr="Map&#10;&#10;Description automatically generated">
            <a:extLst>
              <a:ext uri="{FF2B5EF4-FFF2-40B4-BE49-F238E27FC236}">
                <a16:creationId xmlns:a16="http://schemas.microsoft.com/office/drawing/2014/main" id="{ED841421-9B44-FCF4-225E-9B2639D6FADC}"/>
              </a:ext>
            </a:extLst>
          </p:cNvPr>
          <p:cNvPicPr>
            <a:picLocks noChangeAspect="1"/>
          </p:cNvPicPr>
          <p:nvPr/>
        </p:nvPicPr>
        <p:blipFill>
          <a:blip r:embed="rId3"/>
          <a:stretch>
            <a:fillRect/>
          </a:stretch>
        </p:blipFill>
        <p:spPr>
          <a:xfrm>
            <a:off x="895779" y="1164698"/>
            <a:ext cx="7743179" cy="5072614"/>
          </a:xfrm>
          <a:prstGeom prst="rect">
            <a:avLst/>
          </a:prstGeom>
        </p:spPr>
      </p:pic>
    </p:spTree>
    <p:extLst>
      <p:ext uri="{BB962C8B-B14F-4D97-AF65-F5344CB8AC3E}">
        <p14:creationId xmlns:p14="http://schemas.microsoft.com/office/powerpoint/2010/main" val="1506830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30768-4478-6187-7377-4E16C8B9C874}"/>
              </a:ext>
            </a:extLst>
          </p:cNvPr>
          <p:cNvSpPr>
            <a:spLocks noGrp="1"/>
          </p:cNvSpPr>
          <p:nvPr>
            <p:ph type="title"/>
          </p:nvPr>
        </p:nvSpPr>
        <p:spPr>
          <a:xfrm>
            <a:off x="0" y="404813"/>
            <a:ext cx="9144000" cy="503907"/>
          </a:xfrm>
        </p:spPr>
        <p:txBody>
          <a:bodyPr/>
          <a:lstStyle/>
          <a:p>
            <a:r>
              <a:rPr lang="en-US" sz="2800" dirty="0"/>
              <a:t>Grids: connection, competence</a:t>
            </a:r>
            <a:endParaRPr lang="en-GB" sz="2800" dirty="0"/>
          </a:p>
        </p:txBody>
      </p:sp>
      <p:sp>
        <p:nvSpPr>
          <p:cNvPr id="3" name="Content Placeholder 2">
            <a:extLst>
              <a:ext uri="{FF2B5EF4-FFF2-40B4-BE49-F238E27FC236}">
                <a16:creationId xmlns:a16="http://schemas.microsoft.com/office/drawing/2014/main" id="{278FD3ED-D3C6-8986-EEDA-D80B91DFCBAD}"/>
              </a:ext>
            </a:extLst>
          </p:cNvPr>
          <p:cNvSpPr>
            <a:spLocks noGrp="1"/>
          </p:cNvSpPr>
          <p:nvPr>
            <p:ph idx="1"/>
          </p:nvPr>
        </p:nvSpPr>
        <p:spPr>
          <a:xfrm>
            <a:off x="4139952" y="2625865"/>
            <a:ext cx="4752651" cy="4115504"/>
          </a:xfrm>
        </p:spPr>
        <p:txBody>
          <a:bodyPr>
            <a:normAutofit fontScale="47500" lnSpcReduction="20000"/>
          </a:bodyPr>
          <a:lstStyle/>
          <a:p>
            <a:pPr marL="0" indent="0" algn="ctr">
              <a:buNone/>
            </a:pPr>
            <a:r>
              <a:rPr lang="en-US" sz="4500" dirty="0"/>
              <a:t>Poor grid maintenance causes California fires</a:t>
            </a:r>
          </a:p>
          <a:p>
            <a:endParaRPr lang="en-GB" sz="25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900" dirty="0">
                <a:effectLst/>
                <a:latin typeface="Calibri" panose="020F0502020204030204" pitchFamily="34" charset="0"/>
                <a:ea typeface="Calibri" panose="020F0502020204030204" pitchFamily="34" charset="0"/>
                <a:cs typeface="Times New Roman" panose="02020603050405020304" pitchFamily="18" charset="0"/>
              </a:rPr>
              <a:t>The </a:t>
            </a:r>
            <a:r>
              <a:rPr lang="en-GB" sz="29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Dixie Fire</a:t>
            </a:r>
            <a:r>
              <a:rPr lang="en-GB" sz="2900" dirty="0">
                <a:effectLst/>
                <a:latin typeface="Calibri" panose="020F0502020204030204" pitchFamily="34" charset="0"/>
                <a:ea typeface="Calibri" panose="020F0502020204030204" pitchFamily="34" charset="0"/>
                <a:cs typeface="Times New Roman" panose="02020603050405020304" pitchFamily="18" charset="0"/>
              </a:rPr>
              <a:t>, the second-largest wildfire in California’s history, was sparked when power lines owned by Pacific Gas and Electric (PG&amp;E) came into contact with a tree</a:t>
            </a:r>
          </a:p>
          <a:p>
            <a:r>
              <a:rPr lang="en-GB" sz="2900" dirty="0">
                <a:latin typeface="Calibri" panose="020F0502020204030204" pitchFamily="34" charset="0"/>
                <a:ea typeface="Calibri" panose="020F0502020204030204" pitchFamily="34" charset="0"/>
                <a:cs typeface="Calibri" panose="020F0502020204030204" pitchFamily="34" charset="0"/>
              </a:rPr>
              <a:t>PG&amp;E were </a:t>
            </a:r>
            <a:r>
              <a:rPr lang="en-GB" sz="2900" dirty="0">
                <a:effectLst/>
                <a:latin typeface="Calibri" panose="020F0502020204030204" pitchFamily="34" charset="0"/>
                <a:ea typeface="Calibri" panose="020F0502020204030204" pitchFamily="34" charset="0"/>
                <a:cs typeface="Calibri" panose="020F0502020204030204" pitchFamily="34" charset="0"/>
              </a:rPr>
              <a:t>held responsible for sparking the state’s deadliest wildfire, the Camp Fire that killed 85 people in 2018: </a:t>
            </a:r>
            <a:r>
              <a:rPr lang="en-GB" sz="2900" dirty="0">
                <a:effectLst/>
                <a:latin typeface="Calibri" panose="020F0502020204030204" pitchFamily="34" charset="0"/>
                <a:ea typeface="Calibri" panose="020F0502020204030204" pitchFamily="34" charset="0"/>
                <a:cs typeface="Calibri" panose="020F0502020204030204" pitchFamily="34" charset="0"/>
                <a:hlinkClick r:id="rId3"/>
              </a:rPr>
              <a:t>regulators too lenient on plans</a:t>
            </a:r>
            <a:r>
              <a:rPr lang="en-GB" sz="2900" dirty="0">
                <a:effectLst/>
                <a:latin typeface="Calibri" panose="020F0502020204030204" pitchFamily="34" charset="0"/>
                <a:ea typeface="Calibri" panose="020F0502020204030204" pitchFamily="34" charset="0"/>
                <a:cs typeface="Calibri" panose="020F0502020204030204" pitchFamily="34" charset="0"/>
              </a:rPr>
              <a:t> . PG&amp;E goes </a:t>
            </a:r>
            <a:r>
              <a:rPr lang="en-GB" sz="2900" dirty="0">
                <a:latin typeface="Calibri" panose="020F0502020204030204" pitchFamily="34" charset="0"/>
                <a:ea typeface="Calibri" panose="020F0502020204030204" pitchFamily="34" charset="0"/>
                <a:cs typeface="Calibri" panose="020F0502020204030204" pitchFamily="34" charset="0"/>
                <a:hlinkClick r:id="rId4"/>
              </a:rPr>
              <a:t>bankrupt</a:t>
            </a:r>
            <a:r>
              <a:rPr lang="en-GB" sz="2900" dirty="0">
                <a:latin typeface="Calibri" panose="020F0502020204030204" pitchFamily="34" charset="0"/>
                <a:ea typeface="Calibri" panose="020F0502020204030204" pitchFamily="34" charset="0"/>
                <a:cs typeface="Calibri" panose="020F0502020204030204" pitchFamily="34" charset="0"/>
              </a:rPr>
              <a:t> over damages (previously bankrupt over drought and debt 2001).</a:t>
            </a:r>
            <a:endParaRPr lang="en-GB" sz="2900" dirty="0">
              <a:effectLst/>
              <a:latin typeface="Calibri" panose="020F0502020204030204" pitchFamily="34" charset="0"/>
              <a:ea typeface="Calibri" panose="020F0502020204030204" pitchFamily="34" charset="0"/>
              <a:cs typeface="Calibri" panose="020F0502020204030204" pitchFamily="34" charset="0"/>
            </a:endParaRPr>
          </a:p>
          <a:p>
            <a:r>
              <a:rPr lang="en-GB" sz="2900" dirty="0">
                <a:effectLst/>
                <a:latin typeface="Calibri" panose="020F0502020204030204" pitchFamily="34" charset="0"/>
                <a:ea typeface="Calibri" panose="020F0502020204030204" pitchFamily="34" charset="0"/>
                <a:cs typeface="Times New Roman" panose="02020603050405020304" pitchFamily="18" charset="0"/>
              </a:rPr>
              <a:t>“</a:t>
            </a:r>
            <a:r>
              <a:rPr lang="en-GB" sz="2900" dirty="0">
                <a:effectLst/>
                <a:latin typeface="Calibri" panose="020F0502020204030204" pitchFamily="34" charset="0"/>
                <a:ea typeface="Calibri" panose="020F0502020204030204" pitchFamily="34" charset="0"/>
                <a:cs typeface="Times New Roman" panose="02020603050405020304" pitchFamily="18" charset="0"/>
                <a:hlinkClick r:id="rId5"/>
              </a:rPr>
              <a:t>parallels</a:t>
            </a:r>
            <a:r>
              <a:rPr lang="en-GB" sz="2900" dirty="0">
                <a:effectLst/>
                <a:latin typeface="Calibri" panose="020F0502020204030204" pitchFamily="34" charset="0"/>
                <a:ea typeface="Calibri" panose="020F0502020204030204" pitchFamily="34" charset="0"/>
                <a:cs typeface="Times New Roman" panose="02020603050405020304" pitchFamily="18" charset="0"/>
              </a:rPr>
              <a:t> between the circumstances that led to a large </a:t>
            </a:r>
            <a:r>
              <a:rPr lang="en-GB" sz="29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pipeline explosion in 2010</a:t>
            </a:r>
            <a:r>
              <a:rPr lang="en-GB" sz="2900" dirty="0">
                <a:effectLst/>
                <a:latin typeface="Calibri" panose="020F0502020204030204" pitchFamily="34" charset="0"/>
                <a:ea typeface="Calibri" panose="020F0502020204030204" pitchFamily="34" charset="0"/>
                <a:cs typeface="Times New Roman" panose="02020603050405020304" pitchFamily="18" charset="0"/>
              </a:rPr>
              <a:t> south of San Francisco, when a PG&amp;E gas transmission pipeline exploded in the middle of a </a:t>
            </a:r>
            <a:r>
              <a:rPr lang="en-GB" sz="2900" dirty="0" err="1">
                <a:effectLst/>
                <a:latin typeface="Calibri" panose="020F0502020204030204" pitchFamily="34" charset="0"/>
                <a:ea typeface="Calibri" panose="020F0502020204030204" pitchFamily="34" charset="0"/>
                <a:cs typeface="Times New Roman" panose="02020603050405020304" pitchFamily="18" charset="0"/>
              </a:rPr>
              <a:t>neighborhood</a:t>
            </a:r>
            <a:r>
              <a:rPr lang="en-GB" sz="2900" dirty="0">
                <a:latin typeface="Calibri" panose="020F0502020204030204" pitchFamily="34" charset="0"/>
                <a:ea typeface="Calibri" panose="020F0502020204030204" pitchFamily="34" charset="0"/>
                <a:cs typeface="Times New Roman" panose="02020603050405020304" pitchFamily="18" charset="0"/>
              </a:rPr>
              <a:t> - a</a:t>
            </a:r>
            <a:r>
              <a:rPr lang="en-GB" sz="2900" dirty="0">
                <a:effectLst/>
                <a:latin typeface="Calibri" panose="020F0502020204030204" pitchFamily="34" charset="0"/>
                <a:ea typeface="Calibri" panose="020F0502020204030204" pitchFamily="34" charset="0"/>
                <a:cs typeface="Times New Roman" panose="02020603050405020304" pitchFamily="18" charset="0"/>
              </a:rPr>
              <a:t> jury later convicted PG&amp;E of deliberately violating pipeline safety regulations before the explosion in the San Francisco Bay Area, and then misleading investigators looking into the blast - and the 2018 Camp Fire when a transmission line failed….. inherent tension between private interests in delivering for shareholders and the public </a:t>
            </a:r>
            <a:r>
              <a:rPr lang="en-GB" sz="2900" dirty="0" err="1">
                <a:effectLst/>
                <a:latin typeface="Calibri" panose="020F0502020204030204" pitchFamily="34" charset="0"/>
                <a:ea typeface="Calibri" panose="020F0502020204030204" pitchFamily="34" charset="0"/>
                <a:cs typeface="Times New Roman" panose="02020603050405020304" pitchFamily="18" charset="0"/>
              </a:rPr>
              <a:t>good.“</a:t>
            </a:r>
            <a:r>
              <a:rPr lang="en-GB" sz="2900" i="1"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California</a:t>
            </a:r>
            <a:r>
              <a:rPr lang="en-GB" sz="29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 Burning</a:t>
            </a:r>
            <a:r>
              <a:rPr lang="en-GB" sz="2900" i="1"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a:t>
            </a:r>
            <a:r>
              <a:rPr lang="en-GB" sz="29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900" dirty="0">
              <a:latin typeface="Calibri" panose="020F0502020204030204" pitchFamily="34" charset="0"/>
              <a:ea typeface="Calibri" panose="020F0502020204030204" pitchFamily="34" charset="0"/>
              <a:cs typeface="Calibri" panose="020F0502020204030204" pitchFamily="34" charset="0"/>
            </a:endParaRPr>
          </a:p>
          <a:p>
            <a:endParaRPr lang="en-GB" dirty="0"/>
          </a:p>
          <a:p>
            <a:endParaRPr lang="en-GB" dirty="0"/>
          </a:p>
        </p:txBody>
      </p:sp>
      <p:pic>
        <p:nvPicPr>
          <p:cNvPr id="6" name="Picture 5">
            <a:extLst>
              <a:ext uri="{FF2B5EF4-FFF2-40B4-BE49-F238E27FC236}">
                <a16:creationId xmlns:a16="http://schemas.microsoft.com/office/drawing/2014/main" id="{711927E8-21B0-98C7-2C33-B190FEA4C972}"/>
              </a:ext>
            </a:extLst>
          </p:cNvPr>
          <p:cNvPicPr>
            <a:picLocks noChangeAspect="1"/>
          </p:cNvPicPr>
          <p:nvPr/>
        </p:nvPicPr>
        <p:blipFill>
          <a:blip r:embed="rId8"/>
          <a:stretch>
            <a:fillRect/>
          </a:stretch>
        </p:blipFill>
        <p:spPr>
          <a:xfrm>
            <a:off x="5298105" y="1002519"/>
            <a:ext cx="2436344" cy="1623346"/>
          </a:xfrm>
          <a:prstGeom prst="rect">
            <a:avLst/>
          </a:prstGeom>
        </p:spPr>
      </p:pic>
      <p:sp>
        <p:nvSpPr>
          <p:cNvPr id="8" name="Content Placeholder 2">
            <a:extLst>
              <a:ext uri="{FF2B5EF4-FFF2-40B4-BE49-F238E27FC236}">
                <a16:creationId xmlns:a16="http://schemas.microsoft.com/office/drawing/2014/main" id="{26E745C0-8D63-3756-0C9D-D86013E46D10}"/>
              </a:ext>
            </a:extLst>
          </p:cNvPr>
          <p:cNvSpPr txBox="1">
            <a:spLocks/>
          </p:cNvSpPr>
          <p:nvPr/>
        </p:nvSpPr>
        <p:spPr bwMode="auto">
          <a:xfrm>
            <a:off x="251398" y="1268760"/>
            <a:ext cx="3816547" cy="547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82800" rIns="91440" bIns="82800" numCol="1" anchor="t" anchorCtr="0" compatLnSpc="1">
            <a:prstTxWarp prst="textNoShape">
              <a:avLst/>
            </a:prstTxWarp>
            <a:normAutofit fontScale="70000" lnSpcReduction="20000"/>
          </a:bodyPr>
          <a:lstStyle>
            <a:lvl1pPr marL="342900" indent="-342900" algn="l" rtl="0" eaLnBrk="0" fontAlgn="base" hangingPunct="0">
              <a:spcBef>
                <a:spcPct val="20000"/>
              </a:spcBef>
              <a:spcAft>
                <a:spcPct val="0"/>
              </a:spcAft>
              <a:buChar char="•"/>
              <a:defRPr sz="2800">
                <a:solidFill>
                  <a:srgbClr val="CC3300"/>
                </a:solidFill>
                <a:latin typeface="+mn-lt"/>
                <a:ea typeface="+mn-ea"/>
                <a:cs typeface="+mn-cs"/>
              </a:defRPr>
            </a:lvl1pPr>
            <a:lvl2pPr marL="742950" indent="-285750" algn="l" rtl="0" eaLnBrk="0" fontAlgn="base" hangingPunct="0">
              <a:spcBef>
                <a:spcPct val="20000"/>
              </a:spcBef>
              <a:spcAft>
                <a:spcPct val="0"/>
              </a:spcAft>
              <a:buChar char="–"/>
              <a:defRPr sz="2400">
                <a:solidFill>
                  <a:srgbClr val="CC3300"/>
                </a:solidFill>
                <a:latin typeface="+mn-lt"/>
              </a:defRPr>
            </a:lvl2pPr>
            <a:lvl3pPr marL="1143000" indent="-228600" algn="l" rtl="0" eaLnBrk="0" fontAlgn="base" hangingPunct="0">
              <a:spcBef>
                <a:spcPct val="20000"/>
              </a:spcBef>
              <a:spcAft>
                <a:spcPct val="0"/>
              </a:spcAft>
              <a:buChar char="•"/>
              <a:defRPr sz="2000">
                <a:solidFill>
                  <a:srgbClr val="CC3300"/>
                </a:solidFill>
                <a:latin typeface="+mn-lt"/>
              </a:defRPr>
            </a:lvl3pPr>
            <a:lvl4pPr marL="1600200" indent="-228600" algn="l" rtl="0" eaLnBrk="0" fontAlgn="base" hangingPunct="0">
              <a:spcBef>
                <a:spcPct val="20000"/>
              </a:spcBef>
              <a:spcAft>
                <a:spcPct val="0"/>
              </a:spcAft>
              <a:buChar char="–"/>
              <a:defRPr sz="2000">
                <a:solidFill>
                  <a:srgbClr val="CC3300"/>
                </a:solidFill>
                <a:latin typeface="+mn-lt"/>
              </a:defRPr>
            </a:lvl4pPr>
            <a:lvl5pPr marL="2057400" indent="-228600" algn="l" rtl="0" eaLnBrk="0" fontAlgn="base" hangingPunct="0">
              <a:spcBef>
                <a:spcPct val="20000"/>
              </a:spcBef>
              <a:spcAft>
                <a:spcPct val="0"/>
              </a:spcAft>
              <a:buChar char="»"/>
              <a:defRPr sz="1600">
                <a:solidFill>
                  <a:srgbClr val="CC3300"/>
                </a:solidFill>
                <a:latin typeface="+mn-lt"/>
              </a:defRPr>
            </a:lvl5pPr>
            <a:lvl6pPr marL="2514600" indent="-228600" algn="l" rtl="0" fontAlgn="base">
              <a:spcBef>
                <a:spcPct val="20000"/>
              </a:spcBef>
              <a:spcAft>
                <a:spcPct val="0"/>
              </a:spcAft>
              <a:buChar char="»"/>
              <a:defRPr sz="1600">
                <a:solidFill>
                  <a:schemeClr val="hlink"/>
                </a:solidFill>
                <a:latin typeface="+mn-lt"/>
              </a:defRPr>
            </a:lvl6pPr>
            <a:lvl7pPr marL="2971800" indent="-228600" algn="l" rtl="0" fontAlgn="base">
              <a:spcBef>
                <a:spcPct val="20000"/>
              </a:spcBef>
              <a:spcAft>
                <a:spcPct val="0"/>
              </a:spcAft>
              <a:buChar char="»"/>
              <a:defRPr sz="1600">
                <a:solidFill>
                  <a:schemeClr val="hlink"/>
                </a:solidFill>
                <a:latin typeface="+mn-lt"/>
              </a:defRPr>
            </a:lvl7pPr>
            <a:lvl8pPr marL="3429000" indent="-228600" algn="l" rtl="0" fontAlgn="base">
              <a:spcBef>
                <a:spcPct val="20000"/>
              </a:spcBef>
              <a:spcAft>
                <a:spcPct val="0"/>
              </a:spcAft>
              <a:buChar char="»"/>
              <a:defRPr sz="1600">
                <a:solidFill>
                  <a:schemeClr val="hlink"/>
                </a:solidFill>
                <a:latin typeface="+mn-lt"/>
              </a:defRPr>
            </a:lvl8pPr>
            <a:lvl9pPr marL="3886200" indent="-228600" algn="l" rtl="0" fontAlgn="base">
              <a:spcBef>
                <a:spcPct val="20000"/>
              </a:spcBef>
              <a:spcAft>
                <a:spcPct val="0"/>
              </a:spcAft>
              <a:buChar char="»"/>
              <a:defRPr sz="1600">
                <a:solidFill>
                  <a:schemeClr val="hlink"/>
                </a:solidFill>
                <a:latin typeface="+mn-lt"/>
              </a:defRPr>
            </a:lvl9pPr>
          </a:lstStyle>
          <a:p>
            <a:r>
              <a:rPr lang="en-US" kern="0" dirty="0">
                <a:latin typeface="Calibri" panose="020F0502020204030204" pitchFamily="34" charset="0"/>
                <a:ea typeface="Calibri" panose="020F0502020204030204" pitchFamily="34" charset="0"/>
                <a:cs typeface="Calibri" panose="020F0502020204030204" pitchFamily="34" charset="0"/>
              </a:rPr>
              <a:t>Universal connections including rural areas and urban poor is key part of nation-building</a:t>
            </a:r>
          </a:p>
          <a:p>
            <a:endParaRPr lang="en-US" kern="0" dirty="0">
              <a:latin typeface="Calibri" panose="020F0502020204030204" pitchFamily="34" charset="0"/>
              <a:ea typeface="Calibri" panose="020F0502020204030204" pitchFamily="34" charset="0"/>
              <a:cs typeface="Calibri" panose="020F0502020204030204" pitchFamily="34" charset="0"/>
            </a:endParaRPr>
          </a:p>
          <a:p>
            <a:pPr lvl="1"/>
            <a:r>
              <a:rPr lang="en-US" kern="0" dirty="0">
                <a:latin typeface="Calibri" panose="020F0502020204030204" pitchFamily="34" charset="0"/>
                <a:ea typeface="Calibri" panose="020F0502020204030204" pitchFamily="34" charset="0"/>
                <a:cs typeface="Calibri" panose="020F0502020204030204" pitchFamily="34" charset="0"/>
              </a:rPr>
              <a:t>Brazil ‘luz para </a:t>
            </a:r>
            <a:r>
              <a:rPr lang="en-US" kern="0" dirty="0" err="1">
                <a:latin typeface="Calibri" panose="020F0502020204030204" pitchFamily="34" charset="0"/>
                <a:ea typeface="Calibri" panose="020F0502020204030204" pitchFamily="34" charset="0"/>
                <a:cs typeface="Calibri" panose="020F0502020204030204" pitchFamily="34" charset="0"/>
              </a:rPr>
              <a:t>todos</a:t>
            </a:r>
            <a:r>
              <a:rPr lang="en-US" kern="0" dirty="0">
                <a:latin typeface="Calibri" panose="020F0502020204030204" pitchFamily="34" charset="0"/>
                <a:ea typeface="Calibri" panose="020F0502020204030204" pitchFamily="34" charset="0"/>
                <a:cs typeface="Calibri" panose="020F0502020204030204" pitchFamily="34" charset="0"/>
              </a:rPr>
              <a:t>’, South Africa post-apartheid rural expansion, USA new deal, Ireland, France </a:t>
            </a:r>
            <a:r>
              <a:rPr lang="en-US" kern="0" dirty="0" err="1">
                <a:latin typeface="Calibri" panose="020F0502020204030204" pitchFamily="34" charset="0"/>
                <a:ea typeface="Calibri" panose="020F0502020204030204" pitchFamily="34" charset="0"/>
                <a:cs typeface="Calibri" panose="020F0502020204030204" pitchFamily="34" charset="0"/>
              </a:rPr>
              <a:t>EdF</a:t>
            </a:r>
            <a:r>
              <a:rPr lang="en-US" kern="0" dirty="0">
                <a:latin typeface="Calibri" panose="020F0502020204030204" pitchFamily="34" charset="0"/>
                <a:ea typeface="Calibri" panose="020F0502020204030204" pitchFamily="34" charset="0"/>
                <a:cs typeface="Calibri" panose="020F0502020204030204" pitchFamily="34" charset="0"/>
              </a:rPr>
              <a:t>, USSR +</a:t>
            </a:r>
          </a:p>
          <a:p>
            <a:pPr lvl="1"/>
            <a:endParaRPr lang="en-US" kern="0" dirty="0">
              <a:latin typeface="Calibri" panose="020F0502020204030204" pitchFamily="34" charset="0"/>
              <a:ea typeface="Calibri" panose="020F0502020204030204" pitchFamily="34" charset="0"/>
              <a:cs typeface="Calibri" panose="020F0502020204030204" pitchFamily="34" charset="0"/>
            </a:endParaRPr>
          </a:p>
          <a:p>
            <a:pPr lvl="1"/>
            <a:r>
              <a:rPr lang="en-US" kern="0" dirty="0">
                <a:latin typeface="Calibri" panose="020F0502020204030204" pitchFamily="34" charset="0"/>
                <a:ea typeface="Calibri" panose="020F0502020204030204" pitchFamily="34" charset="0"/>
                <a:cs typeface="Calibri" panose="020F0502020204030204" pitchFamily="34" charset="0"/>
              </a:rPr>
              <a:t>India </a:t>
            </a:r>
            <a:r>
              <a:rPr lang="en-US" kern="0" dirty="0" err="1">
                <a:latin typeface="Calibri" panose="020F0502020204030204" pitchFamily="34" charset="0"/>
                <a:ea typeface="Calibri" panose="020F0502020204030204" pitchFamily="34" charset="0"/>
                <a:cs typeface="Calibri" panose="020F0502020204030204" pitchFamily="34" charset="0"/>
                <a:hlinkClick r:id="rId9"/>
              </a:rPr>
              <a:t>Saubhagya</a:t>
            </a:r>
            <a:r>
              <a:rPr lang="en-US" kern="0" dirty="0">
                <a:latin typeface="Calibri" panose="020F0502020204030204" pitchFamily="34" charset="0"/>
                <a:ea typeface="Calibri" panose="020F0502020204030204" pitchFamily="34" charset="0"/>
                <a:cs typeface="Calibri" panose="020F0502020204030204" pitchFamily="34" charset="0"/>
                <a:hlinkClick r:id="rId9"/>
              </a:rPr>
              <a:t> </a:t>
            </a:r>
            <a:r>
              <a:rPr lang="en-US" kern="0" dirty="0">
                <a:latin typeface="Calibri" panose="020F0502020204030204" pitchFamily="34" charset="0"/>
                <a:ea typeface="Calibri" panose="020F0502020204030204" pitchFamily="34" charset="0"/>
                <a:cs typeface="Calibri" panose="020F0502020204030204" pitchFamily="34" charset="0"/>
              </a:rPr>
              <a:t>near 100%</a:t>
            </a:r>
          </a:p>
          <a:p>
            <a:pPr lvl="1"/>
            <a:endParaRPr lang="en-US" kern="0" dirty="0">
              <a:latin typeface="Calibri" panose="020F0502020204030204" pitchFamily="34" charset="0"/>
              <a:ea typeface="Calibri" panose="020F0502020204030204" pitchFamily="34" charset="0"/>
              <a:cs typeface="Calibri" panose="020F0502020204030204" pitchFamily="34" charset="0"/>
            </a:endParaRPr>
          </a:p>
          <a:p>
            <a:pPr lvl="1"/>
            <a:r>
              <a:rPr lang="en-US" kern="0" dirty="0">
                <a:latin typeface="Calibri" panose="020F0502020204030204" pitchFamily="34" charset="0"/>
                <a:ea typeface="Calibri" panose="020F0502020204030204" pitchFamily="34" charset="0"/>
                <a:cs typeface="Calibri" panose="020F0502020204030204" pitchFamily="34" charset="0"/>
              </a:rPr>
              <a:t>Cf Nigeria (200m.): </a:t>
            </a:r>
            <a:r>
              <a:rPr lang="en-US" kern="0" dirty="0">
                <a:latin typeface="Calibri" panose="020F0502020204030204" pitchFamily="34" charset="0"/>
                <a:ea typeface="Calibri" panose="020F0502020204030204" pitchFamily="34" charset="0"/>
                <a:cs typeface="Calibri" panose="020F0502020204030204" pitchFamily="34" charset="0"/>
                <a:hlinkClick r:id="rId10"/>
              </a:rPr>
              <a:t>only 57% connected</a:t>
            </a:r>
            <a:r>
              <a:rPr lang="en-US" kern="0" dirty="0">
                <a:latin typeface="Calibri" panose="020F0502020204030204" pitchFamily="34" charset="0"/>
                <a:ea typeface="Calibri" panose="020F0502020204030204" pitchFamily="34" charset="0"/>
                <a:cs typeface="Calibri" panose="020F0502020204030204" pitchFamily="34" charset="0"/>
              </a:rPr>
              <a:t> ; Uganda </a:t>
            </a:r>
            <a:r>
              <a:rPr lang="en-US" kern="0" dirty="0">
                <a:latin typeface="Calibri" panose="020F0502020204030204" pitchFamily="34" charset="0"/>
                <a:ea typeface="Calibri" panose="020F0502020204030204" pitchFamily="34" charset="0"/>
                <a:cs typeface="Calibri" panose="020F0502020204030204" pitchFamily="34" charset="0"/>
                <a:hlinkClick r:id="rId11"/>
              </a:rPr>
              <a:t>only 19% </a:t>
            </a:r>
            <a:r>
              <a:rPr lang="en-US" kern="0" dirty="0">
                <a:latin typeface="Calibri" panose="020F0502020204030204" pitchFamily="34" charset="0"/>
                <a:ea typeface="Calibri" panose="020F0502020204030204" pitchFamily="34" charset="0"/>
                <a:cs typeface="Calibri" panose="020F0502020204030204" pitchFamily="34" charset="0"/>
              </a:rPr>
              <a:t>despite $100m. loan </a:t>
            </a:r>
          </a:p>
          <a:p>
            <a:pPr lvl="1"/>
            <a:endParaRPr lang="en-US" kern="0" dirty="0">
              <a:latin typeface="Calibri" panose="020F0502020204030204" pitchFamily="34" charset="0"/>
              <a:ea typeface="Calibri" panose="020F0502020204030204" pitchFamily="34" charset="0"/>
              <a:cs typeface="Calibri" panose="020F0502020204030204" pitchFamily="34" charset="0"/>
            </a:endParaRPr>
          </a:p>
          <a:p>
            <a:r>
              <a:rPr lang="en-US" sz="2600" kern="0" dirty="0">
                <a:latin typeface="Calibri" panose="020F0502020204030204" pitchFamily="34" charset="0"/>
                <a:ea typeface="Calibri" panose="020F0502020204030204" pitchFamily="34" charset="0"/>
                <a:cs typeface="Calibri" panose="020F0502020204030204" pitchFamily="34" charset="0"/>
              </a:rPr>
              <a:t>“</a:t>
            </a:r>
            <a:r>
              <a:rPr lang="en-GB" sz="2600" dirty="0">
                <a:effectLst/>
                <a:latin typeface="Calibri" panose="020F0502020204030204" pitchFamily="34" charset="0"/>
                <a:ea typeface="Calibri" panose="020F0502020204030204" pitchFamily="34" charset="0"/>
                <a:cs typeface="Calibri" panose="020F0502020204030204" pitchFamily="34" charset="0"/>
              </a:rPr>
              <a:t>countries with the </a:t>
            </a:r>
            <a:r>
              <a:rPr lang="en-GB" sz="2600" dirty="0">
                <a:effectLst/>
                <a:latin typeface="Calibri" panose="020F0502020204030204" pitchFamily="34" charset="0"/>
                <a:ea typeface="Calibri" panose="020F0502020204030204" pitchFamily="34" charset="0"/>
                <a:cs typeface="Calibri" panose="020F0502020204030204" pitchFamily="34" charset="0"/>
                <a:hlinkClick r:id="rId12"/>
              </a:rPr>
              <a:t>national utility </a:t>
            </a:r>
            <a:r>
              <a:rPr lang="en-GB" sz="2600" dirty="0">
                <a:effectLst/>
                <a:latin typeface="Calibri" panose="020F0502020204030204" pitchFamily="34" charset="0"/>
                <a:ea typeface="Calibri" panose="020F0502020204030204" pitchFamily="34" charset="0"/>
                <a:cs typeface="Calibri" panose="020F0502020204030204" pitchFamily="34" charset="0"/>
              </a:rPr>
              <a:t>responsible for extending the grid, have been more successful than …attempts to recruit multiple utilities or private companies”</a:t>
            </a:r>
            <a:r>
              <a:rPr lang="en-US" sz="2600" kern="0" dirty="0">
                <a:latin typeface="Calibri" panose="020F0502020204030204" pitchFamily="34" charset="0"/>
                <a:ea typeface="Calibri" panose="020F0502020204030204" pitchFamily="34" charset="0"/>
                <a:cs typeface="Calibri" panose="020F0502020204030204" pitchFamily="34" charset="0"/>
              </a:rPr>
              <a:t> (WB report 2010) </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endParaRPr lang="en-GB" sz="1800" kern="0" dirty="0">
              <a:latin typeface="Calibri" panose="020F0502020204030204" pitchFamily="34" charset="0"/>
              <a:ea typeface="Calibri" panose="020F0502020204030204" pitchFamily="34" charset="0"/>
              <a:cs typeface="Calibri" panose="020F0502020204030204" pitchFamily="34" charset="0"/>
            </a:endParaRPr>
          </a:p>
          <a:p>
            <a:endParaRPr lang="en-GB" kern="0" dirty="0">
              <a:latin typeface="Calibri" panose="020F0502020204030204" pitchFamily="34" charset="0"/>
              <a:ea typeface="Calibri" panose="020F0502020204030204" pitchFamily="34" charset="0"/>
              <a:cs typeface="Calibri" panose="020F0502020204030204" pitchFamily="34" charset="0"/>
            </a:endParaRPr>
          </a:p>
          <a:p>
            <a:endParaRPr lang="en-GB" kern="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4330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4A632-F9E3-EDE7-19FD-78F47E767450}"/>
              </a:ext>
            </a:extLst>
          </p:cNvPr>
          <p:cNvSpPr>
            <a:spLocks noGrp="1"/>
          </p:cNvSpPr>
          <p:nvPr>
            <p:ph type="title"/>
          </p:nvPr>
        </p:nvSpPr>
        <p:spPr/>
        <p:txBody>
          <a:bodyPr/>
          <a:lstStyle/>
          <a:p>
            <a:r>
              <a:rPr lang="en-US" dirty="0"/>
              <a:t>Grids: greater management role with RE</a:t>
            </a:r>
            <a:endParaRPr lang="en-GB" dirty="0"/>
          </a:p>
        </p:txBody>
      </p:sp>
      <p:sp>
        <p:nvSpPr>
          <p:cNvPr id="3" name="Content Placeholder 2">
            <a:extLst>
              <a:ext uri="{FF2B5EF4-FFF2-40B4-BE49-F238E27FC236}">
                <a16:creationId xmlns:a16="http://schemas.microsoft.com/office/drawing/2014/main" id="{481B6F49-AF84-D4E2-4B05-CA3B352FA2C2}"/>
              </a:ext>
            </a:extLst>
          </p:cNvPr>
          <p:cNvSpPr>
            <a:spLocks noGrp="1"/>
          </p:cNvSpPr>
          <p:nvPr>
            <p:ph idx="1"/>
          </p:nvPr>
        </p:nvSpPr>
        <p:spPr>
          <a:xfrm>
            <a:off x="179388" y="1196975"/>
            <a:ext cx="8964612" cy="5472385"/>
          </a:xfrm>
        </p:spPr>
        <p:txBody>
          <a:bodyPr>
            <a:normAutofit fontScale="85000" lnSpcReduction="10000"/>
          </a:bodyPr>
          <a:lstStyle/>
          <a:p>
            <a:r>
              <a:rPr lang="en-GB" sz="2600" kern="100" dirty="0">
                <a:effectLst/>
                <a:latin typeface="Calibri" panose="020F0502020204030204" pitchFamily="34" charset="0"/>
                <a:ea typeface="Calibri" panose="020F0502020204030204" pitchFamily="34" charset="0"/>
                <a:cs typeface="Calibri" panose="020F0502020204030204" pitchFamily="34" charset="0"/>
              </a:rPr>
              <a:t>Networks new role in planning RE transition</a:t>
            </a:r>
          </a:p>
          <a:p>
            <a:pPr lvl="1"/>
            <a:r>
              <a:rPr lang="en-GB" sz="1900" kern="100" dirty="0">
                <a:effectLst/>
                <a:latin typeface="Calibri" panose="020F0502020204030204" pitchFamily="34" charset="0"/>
                <a:ea typeface="Calibri" panose="020F0502020204030204" pitchFamily="34" charset="0"/>
                <a:cs typeface="Calibri" panose="020F0502020204030204" pitchFamily="34" charset="0"/>
              </a:rPr>
              <a:t>Dieter Helm: "The net zero 2035 target: the gap between where we are and where the power sector needs to be in 12 years’ time is enormous. It is a no-brainer that there </a:t>
            </a:r>
            <a:r>
              <a:rPr lang="en-GB" sz="1900" kern="100" dirty="0">
                <a:effectLst/>
                <a:latin typeface="Calibri" panose="020F0502020204030204" pitchFamily="34" charset="0"/>
                <a:ea typeface="Calibri" panose="020F0502020204030204" pitchFamily="34" charset="0"/>
                <a:cs typeface="Calibri" panose="020F0502020204030204" pitchFamily="34" charset="0"/>
                <a:hlinkClick r:id="rId2"/>
              </a:rPr>
              <a:t>needs to be an integrated system plan </a:t>
            </a:r>
            <a:r>
              <a:rPr lang="en-GB" sz="1900" kern="100" dirty="0">
                <a:effectLst/>
                <a:latin typeface="Calibri" panose="020F0502020204030204" pitchFamily="34" charset="0"/>
                <a:ea typeface="Calibri" panose="020F0502020204030204" pitchFamily="34" charset="0"/>
                <a:cs typeface="Calibri" panose="020F0502020204030204" pitchFamily="34" charset="0"/>
              </a:rPr>
              <a:t>to get from here to there, and the networks are core to achieving this.“</a:t>
            </a:r>
          </a:p>
          <a:p>
            <a:r>
              <a:rPr lang="en-GB" sz="2600" kern="100" dirty="0">
                <a:effectLst/>
                <a:latin typeface="Calibri" panose="020F0502020204030204" pitchFamily="34" charset="0"/>
                <a:ea typeface="Calibri" panose="020F0502020204030204" pitchFamily="34" charset="0"/>
                <a:cs typeface="Calibri" panose="020F0502020204030204" pitchFamily="34" charset="0"/>
              </a:rPr>
              <a:t>New solar and wind generation connection </a:t>
            </a:r>
          </a:p>
          <a:p>
            <a:pPr lvl="1"/>
            <a:r>
              <a:rPr lang="en-GB" sz="1900" kern="100" dirty="0">
                <a:effectLst/>
                <a:latin typeface="Calibri" panose="020F0502020204030204" pitchFamily="34" charset="0"/>
                <a:ea typeface="Calibri" panose="020F0502020204030204" pitchFamily="34" charset="0"/>
                <a:cs typeface="Calibri" panose="020F0502020204030204" pitchFamily="34" charset="0"/>
              </a:rPr>
              <a:t>UK DSOs fail badly:  "Renewables groups sound alarm over UK grid connection delays Solar, wind and battery storage developers say 13-year wait threatens investment and Britain’s net zero goals" </a:t>
            </a:r>
            <a:r>
              <a:rPr lang="en-GB" sz="1900" kern="100" dirty="0">
                <a:effectLst/>
                <a:latin typeface="Calibri" panose="020F0502020204030204" pitchFamily="34" charset="0"/>
                <a:ea typeface="Calibri" panose="020F0502020204030204" pitchFamily="34" charset="0"/>
                <a:cs typeface="Calibri" panose="020F0502020204030204" pitchFamily="34" charset="0"/>
                <a:hlinkClick r:id="rId3"/>
              </a:rPr>
              <a:t>FT  Feb 6 2023</a:t>
            </a:r>
            <a:endParaRPr lang="en-GB" sz="1900" kern="100" dirty="0">
              <a:effectLst/>
              <a:latin typeface="Calibri" panose="020F0502020204030204" pitchFamily="34" charset="0"/>
              <a:ea typeface="Calibri" panose="020F0502020204030204" pitchFamily="34" charset="0"/>
              <a:cs typeface="Calibri" panose="020F0502020204030204" pitchFamily="34" charset="0"/>
            </a:endParaRPr>
          </a:p>
          <a:p>
            <a:r>
              <a:rPr lang="en-GB" sz="2600" dirty="0">
                <a:latin typeface="Calibri" panose="020F0502020204030204" pitchFamily="34" charset="0"/>
                <a:ea typeface="Calibri" panose="020F0502020204030204" pitchFamily="34" charset="0"/>
                <a:cs typeface="Calibri" panose="020F0502020204030204" pitchFamily="34" charset="0"/>
              </a:rPr>
              <a:t>Smart meters: </a:t>
            </a:r>
          </a:p>
          <a:p>
            <a:pPr lvl="1"/>
            <a:r>
              <a:rPr lang="en-GB" sz="1900" dirty="0">
                <a:latin typeface="Calibri" panose="020F0502020204030204" pitchFamily="34" charset="0"/>
                <a:ea typeface="Calibri" panose="020F0502020204030204" pitchFamily="34" charset="0"/>
                <a:cs typeface="Calibri" panose="020F0502020204030204" pitchFamily="34" charset="0"/>
              </a:rPr>
              <a:t>UK wrongly links to suppliers not grid: “</a:t>
            </a:r>
            <a:r>
              <a:rPr lang="en-GB" sz="1900" dirty="0">
                <a:effectLst/>
                <a:latin typeface="Calibri" panose="020F0502020204030204" pitchFamily="34" charset="0"/>
                <a:ea typeface="Calibri" panose="020F0502020204030204" pitchFamily="34" charset="0"/>
                <a:cs typeface="Calibri" panose="020F0502020204030204" pitchFamily="34" charset="0"/>
              </a:rPr>
              <a:t>Instead of a smooth street-by-street conversion into properly smart meters – which lots of other countries have achieved –the UK has been </a:t>
            </a:r>
            <a:r>
              <a:rPr lang="en-GB" sz="1900" dirty="0">
                <a:effectLst/>
                <a:latin typeface="Calibri" panose="020F0502020204030204" pitchFamily="34" charset="0"/>
                <a:ea typeface="Calibri" panose="020F0502020204030204" pitchFamily="34" charset="0"/>
                <a:cs typeface="Calibri" panose="020F0502020204030204" pitchFamily="34" charset="0"/>
                <a:hlinkClick r:id="rId2"/>
              </a:rPr>
              <a:t>slow and incredibly expensive</a:t>
            </a:r>
            <a:r>
              <a:rPr lang="en-GB" sz="1900" dirty="0">
                <a:effectLst/>
                <a:latin typeface="Calibri" panose="020F0502020204030204" pitchFamily="34" charset="0"/>
                <a:ea typeface="Calibri" panose="020F0502020204030204" pitchFamily="34" charset="0"/>
                <a:cs typeface="Calibri" panose="020F0502020204030204" pitchFamily="34" charset="0"/>
              </a:rPr>
              <a:t>. It is a massive regulatory mistake that has led to this outcome” </a:t>
            </a:r>
          </a:p>
          <a:p>
            <a:pPr lvl="1"/>
            <a:r>
              <a:rPr lang="en-GB" sz="1900" dirty="0">
                <a:latin typeface="Calibri" panose="020F0502020204030204" pitchFamily="34" charset="0"/>
                <a:ea typeface="Calibri" panose="020F0502020204030204" pitchFamily="34" charset="0"/>
                <a:cs typeface="Calibri" panose="020F0502020204030204" pitchFamily="34" charset="0"/>
              </a:rPr>
              <a:t>Cf </a:t>
            </a:r>
            <a:r>
              <a:rPr lang="en-GB" sz="1900" dirty="0">
                <a:latin typeface="Calibri" panose="020F0502020204030204" pitchFamily="34" charset="0"/>
                <a:ea typeface="Calibri" panose="020F0502020204030204" pitchFamily="34" charset="0"/>
                <a:cs typeface="Calibri" panose="020F0502020204030204" pitchFamily="34" charset="0"/>
                <a:hlinkClick r:id="rId4"/>
              </a:rPr>
              <a:t>Germany</a:t>
            </a:r>
            <a:r>
              <a:rPr lang="en-GB" sz="1900" dirty="0">
                <a:latin typeface="Calibri" panose="020F0502020204030204" pitchFamily="34" charset="0"/>
                <a:ea typeface="Calibri" panose="020F0502020204030204" pitchFamily="34" charset="0"/>
                <a:cs typeface="Calibri" panose="020F0502020204030204" pitchFamily="34" charset="0"/>
              </a:rPr>
              <a:t>: “</a:t>
            </a:r>
            <a:r>
              <a:rPr lang="en-GB" sz="1900" dirty="0">
                <a:effectLst/>
                <a:latin typeface="Calibri" panose="020F0502020204030204" pitchFamily="34" charset="0"/>
                <a:ea typeface="Calibri" panose="020F0502020204030204" pitchFamily="34" charset="0"/>
                <a:cs typeface="Calibri" panose="020F0502020204030204" pitchFamily="34" charset="0"/>
              </a:rPr>
              <a:t>Smart meters form part of the digital infrastructure and are therefore an essential element of a close to zero emissions energy system characterised by fluctuating demand and volatile generation… From 2025, all electricity suppliers – no matter their number of customers – are required to offer dynamic tariffs… the act will strengthen the possibility to install the smart meter gateway – the smart meter’s secure communication unit – at the grid connection point [which] will make it possible to group together several different consumers/charging units at the grid connection point, which can then operate on the market independently. The grouping is also more sustainable as fewer meters need to be installed....”</a:t>
            </a:r>
            <a:endParaRPr lang="en-GB" sz="19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4286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97A34-706B-C9DD-CA60-139057778601}"/>
              </a:ext>
            </a:extLst>
          </p:cNvPr>
          <p:cNvSpPr>
            <a:spLocks noGrp="1"/>
          </p:cNvSpPr>
          <p:nvPr>
            <p:ph type="title"/>
          </p:nvPr>
        </p:nvSpPr>
        <p:spPr>
          <a:xfrm>
            <a:off x="0" y="404813"/>
            <a:ext cx="9144000" cy="503907"/>
          </a:xfrm>
        </p:spPr>
        <p:txBody>
          <a:bodyPr/>
          <a:lstStyle/>
          <a:p>
            <a:r>
              <a:rPr lang="en-US" dirty="0"/>
              <a:t>Grids: electric vehicle charging </a:t>
            </a:r>
            <a:endParaRPr lang="en-GB" dirty="0"/>
          </a:p>
        </p:txBody>
      </p:sp>
      <p:sp>
        <p:nvSpPr>
          <p:cNvPr id="3" name="Content Placeholder 2">
            <a:extLst>
              <a:ext uri="{FF2B5EF4-FFF2-40B4-BE49-F238E27FC236}">
                <a16:creationId xmlns:a16="http://schemas.microsoft.com/office/drawing/2014/main" id="{FDD78860-7BAC-89D9-A779-1A219AB01268}"/>
              </a:ext>
            </a:extLst>
          </p:cNvPr>
          <p:cNvSpPr>
            <a:spLocks noGrp="1"/>
          </p:cNvSpPr>
          <p:nvPr>
            <p:ph idx="1"/>
          </p:nvPr>
        </p:nvSpPr>
        <p:spPr>
          <a:xfrm>
            <a:off x="179388" y="1124744"/>
            <a:ext cx="8785225" cy="5733256"/>
          </a:xfrm>
        </p:spPr>
        <p:txBody>
          <a:bodyPr>
            <a:noAutofit/>
          </a:bodyPr>
          <a:lstStyle/>
          <a:p>
            <a:r>
              <a:rPr lang="en-US" sz="1600" dirty="0">
                <a:latin typeface="Calibri" panose="020F0502020204030204" pitchFamily="34" charset="0"/>
                <a:ea typeface="Calibri" panose="020F0502020204030204" pitchFamily="34" charset="0"/>
                <a:cs typeface="Calibri" panose="020F0502020204030204" pitchFamily="34" charset="0"/>
              </a:rPr>
              <a:t>UK: not enough and no clear strategy</a:t>
            </a:r>
          </a:p>
          <a:p>
            <a:pPr lvl="1"/>
            <a:r>
              <a:rPr lang="en-GB" sz="1600" dirty="0">
                <a:effectLst/>
                <a:latin typeface="Calibri" panose="020F0502020204030204" pitchFamily="34" charset="0"/>
                <a:ea typeface="Calibri" panose="020F0502020204030204" pitchFamily="34" charset="0"/>
                <a:cs typeface="Calibri" panose="020F0502020204030204" pitchFamily="34" charset="0"/>
              </a:rPr>
              <a:t>" ... as of 1 January 2023, there were 37,055 public electric charging devices installed in the UK, ...Without enough </a:t>
            </a:r>
            <a:r>
              <a:rPr lang="en-GB" sz="1600" dirty="0" err="1">
                <a:effectLst/>
                <a:latin typeface="Calibri" panose="020F0502020204030204" pitchFamily="34" charset="0"/>
                <a:ea typeface="Calibri" panose="020F0502020204030204" pitchFamily="34" charset="0"/>
                <a:cs typeface="Calibri" panose="020F0502020204030204" pitchFamily="34" charset="0"/>
              </a:rPr>
              <a:t>chargepoints</a:t>
            </a:r>
            <a:r>
              <a:rPr lang="en-GB" sz="1600" dirty="0">
                <a:effectLst/>
                <a:latin typeface="Calibri" panose="020F0502020204030204" pitchFamily="34" charset="0"/>
                <a:ea typeface="Calibri" panose="020F0502020204030204" pitchFamily="34" charset="0"/>
                <a:cs typeface="Calibri" panose="020F0502020204030204" pitchFamily="34" charset="0"/>
              </a:rPr>
              <a:t> EV ownership is not practical. There is currently some uncertainty as to how many EV </a:t>
            </a:r>
            <a:r>
              <a:rPr lang="en-GB" sz="1600" dirty="0" err="1">
                <a:effectLst/>
                <a:latin typeface="Calibri" panose="020F0502020204030204" pitchFamily="34" charset="0"/>
                <a:ea typeface="Calibri" panose="020F0502020204030204" pitchFamily="34" charset="0"/>
                <a:cs typeface="Calibri" panose="020F0502020204030204" pitchFamily="34" charset="0"/>
              </a:rPr>
              <a:t>chargepoints</a:t>
            </a:r>
            <a:r>
              <a:rPr lang="en-GB" sz="1600" dirty="0">
                <a:effectLst/>
                <a:latin typeface="Calibri" panose="020F0502020204030204" pitchFamily="34" charset="0"/>
                <a:ea typeface="Calibri" panose="020F0502020204030204" pitchFamily="34" charset="0"/>
                <a:cs typeface="Calibri" panose="020F0502020204030204" pitchFamily="34" charset="0"/>
              </a:rPr>
              <a:t> are needed, and where they should be located – at home, on the road network, in streetlamps” (</a:t>
            </a:r>
            <a:r>
              <a:rPr lang="en-GB" sz="1600" dirty="0" err="1">
                <a:effectLst/>
                <a:latin typeface="Calibri" panose="020F0502020204030204" pitchFamily="34" charset="0"/>
                <a:ea typeface="Calibri" panose="020F0502020204030204" pitchFamily="34" charset="0"/>
                <a:cs typeface="Calibri" panose="020F0502020204030204" pitchFamily="34" charset="0"/>
                <a:hlinkClick r:id="rId2"/>
              </a:rPr>
              <a:t>HoC</a:t>
            </a:r>
            <a:r>
              <a:rPr lang="en-GB" sz="1600" dirty="0">
                <a:effectLst/>
                <a:latin typeface="Calibri" panose="020F0502020204030204" pitchFamily="34" charset="0"/>
                <a:ea typeface="Calibri" panose="020F0502020204030204" pitchFamily="34" charset="0"/>
                <a:cs typeface="Calibri" panose="020F0502020204030204" pitchFamily="34" charset="0"/>
                <a:hlinkClick r:id="rId2"/>
              </a:rPr>
              <a:t> Library  Jan 3, 2023. </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a:p>
            <a:pPr lvl="1"/>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600" dirty="0">
                <a:latin typeface="Calibri" panose="020F0502020204030204" pitchFamily="34" charset="0"/>
                <a:ea typeface="Calibri" panose="020F0502020204030204" pitchFamily="34" charset="0"/>
                <a:cs typeface="Times New Roman" panose="02020603050405020304" pitchFamily="18" charset="0"/>
                <a:hlinkClick r:id="rId2"/>
              </a:rPr>
              <a:t>Netherlands</a:t>
            </a:r>
            <a:r>
              <a:rPr lang="en-GB" sz="1600" dirty="0">
                <a:latin typeface="Calibri" panose="020F0502020204030204" pitchFamily="34" charset="0"/>
                <a:ea typeface="Calibri" panose="020F0502020204030204" pitchFamily="34" charset="0"/>
                <a:cs typeface="Times New Roman" panose="02020603050405020304" pitchFamily="18" charset="0"/>
              </a:rPr>
              <a:t>  by contrast: </a:t>
            </a:r>
          </a:p>
          <a:p>
            <a:pPr lvl="1"/>
            <a:r>
              <a:rPr lang="en-GB" sz="1600" dirty="0">
                <a:latin typeface="Calibri" panose="020F0502020204030204" pitchFamily="34" charset="0"/>
                <a:ea typeface="Calibri" panose="020F0502020204030204" pitchFamily="34" charset="0"/>
                <a:cs typeface="Calibri" panose="020F0502020204030204" pitchFamily="34" charset="0"/>
              </a:rPr>
              <a:t>“</a:t>
            </a:r>
            <a:r>
              <a:rPr lang="en-GB" sz="1600" dirty="0">
                <a:effectLst/>
                <a:latin typeface="Calibri" panose="020F0502020204030204" pitchFamily="34" charset="0"/>
                <a:ea typeface="Calibri" panose="020F0502020204030204" pitchFamily="34" charset="0"/>
                <a:cs typeface="Calibri" panose="020F0502020204030204" pitchFamily="34" charset="0"/>
              </a:rPr>
              <a:t>has the greatest density of </a:t>
            </a:r>
            <a:r>
              <a:rPr lang="en-GB" sz="1600" dirty="0" err="1">
                <a:effectLst/>
                <a:latin typeface="Calibri" panose="020F0502020204030204" pitchFamily="34" charset="0"/>
                <a:ea typeface="Calibri" panose="020F0502020204030204" pitchFamily="34" charset="0"/>
                <a:cs typeface="Calibri" panose="020F0502020204030204" pitchFamily="34" charset="0"/>
              </a:rPr>
              <a:t>chargepoints</a:t>
            </a:r>
            <a:r>
              <a:rPr lang="en-GB" sz="1600" dirty="0">
                <a:effectLst/>
                <a:latin typeface="Calibri" panose="020F0502020204030204" pitchFamily="34" charset="0"/>
                <a:ea typeface="Calibri" panose="020F0502020204030204" pitchFamily="34" charset="0"/>
                <a:cs typeface="Calibri" panose="020F0502020204030204" pitchFamily="34" charset="0"/>
              </a:rPr>
              <a:t> in  Europe at 2,940 chargers per million population”; </a:t>
            </a:r>
            <a:r>
              <a:rPr lang="en-GB" sz="1600" dirty="0">
                <a:effectLst/>
                <a:latin typeface="Calibri" panose="020F0502020204030204" pitchFamily="34" charset="0"/>
                <a:ea typeface="Calibri" panose="020F0502020204030204" pitchFamily="34" charset="0"/>
                <a:cs typeface="Calibri" panose="020F0502020204030204" pitchFamily="34" charset="0"/>
                <a:hlinkClick r:id="rId3"/>
              </a:rPr>
              <a:t>by end 2022 </a:t>
            </a:r>
            <a:r>
              <a:rPr lang="en-GB" sz="1600" dirty="0">
                <a:effectLst/>
                <a:latin typeface="Calibri" panose="020F0502020204030204" pitchFamily="34" charset="0"/>
                <a:ea typeface="Calibri" panose="020F0502020204030204" pitchFamily="34" charset="0"/>
                <a:cs typeface="Calibri" panose="020F0502020204030204" pitchFamily="34" charset="0"/>
              </a:rPr>
              <a:t>there were 69,804 public charging points 24/7, and </a:t>
            </a:r>
            <a:r>
              <a:rPr lang="en-GB" sz="1600" dirty="0">
                <a:latin typeface="Calibri" panose="020F0502020204030204" pitchFamily="34" charset="0"/>
                <a:ea typeface="Calibri" panose="020F0502020204030204" pitchFamily="34" charset="0"/>
                <a:cs typeface="Calibri" panose="020F0502020204030204" pitchFamily="34" charset="0"/>
              </a:rPr>
              <a:t>49,393 semi-public. </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a:p>
            <a:pPr lvl="1"/>
            <a:r>
              <a:rPr lang="en-GB" sz="1600" dirty="0">
                <a:latin typeface="Calibri" panose="020F0502020204030204" pitchFamily="34" charset="0"/>
                <a:ea typeface="Calibri" panose="020F0502020204030204" pitchFamily="34" charset="0"/>
                <a:cs typeface="Calibri" panose="020F0502020204030204" pitchFamily="34" charset="0"/>
              </a:rPr>
              <a:t>Key role of municipalities and publicly owned distribution grids (DSOs): a very specific </a:t>
            </a:r>
            <a:r>
              <a:rPr lang="en-GB" sz="1600" dirty="0">
                <a:latin typeface="Calibri" panose="020F0502020204030204" pitchFamily="34" charset="0"/>
                <a:ea typeface="Calibri" panose="020F0502020204030204" pitchFamily="34" charset="0"/>
                <a:cs typeface="Calibri" panose="020F0502020204030204" pitchFamily="34" charset="0"/>
                <a:hlinkClick r:id="rId4"/>
              </a:rPr>
              <a:t>stakeholder ecosystem </a:t>
            </a:r>
            <a:r>
              <a:rPr lang="en-GB" sz="1600" dirty="0">
                <a:latin typeface="Calibri" panose="020F0502020204030204" pitchFamily="34" charset="0"/>
                <a:ea typeface="Calibri" panose="020F0502020204030204" pitchFamily="34" charset="0"/>
                <a:cs typeface="Calibri" panose="020F0502020204030204" pitchFamily="34" charset="0"/>
              </a:rPr>
              <a:t>in which collaboration is key. Initially, almost all public EV chargers in the Netherlands were developed by </a:t>
            </a:r>
            <a:r>
              <a:rPr lang="en-GB" sz="1600" dirty="0" err="1">
                <a:latin typeface="Calibri" panose="020F0502020204030204" pitchFamily="34" charset="0"/>
                <a:ea typeface="Calibri" panose="020F0502020204030204" pitchFamily="34" charset="0"/>
                <a:cs typeface="Calibri" panose="020F0502020204030204" pitchFamily="34" charset="0"/>
                <a:hlinkClick r:id="rId4"/>
              </a:rPr>
              <a:t>EVnetNL</a:t>
            </a:r>
            <a:r>
              <a:rPr lang="en-GB" sz="1600" dirty="0">
                <a:latin typeface="Calibri" panose="020F0502020204030204" pitchFamily="34" charset="0"/>
                <a:ea typeface="Calibri" panose="020F0502020204030204" pitchFamily="34" charset="0"/>
                <a:cs typeface="Calibri" panose="020F0502020204030204" pitchFamily="34" charset="0"/>
                <a:hlinkClick r:id="rId4"/>
              </a:rPr>
              <a:t>, an initiative of the Dutch [public sector]  DSOs</a:t>
            </a:r>
            <a:endParaRPr lang="en-GB" sz="1600" dirty="0">
              <a:latin typeface="Calibri" panose="020F0502020204030204" pitchFamily="34" charset="0"/>
              <a:ea typeface="Calibri" panose="020F0502020204030204" pitchFamily="34" charset="0"/>
              <a:cs typeface="Calibri" panose="020F0502020204030204" pitchFamily="34" charset="0"/>
            </a:endParaRPr>
          </a:p>
          <a:p>
            <a:pPr lvl="1"/>
            <a:r>
              <a:rPr lang="en-GB" sz="1600" kern="100" dirty="0">
                <a:effectLst/>
                <a:latin typeface="Calibri" panose="020F0502020204030204" pitchFamily="34" charset="0"/>
                <a:ea typeface="Calibri" panose="020F0502020204030204" pitchFamily="34" charset="0"/>
                <a:cs typeface="Calibri" panose="020F0502020204030204" pitchFamily="34" charset="0"/>
              </a:rPr>
              <a:t>“DSOs [all public sector] operate a collaborative knowledge platform ... provinces, regions and municipalities structure their own programs for EV charging ...</a:t>
            </a:r>
            <a:r>
              <a:rPr lang="en-GB" sz="1600" dirty="0">
                <a:effectLst/>
                <a:latin typeface="Calibri" panose="020F0502020204030204" pitchFamily="34" charset="0"/>
                <a:ea typeface="Calibri" panose="020F0502020204030204" pitchFamily="34" charset="0"/>
                <a:cs typeface="Calibri" panose="020F0502020204030204" pitchFamily="34" charset="0"/>
              </a:rPr>
              <a:t> use </a:t>
            </a:r>
            <a:r>
              <a:rPr lang="en-GB" sz="1600" b="1" dirty="0">
                <a:effectLst/>
                <a:latin typeface="Calibri" panose="020F0502020204030204" pitchFamily="34" charset="0"/>
                <a:ea typeface="Calibri" panose="020F0502020204030204" pitchFamily="34" charset="0"/>
                <a:cs typeface="Calibri" panose="020F0502020204030204" pitchFamily="34" charset="0"/>
              </a:rPr>
              <a:t>demand-driven approaches built around the Dutch ‘right-to-charge’ and involve close collaboration .. to ensure the relevant EV charging data flows to all parties .</a:t>
            </a:r>
            <a:endParaRPr lang="en-GB" sz="1600" kern="100" dirty="0">
              <a:effectLst/>
              <a:latin typeface="Calibri" panose="020F0502020204030204" pitchFamily="34" charset="0"/>
              <a:ea typeface="Calibri" panose="020F0502020204030204" pitchFamily="34" charset="0"/>
              <a:cs typeface="Calibri" panose="020F0502020204030204" pitchFamily="34" charset="0"/>
            </a:endParaRPr>
          </a:p>
          <a:p>
            <a:pPr lvl="1"/>
            <a:r>
              <a:rPr lang="en-GB" sz="1600" kern="100" dirty="0">
                <a:effectLst/>
                <a:latin typeface="Calibri" panose="020F0502020204030204" pitchFamily="34" charset="0"/>
                <a:ea typeface="Calibri" panose="020F0502020204030204" pitchFamily="34" charset="0"/>
                <a:cs typeface="Calibri" panose="020F0502020204030204" pitchFamily="34" charset="0"/>
              </a:rPr>
              <a:t>"In the </a:t>
            </a:r>
            <a:r>
              <a:rPr lang="en-GB" sz="1600" kern="100" dirty="0">
                <a:effectLst/>
                <a:latin typeface="Calibri" panose="020F0502020204030204" pitchFamily="34" charset="0"/>
                <a:ea typeface="Calibri" panose="020F0502020204030204" pitchFamily="34" charset="0"/>
                <a:cs typeface="Calibri" panose="020F0502020204030204" pitchFamily="34" charset="0"/>
                <a:hlinkClick r:id="rId5"/>
              </a:rPr>
              <a:t>Amsterdam</a:t>
            </a:r>
            <a:r>
              <a:rPr lang="en-GB" sz="1600" kern="100" dirty="0">
                <a:effectLst/>
                <a:latin typeface="Calibri" panose="020F0502020204030204" pitchFamily="34" charset="0"/>
                <a:ea typeface="Calibri" panose="020F0502020204030204" pitchFamily="34" charset="0"/>
                <a:cs typeface="Calibri" panose="020F0502020204030204" pitchFamily="34" charset="0"/>
              </a:rPr>
              <a:t> concession the company that installs the charge points (</a:t>
            </a:r>
            <a:r>
              <a:rPr lang="en-GB" sz="1600" kern="100" dirty="0" err="1">
                <a:effectLst/>
                <a:latin typeface="Calibri" panose="020F0502020204030204" pitchFamily="34" charset="0"/>
                <a:ea typeface="Calibri" panose="020F0502020204030204" pitchFamily="34" charset="0"/>
                <a:cs typeface="Calibri" panose="020F0502020204030204" pitchFamily="34" charset="0"/>
              </a:rPr>
              <a:t>Nuon-Heijmans</a:t>
            </a:r>
            <a:r>
              <a:rPr lang="en-GB" sz="1600" kern="100" dirty="0">
                <a:effectLst/>
                <a:latin typeface="Calibri" panose="020F0502020204030204" pitchFamily="34" charset="0"/>
                <a:ea typeface="Calibri" panose="020F0502020204030204" pitchFamily="34" charset="0"/>
                <a:cs typeface="Calibri" panose="020F0502020204030204" pitchFamily="34" charset="0"/>
              </a:rPr>
              <a:t>) and the DSO (</a:t>
            </a:r>
            <a:r>
              <a:rPr lang="en-GB" sz="1600" kern="100" dirty="0" err="1">
                <a:effectLst/>
                <a:latin typeface="Calibri" panose="020F0502020204030204" pitchFamily="34" charset="0"/>
                <a:ea typeface="Calibri" panose="020F0502020204030204" pitchFamily="34" charset="0"/>
                <a:cs typeface="Calibri" panose="020F0502020204030204" pitchFamily="34" charset="0"/>
              </a:rPr>
              <a:t>Liander</a:t>
            </a:r>
            <a:r>
              <a:rPr lang="en-GB" sz="1600" kern="100" dirty="0">
                <a:effectLst/>
                <a:latin typeface="Calibri" panose="020F0502020204030204" pitchFamily="34" charset="0"/>
                <a:ea typeface="Calibri" panose="020F0502020204030204" pitchFamily="34" charset="0"/>
                <a:cs typeface="Calibri" panose="020F0502020204030204" pitchFamily="34" charset="0"/>
              </a:rPr>
              <a:t>) struck an agreement specifying that </a:t>
            </a:r>
            <a:r>
              <a:rPr lang="en-GB" sz="1600" kern="100" dirty="0" err="1">
                <a:effectLst/>
                <a:latin typeface="Calibri" panose="020F0502020204030204" pitchFamily="34" charset="0"/>
                <a:ea typeface="Calibri" panose="020F0502020204030204" pitchFamily="34" charset="0"/>
                <a:cs typeface="Calibri" panose="020F0502020204030204" pitchFamily="34" charset="0"/>
              </a:rPr>
              <a:t>Nuon-Heijmans</a:t>
            </a:r>
            <a:r>
              <a:rPr lang="en-GB" sz="1600" kern="100" dirty="0">
                <a:effectLst/>
                <a:latin typeface="Calibri" panose="020F0502020204030204" pitchFamily="34" charset="0"/>
                <a:ea typeface="Calibri" panose="020F0502020204030204" pitchFamily="34" charset="0"/>
                <a:cs typeface="Calibri" panose="020F0502020204030204" pitchFamily="34" charset="0"/>
              </a:rPr>
              <a:t> was allowed to connect the charge points directly to the electricity grid, without the need for DSO intervention This significantly reduces the overall lead time of placing and connecting a charge point"</a:t>
            </a:r>
            <a:endParaRPr lang="en-GB" sz="1600" dirty="0"/>
          </a:p>
        </p:txBody>
      </p:sp>
    </p:spTree>
    <p:extLst>
      <p:ext uri="{BB962C8B-B14F-4D97-AF65-F5344CB8AC3E}">
        <p14:creationId xmlns:p14="http://schemas.microsoft.com/office/powerpoint/2010/main" val="3174825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8A4F7-AA30-61C8-373A-DEB1980C3E24}"/>
              </a:ext>
            </a:extLst>
          </p:cNvPr>
          <p:cNvSpPr>
            <a:spLocks noGrp="1"/>
          </p:cNvSpPr>
          <p:nvPr>
            <p:ph type="title"/>
          </p:nvPr>
        </p:nvSpPr>
        <p:spPr/>
        <p:txBody>
          <a:bodyPr/>
          <a:lstStyle/>
          <a:p>
            <a:r>
              <a:rPr lang="en-US" dirty="0"/>
              <a:t>Gas: grids, ‘green’ hydrogen, storage</a:t>
            </a:r>
            <a:endParaRPr lang="en-GB" dirty="0"/>
          </a:p>
        </p:txBody>
      </p:sp>
      <p:sp>
        <p:nvSpPr>
          <p:cNvPr id="3" name="Content Placeholder 2">
            <a:extLst>
              <a:ext uri="{FF2B5EF4-FFF2-40B4-BE49-F238E27FC236}">
                <a16:creationId xmlns:a16="http://schemas.microsoft.com/office/drawing/2014/main" id="{5E1CF126-B3B0-3260-6650-10D889354DA7}"/>
              </a:ext>
            </a:extLst>
          </p:cNvPr>
          <p:cNvSpPr>
            <a:spLocks noGrp="1"/>
          </p:cNvSpPr>
          <p:nvPr>
            <p:ph idx="1"/>
          </p:nvPr>
        </p:nvSpPr>
        <p:spPr>
          <a:xfrm>
            <a:off x="179388" y="1196975"/>
            <a:ext cx="8785225" cy="2520057"/>
          </a:xfrm>
        </p:spPr>
        <p:txBody>
          <a:bodyPr>
            <a:normAutofit fontScale="55000" lnSpcReduction="20000"/>
          </a:bodyPr>
          <a:lstStyle/>
          <a:p>
            <a:r>
              <a:rPr lang="en-GB" dirty="0"/>
              <a:t>UK gas grids: now mostly </a:t>
            </a:r>
            <a:r>
              <a:rPr lang="en-GB" dirty="0">
                <a:hlinkClick r:id="rId2"/>
              </a:rPr>
              <a:t>owned by Macquarie</a:t>
            </a:r>
            <a:r>
              <a:rPr lang="en-GB" dirty="0"/>
              <a:t> </a:t>
            </a:r>
          </a:p>
          <a:p>
            <a:pPr lvl="1"/>
            <a:r>
              <a:rPr lang="en-GB" dirty="0"/>
              <a:t>Also owns metering company </a:t>
            </a:r>
          </a:p>
          <a:p>
            <a:endParaRPr lang="en-GB" dirty="0"/>
          </a:p>
          <a:p>
            <a:r>
              <a:rPr lang="en-GB" dirty="0"/>
              <a:t>UK (and EU): use ‘green’ hydrogen to replace gas</a:t>
            </a:r>
          </a:p>
          <a:p>
            <a:pPr lvl="1"/>
            <a:r>
              <a:rPr lang="en-GB" dirty="0"/>
              <a:t>UK plans 20% hydrogen mix in gas by 2025; </a:t>
            </a:r>
            <a:r>
              <a:rPr lang="en-GB" dirty="0">
                <a:hlinkClick r:id="rId3"/>
              </a:rPr>
              <a:t>extend network </a:t>
            </a:r>
            <a:r>
              <a:rPr lang="en-GB" dirty="0"/>
              <a:t>to link to hydrogen factories</a:t>
            </a:r>
          </a:p>
          <a:p>
            <a:pPr lvl="1"/>
            <a:endParaRPr lang="en-GB" dirty="0"/>
          </a:p>
          <a:p>
            <a:r>
              <a:rPr lang="en-GB" dirty="0"/>
              <a:t>Gas storage: lowest in Europe, companies unhelpful</a:t>
            </a:r>
          </a:p>
          <a:p>
            <a:pPr lvl="1"/>
            <a:r>
              <a:rPr lang="en-GB" sz="2900" dirty="0">
                <a:effectLst/>
                <a:latin typeface="Calibri" panose="020F0502020204030204" pitchFamily="34" charset="0"/>
                <a:ea typeface="Calibri" panose="020F0502020204030204" pitchFamily="34" charset="0"/>
                <a:cs typeface="Times New Roman" panose="02020603050405020304" pitchFamily="18" charset="0"/>
              </a:rPr>
              <a:t>“</a:t>
            </a:r>
            <a:r>
              <a:rPr lang="en-GB" sz="2900" dirty="0">
                <a:effectLst/>
                <a:latin typeface="Calibri" panose="020F0502020204030204" pitchFamily="34" charset="0"/>
                <a:ea typeface="Calibri" panose="020F0502020204030204" pitchFamily="34" charset="0"/>
                <a:cs typeface="Times New Roman" panose="02020603050405020304" pitchFamily="18" charset="0"/>
                <a:hlinkClick r:id="rId4"/>
              </a:rPr>
              <a:t>SSE pushed up its full-year profit forecast </a:t>
            </a:r>
            <a:r>
              <a:rPr lang="en-GB" sz="2900" dirty="0">
                <a:effectLst/>
                <a:latin typeface="Calibri" panose="020F0502020204030204" pitchFamily="34" charset="0"/>
                <a:ea typeface="Calibri" panose="020F0502020204030204" pitchFamily="34" charset="0"/>
                <a:cs typeface="Times New Roman" panose="02020603050405020304" pitchFamily="18" charset="0"/>
              </a:rPr>
              <a:t>after its gas-fired plants and storage sites benefited from higher prices…. SSE owns 40 % of the UK’s onshore gas </a:t>
            </a:r>
            <a:r>
              <a:rPr lang="en-GB" sz="2900" dirty="0">
                <a:latin typeface="Calibri" panose="020F0502020204030204" pitchFamily="34" charset="0"/>
                <a:ea typeface="Calibri" panose="020F0502020204030204" pitchFamily="34" charset="0"/>
                <a:cs typeface="Times New Roman" panose="02020603050405020304" pitchFamily="18" charset="0"/>
              </a:rPr>
              <a:t>storage facilities, most of which is based in underground caverns in Yorkshire. .” (Jan 2023)</a:t>
            </a:r>
            <a:endParaRPr lang="en-GB" sz="29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GB" dirty="0">
                <a:hlinkClick r:id="rId5"/>
              </a:rPr>
              <a:t>Centrica refuses </a:t>
            </a:r>
            <a:r>
              <a:rPr lang="en-GB" dirty="0"/>
              <a:t>to prolong Rough storage capacity (Feb 2023)  </a:t>
            </a:r>
          </a:p>
          <a:p>
            <a:endParaRPr lang="en-GB" dirty="0"/>
          </a:p>
          <a:p>
            <a:endParaRPr lang="en-GB" dirty="0"/>
          </a:p>
          <a:p>
            <a:endParaRPr lang="en-GB" dirty="0"/>
          </a:p>
        </p:txBody>
      </p:sp>
      <p:pic>
        <p:nvPicPr>
          <p:cNvPr id="4" name="Picture 3" descr="Chart, bar chart&#10;&#10;Description automatically generated">
            <a:extLst>
              <a:ext uri="{FF2B5EF4-FFF2-40B4-BE49-F238E27FC236}">
                <a16:creationId xmlns:a16="http://schemas.microsoft.com/office/drawing/2014/main" id="{CEE84C4D-9D36-2F30-6B5B-3CC2242D3D6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19672" y="3717032"/>
            <a:ext cx="4392612" cy="2936005"/>
          </a:xfrm>
          <a:prstGeom prst="rect">
            <a:avLst/>
          </a:prstGeom>
          <a:noFill/>
          <a:ln>
            <a:noFill/>
          </a:ln>
        </p:spPr>
      </p:pic>
    </p:spTree>
    <p:extLst>
      <p:ext uri="{BB962C8B-B14F-4D97-AF65-F5344CB8AC3E}">
        <p14:creationId xmlns:p14="http://schemas.microsoft.com/office/powerpoint/2010/main" val="3602533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06BC5-3D73-8B35-F86C-601A2F3E0131}"/>
              </a:ext>
            </a:extLst>
          </p:cNvPr>
          <p:cNvSpPr>
            <a:spLocks noGrp="1"/>
          </p:cNvSpPr>
          <p:nvPr>
            <p:ph type="title"/>
          </p:nvPr>
        </p:nvSpPr>
        <p:spPr/>
        <p:txBody>
          <a:bodyPr/>
          <a:lstStyle/>
          <a:p>
            <a:r>
              <a:rPr lang="en-US" dirty="0"/>
              <a:t>4. Retrofitting and green jobs</a:t>
            </a:r>
            <a:endParaRPr lang="en-GB" dirty="0"/>
          </a:p>
        </p:txBody>
      </p:sp>
      <p:sp>
        <p:nvSpPr>
          <p:cNvPr id="6" name="Content Placeholder 2">
            <a:extLst>
              <a:ext uri="{FF2B5EF4-FFF2-40B4-BE49-F238E27FC236}">
                <a16:creationId xmlns:a16="http://schemas.microsoft.com/office/drawing/2014/main" id="{73D39530-4416-DF19-F472-CEDFB00C4BFE}"/>
              </a:ext>
            </a:extLst>
          </p:cNvPr>
          <p:cNvSpPr>
            <a:spLocks noGrp="1"/>
          </p:cNvSpPr>
          <p:nvPr>
            <p:ph idx="1"/>
          </p:nvPr>
        </p:nvSpPr>
        <p:spPr>
          <a:xfrm>
            <a:off x="179388" y="1196975"/>
            <a:ext cx="8785225" cy="5472113"/>
          </a:xfrm>
        </p:spPr>
        <p:txBody>
          <a:bodyPr>
            <a:normAutofit fontScale="92500" lnSpcReduction="20000"/>
          </a:bodyPr>
          <a:lstStyle/>
          <a:p>
            <a:r>
              <a:rPr lang="en-GB" kern="100" dirty="0">
                <a:latin typeface="Calibri" panose="020F0502020204030204" pitchFamily="34" charset="0"/>
                <a:ea typeface="Calibri" panose="020F0502020204030204" pitchFamily="34" charset="0"/>
                <a:cs typeface="Calibri" panose="020F0502020204030204" pitchFamily="34" charset="0"/>
              </a:rPr>
              <a:t>Insulation/retrofitting still vital for domestic heating </a:t>
            </a:r>
          </a:p>
          <a:p>
            <a:pPr lvl="1"/>
            <a:r>
              <a:rPr lang="en-GB" sz="1900" kern="100" dirty="0">
                <a:effectLst/>
                <a:latin typeface="Calibri" panose="020F0502020204030204" pitchFamily="34" charset="0"/>
                <a:ea typeface="Calibri" panose="020F0502020204030204" pitchFamily="34" charset="0"/>
                <a:cs typeface="Calibri" panose="020F0502020204030204" pitchFamily="34" charset="0"/>
              </a:rPr>
              <a:t>gas will take long-time to replace; </a:t>
            </a:r>
            <a:r>
              <a:rPr lang="en-GB" sz="1900" kern="100" dirty="0">
                <a:latin typeface="Calibri" panose="020F0502020204030204" pitchFamily="34" charset="0"/>
                <a:ea typeface="Calibri" panose="020F0502020204030204" pitchFamily="34" charset="0"/>
                <a:cs typeface="Calibri" panose="020F0502020204030204" pitchFamily="34" charset="0"/>
              </a:rPr>
              <a:t>hydrogen uncertain substitute; simple </a:t>
            </a:r>
            <a:r>
              <a:rPr lang="en-GB" sz="1900" kern="100" dirty="0">
                <a:effectLst/>
                <a:latin typeface="Calibri" panose="020F0502020204030204" pitchFamily="34" charset="0"/>
                <a:ea typeface="Calibri" panose="020F0502020204030204" pitchFamily="34" charset="0"/>
                <a:cs typeface="Calibri" panose="020F0502020204030204" pitchFamily="34" charset="0"/>
              </a:rPr>
              <a:t>switch to electric not efficient; district heating relies on local initiatives, so partial </a:t>
            </a:r>
          </a:p>
          <a:p>
            <a:pPr lvl="1"/>
            <a:r>
              <a:rPr lang="en-GB" sz="1900" kern="100" dirty="0">
                <a:effectLst/>
                <a:latin typeface="Calibri" panose="020F0502020204030204" pitchFamily="34" charset="0"/>
                <a:ea typeface="Calibri" panose="020F0502020204030204" pitchFamily="34" charset="0"/>
                <a:cs typeface="Calibri" panose="020F0502020204030204" pitchFamily="34" charset="0"/>
              </a:rPr>
              <a:t>social reasons: to make homes warmer, </a:t>
            </a:r>
            <a:r>
              <a:rPr lang="en-GB" sz="1900" kern="100" dirty="0">
                <a:effectLst/>
                <a:latin typeface="Calibri" panose="020F0502020204030204" pitchFamily="34" charset="0"/>
                <a:ea typeface="Calibri" panose="020F0502020204030204" pitchFamily="34" charset="0"/>
                <a:cs typeface="Calibri" panose="020F0502020204030204" pitchFamily="34" charset="0"/>
                <a:hlinkClick r:id="rId2"/>
              </a:rPr>
              <a:t>improve public health</a:t>
            </a:r>
            <a:r>
              <a:rPr lang="en-GB" sz="1900" kern="100" dirty="0">
                <a:effectLst/>
                <a:latin typeface="Calibri" panose="020F0502020204030204" pitchFamily="34" charset="0"/>
                <a:ea typeface="Calibri" panose="020F0502020204030204" pitchFamily="34" charset="0"/>
                <a:cs typeface="Calibri" panose="020F0502020204030204" pitchFamily="34" charset="0"/>
              </a:rPr>
              <a:t>, and reduce energy costs, especially for poor in older housing, while also reducing carbon emissions</a:t>
            </a:r>
          </a:p>
          <a:p>
            <a:pPr marL="457200" lvl="1" indent="0">
              <a:buNone/>
            </a:pPr>
            <a:r>
              <a:rPr lang="en-GB" sz="1900" kern="100" dirty="0">
                <a:effectLst/>
                <a:latin typeface="Calibri" panose="020F0502020204030204" pitchFamily="34" charset="0"/>
                <a:ea typeface="Calibri" panose="020F0502020204030204" pitchFamily="34" charset="0"/>
                <a:cs typeface="Calibri" panose="020F0502020204030204" pitchFamily="34" charset="0"/>
              </a:rPr>
              <a:t> </a:t>
            </a:r>
          </a:p>
          <a:p>
            <a:r>
              <a:rPr lang="en-US" dirty="0">
                <a:latin typeface="Calibri" panose="020F0502020204030204" pitchFamily="34" charset="0"/>
                <a:ea typeface="Calibri" panose="020F0502020204030204" pitchFamily="34" charset="0"/>
                <a:cs typeface="Calibri" panose="020F0502020204030204" pitchFamily="34" charset="0"/>
              </a:rPr>
              <a:t>Municipal/university/union plans and campaigns</a:t>
            </a:r>
          </a:p>
          <a:p>
            <a:pPr lvl="1"/>
            <a:r>
              <a:rPr lang="en-US" sz="1900" dirty="0">
                <a:latin typeface="Calibri" panose="020F0502020204030204" pitchFamily="34" charset="0"/>
                <a:ea typeface="Calibri" panose="020F0502020204030204" pitchFamily="34" charset="0"/>
                <a:cs typeface="Calibri" panose="020F0502020204030204" pitchFamily="34" charset="0"/>
                <a:hlinkClick r:id="rId3"/>
              </a:rPr>
              <a:t>NEF 5-point </a:t>
            </a:r>
            <a:r>
              <a:rPr lang="en-US" sz="1900" dirty="0" err="1">
                <a:latin typeface="Calibri" panose="020F0502020204030204" pitchFamily="34" charset="0"/>
                <a:ea typeface="Calibri" panose="020F0502020204030204" pitchFamily="34" charset="0"/>
                <a:cs typeface="Calibri" panose="020F0502020204030204" pitchFamily="34" charset="0"/>
                <a:hlinkClick r:id="rId3"/>
              </a:rPr>
              <a:t>programme</a:t>
            </a:r>
            <a:r>
              <a:rPr lang="en-US" sz="1900" dirty="0">
                <a:latin typeface="Calibri" panose="020F0502020204030204" pitchFamily="34" charset="0"/>
                <a:ea typeface="Calibri" panose="020F0502020204030204" pitchFamily="34" charset="0"/>
                <a:cs typeface="Calibri" panose="020F0502020204030204" pitchFamily="34" charset="0"/>
              </a:rPr>
              <a:t>, including </a:t>
            </a:r>
            <a:r>
              <a:rPr lang="en-US" sz="1900" b="1" dirty="0">
                <a:latin typeface="Calibri" panose="020F0502020204030204" pitchFamily="34" charset="0"/>
                <a:ea typeface="Calibri" panose="020F0502020204030204" pitchFamily="34" charset="0"/>
                <a:cs typeface="Calibri" panose="020F0502020204030204" pitchFamily="34" charset="0"/>
              </a:rPr>
              <a:t>“Create and fund a national retrofit taskforce”, extra £11.7bn investment</a:t>
            </a:r>
          </a:p>
          <a:p>
            <a:pPr lvl="1"/>
            <a:r>
              <a:rPr lang="en-US" sz="1900" dirty="0">
                <a:latin typeface="Calibri" panose="020F0502020204030204" pitchFamily="34" charset="0"/>
                <a:ea typeface="Calibri" panose="020F0502020204030204" pitchFamily="34" charset="0"/>
                <a:cs typeface="Calibri" panose="020F0502020204030204" pitchFamily="34" charset="0"/>
                <a:hlinkClick r:id="rId4"/>
              </a:rPr>
              <a:t>Need to  “</a:t>
            </a:r>
            <a:r>
              <a:rPr lang="en-GB" sz="1900" kern="100" dirty="0">
                <a:effectLst/>
                <a:latin typeface="Calibri" panose="020F0502020204030204" pitchFamily="34" charset="0"/>
                <a:ea typeface="Calibri" panose="020F0502020204030204" pitchFamily="34" charset="0"/>
                <a:cs typeface="Calibri" panose="020F0502020204030204" pitchFamily="34" charset="0"/>
                <a:hlinkClick r:id="rId4"/>
              </a:rPr>
              <a:t>develop a social and labour-centred approach to retrofitting</a:t>
            </a:r>
            <a:r>
              <a:rPr lang="en-GB" sz="1900" kern="100" dirty="0">
                <a:effectLst/>
                <a:latin typeface="Calibri" panose="020F0502020204030204" pitchFamily="34" charset="0"/>
                <a:ea typeface="Calibri" panose="020F0502020204030204" pitchFamily="34" charset="0"/>
                <a:cs typeface="Calibri" panose="020F0502020204030204" pitchFamily="34" charset="0"/>
              </a:rPr>
              <a:t>, one that provides proper training and future employment for young people and good quality, low-energy housing. It showed how retrofitting and improving the quality of social housing go together with transforming the construction VET system, the construction labour process and employment relations and that the first step in achieving this is to set up retrofit taskforces in each local area.“</a:t>
            </a:r>
          </a:p>
          <a:p>
            <a:pPr lvl="1"/>
            <a:r>
              <a:rPr lang="en-GB" sz="1900" dirty="0">
                <a:effectLst/>
                <a:latin typeface="Calibri" panose="020F0502020204030204" pitchFamily="34" charset="0"/>
                <a:ea typeface="Calibri" panose="020F0502020204030204" pitchFamily="34" charset="0"/>
                <a:cs typeface="Calibri" panose="020F0502020204030204" pitchFamily="34" charset="0"/>
                <a:hlinkClick r:id="rId5"/>
              </a:rPr>
              <a:t>Greener Jobs Alliance </a:t>
            </a:r>
            <a:r>
              <a:rPr lang="en-GB" sz="1900" dirty="0">
                <a:effectLst/>
                <a:latin typeface="Calibri" panose="020F0502020204030204" pitchFamily="34" charset="0"/>
                <a:ea typeface="Calibri" panose="020F0502020204030204" pitchFamily="34" charset="0"/>
                <a:cs typeface="Calibri" panose="020F0502020204030204" pitchFamily="34" charset="0"/>
              </a:rPr>
              <a:t>; Unite the Union’s North-East Yorkshire &amp; Humber (NEYH) Retrofitting of Homes Taskforce, and call for “</a:t>
            </a:r>
            <a:r>
              <a:rPr lang="en-GB" sz="1900" b="0" i="0" u="none" strike="noStrike" baseline="0" dirty="0">
                <a:latin typeface="CIDFont+F1"/>
              </a:rPr>
              <a:t>an inhouse direct workforce”</a:t>
            </a:r>
          </a:p>
          <a:p>
            <a:pPr lvl="1"/>
            <a:endParaRPr lang="en-GB" sz="1900" b="0" i="0" u="none" strike="noStrike" baseline="0" dirty="0">
              <a:latin typeface="CIDFont+F1"/>
            </a:endParaRPr>
          </a:p>
          <a:p>
            <a:r>
              <a:rPr lang="en-GB" dirty="0">
                <a:effectLst/>
                <a:latin typeface="Calibri" panose="020F0502020204030204" pitchFamily="34" charset="0"/>
                <a:ea typeface="Calibri" panose="020F0502020204030204" pitchFamily="34" charset="0"/>
                <a:cs typeface="Calibri" panose="020F0502020204030204" pitchFamily="34" charset="0"/>
              </a:rPr>
              <a:t>Note </a:t>
            </a:r>
            <a:r>
              <a:rPr lang="en-GB" dirty="0">
                <a:effectLst/>
                <a:latin typeface="Calibri" panose="020F0502020204030204" pitchFamily="34" charset="0"/>
                <a:ea typeface="Calibri" panose="020F0502020204030204" pitchFamily="34" charset="0"/>
                <a:cs typeface="Calibri" panose="020F0502020204030204" pitchFamily="34" charset="0"/>
                <a:hlinkClick r:id="rId6"/>
              </a:rPr>
              <a:t>NZ booklet </a:t>
            </a:r>
            <a:r>
              <a:rPr lang="en-GB" dirty="0">
                <a:effectLst/>
                <a:latin typeface="Calibri" panose="020F0502020204030204" pitchFamily="34" charset="0"/>
                <a:ea typeface="Calibri" panose="020F0502020204030204" pitchFamily="34" charset="0"/>
                <a:cs typeface="Calibri" panose="020F0502020204030204" pitchFamily="34" charset="0"/>
              </a:rPr>
              <a:t>with plan for Ministry of Green Works</a:t>
            </a:r>
          </a:p>
          <a:p>
            <a:pPr lvl="1"/>
            <a:endParaRPr lang="en-US" sz="1800" dirty="0">
              <a:latin typeface="Calibri" panose="020F0502020204030204" pitchFamily="34" charset="0"/>
              <a:ea typeface="Calibri" panose="020F0502020204030204" pitchFamily="34" charset="0"/>
              <a:cs typeface="Calibri" panose="020F0502020204030204" pitchFamily="34" charset="0"/>
            </a:endParaRPr>
          </a:p>
          <a:p>
            <a:endParaRPr lang="en-US" dirty="0"/>
          </a:p>
          <a:p>
            <a:endParaRPr lang="en-GB" dirty="0"/>
          </a:p>
        </p:txBody>
      </p:sp>
    </p:spTree>
    <p:extLst>
      <p:ext uri="{BB962C8B-B14F-4D97-AF65-F5344CB8AC3E}">
        <p14:creationId xmlns:p14="http://schemas.microsoft.com/office/powerpoint/2010/main" val="1447850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2EC4A-8C0E-FEE2-9FB5-06CDD0773A9B}"/>
              </a:ext>
            </a:extLst>
          </p:cNvPr>
          <p:cNvSpPr>
            <a:spLocks noGrp="1"/>
          </p:cNvSpPr>
          <p:nvPr>
            <p:ph type="title"/>
          </p:nvPr>
        </p:nvSpPr>
        <p:spPr/>
        <p:txBody>
          <a:bodyPr/>
          <a:lstStyle/>
          <a:p>
            <a:r>
              <a:rPr lang="en-US" dirty="0"/>
              <a:t>5. Planning, efficiency, and the future?</a:t>
            </a:r>
            <a:endParaRPr lang="en-GB" dirty="0"/>
          </a:p>
        </p:txBody>
      </p:sp>
      <p:sp>
        <p:nvSpPr>
          <p:cNvPr id="3" name="Content Placeholder 2">
            <a:extLst>
              <a:ext uri="{FF2B5EF4-FFF2-40B4-BE49-F238E27FC236}">
                <a16:creationId xmlns:a16="http://schemas.microsoft.com/office/drawing/2014/main" id="{294D12D8-A16C-3D14-77E0-97B832C5C703}"/>
              </a:ext>
            </a:extLst>
          </p:cNvPr>
          <p:cNvSpPr>
            <a:spLocks noGrp="1"/>
          </p:cNvSpPr>
          <p:nvPr>
            <p:ph idx="1"/>
          </p:nvPr>
        </p:nvSpPr>
        <p:spPr>
          <a:xfrm>
            <a:off x="179388" y="1268760"/>
            <a:ext cx="8785225" cy="5400600"/>
          </a:xfrm>
        </p:spPr>
        <p:txBody>
          <a:bodyPr>
            <a:normAutofit/>
          </a:bodyPr>
          <a:lstStyle/>
          <a:p>
            <a:r>
              <a:rPr lang="en-US" dirty="0"/>
              <a:t>New government </a:t>
            </a:r>
            <a:r>
              <a:rPr lang="en-US" dirty="0">
                <a:hlinkClick r:id="rId2"/>
              </a:rPr>
              <a:t>Energy Bill 2022</a:t>
            </a:r>
            <a:r>
              <a:rPr lang="en-US" dirty="0"/>
              <a:t> (Boris and still..)</a:t>
            </a:r>
          </a:p>
          <a:p>
            <a:pPr lvl="1"/>
            <a:r>
              <a:rPr lang="en-US" dirty="0"/>
              <a:t>Creates </a:t>
            </a:r>
            <a:r>
              <a:rPr lang="en-US" b="1" dirty="0"/>
              <a:t>Future System Operator (FSO) </a:t>
            </a:r>
          </a:p>
          <a:p>
            <a:pPr lvl="1"/>
            <a:r>
              <a:rPr lang="en-US" dirty="0"/>
              <a:t>by </a:t>
            </a:r>
            <a:r>
              <a:rPr lang="en-US" b="1" dirty="0">
                <a:highlight>
                  <a:srgbClr val="FFFF00"/>
                </a:highlight>
              </a:rPr>
              <a:t>nationalizing parts of National Grid</a:t>
            </a:r>
          </a:p>
          <a:p>
            <a:r>
              <a:rPr lang="en-US" dirty="0"/>
              <a:t>“operating, planning and </a:t>
            </a:r>
            <a:r>
              <a:rPr lang="en-US" dirty="0" err="1"/>
              <a:t>co-ordinating</a:t>
            </a:r>
            <a:r>
              <a:rPr lang="en-US" dirty="0"/>
              <a:t> the system</a:t>
            </a:r>
          </a:p>
          <a:p>
            <a:pPr marL="971550" lvl="1" indent="-514350">
              <a:buFont typeface="+mj-lt"/>
              <a:buAutoNum type="romanLcPeriod"/>
            </a:pPr>
            <a:r>
              <a:rPr lang="en-US" dirty="0"/>
              <a:t>to drive net zero outcomes by proactively identifying and creating opportunities to facilitate the transition…</a:t>
            </a:r>
          </a:p>
          <a:p>
            <a:pPr marL="971550" lvl="1" indent="-514350">
              <a:buFont typeface="+mj-lt"/>
              <a:buAutoNum type="romanLcPeriod"/>
            </a:pPr>
            <a:r>
              <a:rPr lang="en-US" dirty="0"/>
              <a:t>security of supply of electricity and gas </a:t>
            </a:r>
          </a:p>
          <a:p>
            <a:pPr marL="971550" lvl="1" indent="-514350">
              <a:buFont typeface="+mj-lt"/>
              <a:buAutoNum type="romanLcPeriod"/>
            </a:pPr>
            <a:r>
              <a:rPr lang="en-US" dirty="0"/>
              <a:t>promoting an efficient, a coordinated and economical electricity and gas system. Joining these planning functions is expected to result in an increased potential for efficiencies”</a:t>
            </a:r>
          </a:p>
          <a:p>
            <a:r>
              <a:rPr lang="en-US" dirty="0"/>
              <a:t>Note also </a:t>
            </a:r>
            <a:r>
              <a:rPr lang="en-US" dirty="0">
                <a:highlight>
                  <a:srgbClr val="FFFF00"/>
                </a:highlight>
              </a:rPr>
              <a:t>government stake in new nuclear plants</a:t>
            </a:r>
          </a:p>
          <a:p>
            <a:pPr lvl="1"/>
            <a:endParaRPr lang="en-GB" dirty="0"/>
          </a:p>
        </p:txBody>
      </p:sp>
    </p:spTree>
    <p:extLst>
      <p:ext uri="{BB962C8B-B14F-4D97-AF65-F5344CB8AC3E}">
        <p14:creationId xmlns:p14="http://schemas.microsoft.com/office/powerpoint/2010/main" val="3947791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BA4D5-AD83-BF99-934F-0E9A620BA51A}"/>
              </a:ext>
            </a:extLst>
          </p:cNvPr>
          <p:cNvSpPr>
            <a:spLocks noGrp="1"/>
          </p:cNvSpPr>
          <p:nvPr>
            <p:ph type="title"/>
          </p:nvPr>
        </p:nvSpPr>
        <p:spPr/>
        <p:txBody>
          <a:bodyPr/>
          <a:lstStyle/>
          <a:p>
            <a:r>
              <a:rPr lang="en-US" dirty="0"/>
              <a:t>Reasons for moving public:</a:t>
            </a:r>
            <a:endParaRPr lang="en-GB" dirty="0"/>
          </a:p>
        </p:txBody>
      </p:sp>
      <p:sp>
        <p:nvSpPr>
          <p:cNvPr id="3" name="Content Placeholder 2">
            <a:extLst>
              <a:ext uri="{FF2B5EF4-FFF2-40B4-BE49-F238E27FC236}">
                <a16:creationId xmlns:a16="http://schemas.microsoft.com/office/drawing/2014/main" id="{9DCC9BA0-7B97-7CF0-83EC-19292CA804D3}"/>
              </a:ext>
            </a:extLst>
          </p:cNvPr>
          <p:cNvSpPr>
            <a:spLocks noGrp="1"/>
          </p:cNvSpPr>
          <p:nvPr>
            <p:ph idx="1"/>
          </p:nvPr>
        </p:nvSpPr>
        <p:spPr/>
        <p:txBody>
          <a:bodyPr>
            <a:normAutofit/>
          </a:bodyPr>
          <a:lstStyle/>
          <a:p>
            <a:r>
              <a:rPr lang="en-US" dirty="0"/>
              <a:t>Energy price crisis</a:t>
            </a:r>
          </a:p>
          <a:p>
            <a:pPr lvl="1"/>
            <a:r>
              <a:rPr lang="en-US" dirty="0"/>
              <a:t>France shows simple alternative of public ownership of system: just fix </a:t>
            </a:r>
            <a:r>
              <a:rPr lang="en-US" dirty="0" err="1"/>
              <a:t>EdF</a:t>
            </a:r>
            <a:r>
              <a:rPr lang="en-US" dirty="0"/>
              <a:t> prices, generate via non-thermal</a:t>
            </a:r>
          </a:p>
          <a:p>
            <a:pPr lvl="1"/>
            <a:r>
              <a:rPr lang="en-US" dirty="0"/>
              <a:t>4% cap for public objectives &gt; private shareholders sell</a:t>
            </a:r>
          </a:p>
          <a:p>
            <a:pPr lvl="1"/>
            <a:endParaRPr lang="en-GB" dirty="0">
              <a:latin typeface="Calibri" panose="020F0502020204030204" pitchFamily="34" charset="0"/>
              <a:ea typeface="Calibri" panose="020F0502020204030204" pitchFamily="34" charset="0"/>
              <a:cs typeface="Times New Roman" panose="02020603050405020304" pitchFamily="18" charset="0"/>
            </a:endParaRPr>
          </a:p>
          <a:p>
            <a:r>
              <a:rPr lang="en-GB" dirty="0">
                <a:latin typeface="Calibri" panose="020F0502020204030204" pitchFamily="34" charset="0"/>
                <a:ea typeface="Calibri" panose="020F0502020204030204" pitchFamily="34" charset="0"/>
                <a:cs typeface="Times New Roman" panose="02020603050405020304" pitchFamily="18" charset="0"/>
              </a:rPr>
              <a:t>Need for stronger policy leadership from national government and from grids/DSOs</a:t>
            </a:r>
          </a:p>
          <a:p>
            <a:endParaRPr lang="en-GB" dirty="0">
              <a:latin typeface="Calibri" panose="020F0502020204030204" pitchFamily="34" charset="0"/>
              <a:ea typeface="Calibri" panose="020F0502020204030204" pitchFamily="34" charset="0"/>
              <a:cs typeface="Times New Roman" panose="02020603050405020304" pitchFamily="18" charset="0"/>
            </a:endParaRPr>
          </a:p>
          <a:p>
            <a:r>
              <a:rPr lang="en-GB" dirty="0">
                <a:latin typeface="Calibri" panose="020F0502020204030204" pitchFamily="34" charset="0"/>
                <a:ea typeface="Calibri" panose="020F0502020204030204" pitchFamily="34" charset="0"/>
                <a:cs typeface="Times New Roman" panose="02020603050405020304" pitchFamily="18" charset="0"/>
              </a:rPr>
              <a:t>Public sector far more likely to invest in renewables</a:t>
            </a:r>
          </a:p>
          <a:p>
            <a:pPr lvl="1"/>
            <a:r>
              <a:rPr lang="en-GB" dirty="0" err="1">
                <a:latin typeface="Calibri" panose="020F0502020204030204" pitchFamily="34" charset="0"/>
                <a:ea typeface="Calibri" panose="020F0502020204030204" pitchFamily="34" charset="0"/>
                <a:cs typeface="Times New Roman" panose="02020603050405020304" pitchFamily="18" charset="0"/>
              </a:rPr>
              <a:t>Eg</a:t>
            </a:r>
            <a:r>
              <a:rPr lang="en-GB" dirty="0">
                <a:latin typeface="Calibri" panose="020F0502020204030204" pitchFamily="34" charset="0"/>
                <a:ea typeface="Calibri" panose="020F0502020204030204" pitchFamily="34" charset="0"/>
                <a:cs typeface="Times New Roman" panose="02020603050405020304" pitchFamily="18" charset="0"/>
              </a:rPr>
              <a:t> Arup etc demand government investment for geothermal energy</a:t>
            </a:r>
          </a:p>
          <a:p>
            <a:endParaRPr lang="en-US" dirty="0"/>
          </a:p>
          <a:p>
            <a:endParaRPr lang="en-GB" dirty="0"/>
          </a:p>
        </p:txBody>
      </p:sp>
    </p:spTree>
    <p:extLst>
      <p:ext uri="{BB962C8B-B14F-4D97-AF65-F5344CB8AC3E}">
        <p14:creationId xmlns:p14="http://schemas.microsoft.com/office/powerpoint/2010/main" val="2886313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F08F7-B3BE-4DEA-84E6-49A6E62266DB}"/>
              </a:ext>
            </a:extLst>
          </p:cNvPr>
          <p:cNvSpPr>
            <a:spLocks noGrp="1"/>
          </p:cNvSpPr>
          <p:nvPr>
            <p:ph type="title"/>
          </p:nvPr>
        </p:nvSpPr>
        <p:spPr>
          <a:xfrm>
            <a:off x="107504" y="377334"/>
            <a:ext cx="8928991" cy="603394"/>
          </a:xfrm>
          <a:ln>
            <a:solidFill>
              <a:schemeClr val="accent1"/>
            </a:solidFill>
          </a:ln>
        </p:spPr>
        <p:txBody>
          <a:bodyPr>
            <a:noAutofit/>
          </a:bodyPr>
          <a:lstStyle/>
          <a:p>
            <a:r>
              <a:rPr lang="en-GB" sz="2400" b="1" dirty="0"/>
              <a:t>UK: Huge 3-1 public support for public ownership of energy</a:t>
            </a:r>
          </a:p>
        </p:txBody>
      </p:sp>
      <p:sp>
        <p:nvSpPr>
          <p:cNvPr id="4" name="Text Placeholder 3">
            <a:extLst>
              <a:ext uri="{FF2B5EF4-FFF2-40B4-BE49-F238E27FC236}">
                <a16:creationId xmlns:a16="http://schemas.microsoft.com/office/drawing/2014/main" id="{34EDF555-5D47-566C-EE99-6111202A1931}"/>
              </a:ext>
            </a:extLst>
          </p:cNvPr>
          <p:cNvSpPr>
            <a:spLocks noGrp="1"/>
          </p:cNvSpPr>
          <p:nvPr>
            <p:ph type="body" sz="half" idx="1"/>
          </p:nvPr>
        </p:nvSpPr>
        <p:spPr>
          <a:xfrm>
            <a:off x="179388" y="6073688"/>
            <a:ext cx="8678892" cy="603394"/>
          </a:xfrm>
        </p:spPr>
        <p:txBody>
          <a:bodyPr>
            <a:normAutofit fontScale="92500" lnSpcReduction="20000"/>
          </a:bodyPr>
          <a:lstStyle/>
          <a:p>
            <a:r>
              <a:rPr lang="en-US" sz="1800" dirty="0">
                <a:effectLst/>
                <a:latin typeface="Calibri" panose="020F0502020204030204" pitchFamily="34" charset="0"/>
                <a:ea typeface="Calibri" panose="020F0502020204030204" pitchFamily="34" charset="0"/>
              </a:rPr>
              <a:t>We Own It (16 August 2022) </a:t>
            </a:r>
            <a:r>
              <a:rPr lang="en-GB" sz="1800" dirty="0">
                <a:effectLst/>
                <a:latin typeface="Calibri" panose="020F0502020204030204" pitchFamily="34" charset="0"/>
                <a:ea typeface="Calibri" panose="020F0502020204030204" pitchFamily="34" charset="0"/>
                <a:hlinkClick r:id="rId2"/>
              </a:rPr>
              <a:t>Biggest ever poll shows huge support for nationalisation </a:t>
            </a:r>
            <a:r>
              <a:rPr lang="en-GB" sz="1800" b="1" dirty="0">
                <a:effectLst/>
                <a:latin typeface="Calibri" panose="020F0502020204030204" pitchFamily="34" charset="0"/>
                <a:cs typeface="Calibri" panose="020F0502020204030204" pitchFamily="34" charset="0"/>
              </a:rPr>
              <a:t>(survey of 4,396 people, by </a:t>
            </a:r>
            <a:r>
              <a:rPr lang="en-GB" sz="1800" b="1" dirty="0" err="1">
                <a:effectLst/>
                <a:latin typeface="Calibri" panose="020F0502020204030204" pitchFamily="34" charset="0"/>
                <a:cs typeface="Calibri" panose="020F0502020204030204" pitchFamily="34" charset="0"/>
              </a:rPr>
              <a:t>Survation</a:t>
            </a:r>
            <a:r>
              <a:rPr lang="en-GB" sz="1800" b="1" dirty="0">
                <a:effectLst/>
                <a:latin typeface="Calibri" panose="020F0502020204030204" pitchFamily="34" charset="0"/>
                <a:cs typeface="Calibri" panose="020F0502020204030204" pitchFamily="34" charset="0"/>
              </a:rPr>
              <a:t>)</a:t>
            </a:r>
            <a:endParaRPr lang="en-GB" dirty="0"/>
          </a:p>
        </p:txBody>
      </p:sp>
      <p:graphicFrame>
        <p:nvGraphicFramePr>
          <p:cNvPr id="6" name="Object1">
            <a:extLst>
              <a:ext uri="{FF2B5EF4-FFF2-40B4-BE49-F238E27FC236}">
                <a16:creationId xmlns:a16="http://schemas.microsoft.com/office/drawing/2014/main" id="{FBBE3C2F-8701-699B-02AA-F0CC8DE2ECD8}"/>
              </a:ext>
            </a:extLst>
          </p:cNvPr>
          <p:cNvGraphicFramePr/>
          <p:nvPr>
            <p:extLst>
              <p:ext uri="{D42A27DB-BD31-4B8C-83A1-F6EECF244321}">
                <p14:modId xmlns:p14="http://schemas.microsoft.com/office/powerpoint/2010/main" val="2912098425"/>
              </p:ext>
            </p:extLst>
          </p:nvPr>
        </p:nvGraphicFramePr>
        <p:xfrm>
          <a:off x="611560" y="1196752"/>
          <a:ext cx="7848872" cy="46609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7258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D241A-22C3-2BB9-3215-3929D0DA5651}"/>
              </a:ext>
            </a:extLst>
          </p:cNvPr>
          <p:cNvSpPr>
            <a:spLocks noGrp="1"/>
          </p:cNvSpPr>
          <p:nvPr>
            <p:ph type="title"/>
          </p:nvPr>
        </p:nvSpPr>
        <p:spPr/>
        <p:txBody>
          <a:bodyPr/>
          <a:lstStyle/>
          <a:p>
            <a:r>
              <a:rPr lang="en-US" dirty="0"/>
              <a:t>Context</a:t>
            </a:r>
            <a:endParaRPr lang="en-GB" dirty="0"/>
          </a:p>
        </p:txBody>
      </p:sp>
      <p:sp>
        <p:nvSpPr>
          <p:cNvPr id="3" name="Content Placeholder 2">
            <a:extLst>
              <a:ext uri="{FF2B5EF4-FFF2-40B4-BE49-F238E27FC236}">
                <a16:creationId xmlns:a16="http://schemas.microsoft.com/office/drawing/2014/main" id="{CC8BDFA8-7F8F-AC34-E331-EC180E0A0873}"/>
              </a:ext>
            </a:extLst>
          </p:cNvPr>
          <p:cNvSpPr>
            <a:spLocks noGrp="1"/>
          </p:cNvSpPr>
          <p:nvPr>
            <p:ph idx="1"/>
          </p:nvPr>
        </p:nvSpPr>
        <p:spPr/>
        <p:txBody>
          <a:bodyPr>
            <a:normAutofit fontScale="92500" lnSpcReduction="20000"/>
          </a:bodyPr>
          <a:lstStyle/>
          <a:p>
            <a:r>
              <a:rPr lang="en-GB" dirty="0"/>
              <a:t>History: long: kilns, smelting, wind/water wheel, sail</a:t>
            </a:r>
          </a:p>
          <a:p>
            <a:r>
              <a:rPr lang="en-GB" dirty="0"/>
              <a:t>Industrial/fossil capitalism: mining, coal, gas, oil</a:t>
            </a:r>
          </a:p>
          <a:p>
            <a:pPr lvl="1"/>
            <a:r>
              <a:rPr lang="en-GB" dirty="0"/>
              <a:t>Markets for gas/</a:t>
            </a:r>
            <a:r>
              <a:rPr lang="en-GB" dirty="0" err="1"/>
              <a:t>elec</a:t>
            </a:r>
            <a:r>
              <a:rPr lang="en-GB" dirty="0"/>
              <a:t>: industrial, domestic, trams</a:t>
            </a:r>
          </a:p>
          <a:p>
            <a:r>
              <a:rPr lang="en-GB" dirty="0"/>
              <a:t>Environmental impacts: mining, deforestation, smog, acid rain, carbon emissions, climate change</a:t>
            </a:r>
          </a:p>
          <a:p>
            <a:r>
              <a:rPr lang="en-GB" dirty="0"/>
              <a:t>Social impacts: light, heat, cooking, washing machines, nightlife, travel, employment</a:t>
            </a:r>
          </a:p>
          <a:p>
            <a:r>
              <a:rPr lang="en-GB" dirty="0"/>
              <a:t>So political economy dynamic of energy economics:</a:t>
            </a:r>
          </a:p>
          <a:p>
            <a:pPr lvl="1"/>
            <a:r>
              <a:rPr lang="en-GB" dirty="0"/>
              <a:t>Actors: business/capital, people, environment </a:t>
            </a:r>
          </a:p>
          <a:p>
            <a:pPr lvl="1"/>
            <a:r>
              <a:rPr lang="en-GB" dirty="0"/>
              <a:t>Relations: production, consumption, political</a:t>
            </a:r>
          </a:p>
          <a:p>
            <a:pPr lvl="1"/>
            <a:r>
              <a:rPr lang="en-GB" dirty="0"/>
              <a:t>Municipal ‘gas and water’ socialism ;</a:t>
            </a:r>
          </a:p>
          <a:p>
            <a:pPr lvl="1"/>
            <a:r>
              <a:rPr lang="en-GB" dirty="0"/>
              <a:t>‘Communism = Soviet power plus electrification’ (Lenin, 1920)</a:t>
            </a:r>
          </a:p>
          <a:p>
            <a:pPr lvl="1"/>
            <a:r>
              <a:rPr lang="en-GB" dirty="0"/>
              <a:t>Neoliberal creation of ‘markets’</a:t>
            </a:r>
          </a:p>
          <a:p>
            <a:pPr lvl="1"/>
            <a:r>
              <a:rPr lang="en-GB" dirty="0"/>
              <a:t>‘Just transition’</a:t>
            </a:r>
          </a:p>
        </p:txBody>
      </p:sp>
    </p:spTree>
    <p:extLst>
      <p:ext uri="{BB962C8B-B14F-4D97-AF65-F5344CB8AC3E}">
        <p14:creationId xmlns:p14="http://schemas.microsoft.com/office/powerpoint/2010/main" val="32512718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B14CB-18D1-41BA-2E54-A59BC2F85B1D}"/>
              </a:ext>
            </a:extLst>
          </p:cNvPr>
          <p:cNvSpPr>
            <a:spLocks noGrp="1"/>
          </p:cNvSpPr>
          <p:nvPr>
            <p:ph type="title"/>
          </p:nvPr>
        </p:nvSpPr>
        <p:spPr>
          <a:xfrm>
            <a:off x="0" y="260348"/>
            <a:ext cx="9144000" cy="648821"/>
          </a:xfrm>
        </p:spPr>
        <p:txBody>
          <a:bodyPr/>
          <a:lstStyle/>
          <a:p>
            <a:r>
              <a:rPr lang="en-US" dirty="0"/>
              <a:t>A possible system</a:t>
            </a:r>
            <a:endParaRPr lang="en-GB" dirty="0"/>
          </a:p>
        </p:txBody>
      </p:sp>
      <p:sp>
        <p:nvSpPr>
          <p:cNvPr id="3" name="Text Placeholder 2">
            <a:extLst>
              <a:ext uri="{FF2B5EF4-FFF2-40B4-BE49-F238E27FC236}">
                <a16:creationId xmlns:a16="http://schemas.microsoft.com/office/drawing/2014/main" id="{CC1D634C-2110-0859-215C-76A3CB3175E9}"/>
              </a:ext>
            </a:extLst>
          </p:cNvPr>
          <p:cNvSpPr>
            <a:spLocks noGrp="1"/>
          </p:cNvSpPr>
          <p:nvPr>
            <p:ph type="body" sz="half" idx="1"/>
          </p:nvPr>
        </p:nvSpPr>
        <p:spPr>
          <a:xfrm>
            <a:off x="467544" y="6381328"/>
            <a:ext cx="8462744" cy="360788"/>
          </a:xfrm>
        </p:spPr>
        <p:txBody>
          <a:bodyPr>
            <a:normAutofit fontScale="55000" lnSpcReduction="20000"/>
          </a:bodyPr>
          <a:lstStyle/>
          <a:p>
            <a:pPr marL="0" indent="0" algn="ctr">
              <a:buNone/>
            </a:pPr>
            <a:r>
              <a:rPr lang="en-GB" b="1" dirty="0">
                <a:hlinkClick r:id="rId2"/>
              </a:rPr>
              <a:t>  source: Designing Future Public Ownership TNI 2022</a:t>
            </a:r>
            <a:endParaRPr lang="en-GB" dirty="0"/>
          </a:p>
        </p:txBody>
      </p:sp>
      <p:pic>
        <p:nvPicPr>
          <p:cNvPr id="4" name="Picture 3">
            <a:extLst>
              <a:ext uri="{FF2B5EF4-FFF2-40B4-BE49-F238E27FC236}">
                <a16:creationId xmlns:a16="http://schemas.microsoft.com/office/drawing/2014/main" id="{43DBF557-4C65-5CA0-02EE-FADF9FFB5FE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443" y="940332"/>
            <a:ext cx="7617113" cy="5184127"/>
          </a:xfrm>
          <a:prstGeom prst="rect">
            <a:avLst/>
          </a:prstGeom>
          <a:noFill/>
          <a:ln>
            <a:noFill/>
          </a:ln>
        </p:spPr>
      </p:pic>
    </p:spTree>
    <p:extLst>
      <p:ext uri="{BB962C8B-B14F-4D97-AF65-F5344CB8AC3E}">
        <p14:creationId xmlns:p14="http://schemas.microsoft.com/office/powerpoint/2010/main" val="3632920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9"/>
            <a:ext cx="9144000" cy="504056"/>
          </a:xfrm>
        </p:spPr>
        <p:txBody>
          <a:bodyPr/>
          <a:lstStyle/>
          <a:p>
            <a:r>
              <a:rPr lang="en-GB" dirty="0"/>
              <a:t>Sources</a:t>
            </a:r>
          </a:p>
        </p:txBody>
      </p:sp>
      <p:graphicFrame>
        <p:nvGraphicFramePr>
          <p:cNvPr id="6" name="Table 5">
            <a:extLst>
              <a:ext uri="{FF2B5EF4-FFF2-40B4-BE49-F238E27FC236}">
                <a16:creationId xmlns:a16="http://schemas.microsoft.com/office/drawing/2014/main" id="{8E32AE40-8A42-525D-43BD-B88095F77D4F}"/>
              </a:ext>
            </a:extLst>
          </p:cNvPr>
          <p:cNvGraphicFramePr>
            <a:graphicFrameLocks noGrp="1"/>
          </p:cNvGraphicFramePr>
          <p:nvPr>
            <p:extLst>
              <p:ext uri="{D42A27DB-BD31-4B8C-83A1-F6EECF244321}">
                <p14:modId xmlns:p14="http://schemas.microsoft.com/office/powerpoint/2010/main" val="2049042751"/>
              </p:ext>
            </p:extLst>
          </p:nvPr>
        </p:nvGraphicFramePr>
        <p:xfrm>
          <a:off x="467544" y="764706"/>
          <a:ext cx="8352928" cy="5683484"/>
        </p:xfrm>
        <a:graphic>
          <a:graphicData uri="http://schemas.openxmlformats.org/drawingml/2006/table">
            <a:tbl>
              <a:tblPr firstRow="1" firstCol="1" bandRow="1"/>
              <a:tblGrid>
                <a:gridCol w="8352928">
                  <a:extLst>
                    <a:ext uri="{9D8B030D-6E8A-4147-A177-3AD203B41FA5}">
                      <a16:colId xmlns:a16="http://schemas.microsoft.com/office/drawing/2014/main" val="1724621909"/>
                    </a:ext>
                  </a:extLst>
                </a:gridCol>
              </a:tblGrid>
              <a:tr h="574436">
                <a:tc>
                  <a:txBody>
                    <a:bodyPr/>
                    <a:lstStyle/>
                    <a:p>
                      <a:pPr algn="l">
                        <a:lnSpc>
                          <a:spcPct val="107000"/>
                        </a:lnSpc>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Hvelplund, Frede, and Søren Djørup. “Consumer Ownership, Natural Monopolies and Transition to 100% Renewable Energy Systems.” </a:t>
                      </a:r>
                      <a:r>
                        <a:rPr lang="en-US" sz="1200" i="1">
                          <a:effectLst/>
                          <a:latin typeface="Calibri" panose="020F0502020204030204" pitchFamily="34" charset="0"/>
                          <a:ea typeface="Calibri" panose="020F0502020204030204" pitchFamily="34" charset="0"/>
                          <a:cs typeface="Times New Roman" panose="02020603050405020304" pitchFamily="18" charset="0"/>
                        </a:rPr>
                        <a:t>Energy</a:t>
                      </a:r>
                      <a:r>
                        <a:rPr lang="en-US" sz="1200">
                          <a:effectLst/>
                          <a:latin typeface="Calibri" panose="020F0502020204030204" pitchFamily="34" charset="0"/>
                          <a:ea typeface="Calibri" panose="020F0502020204030204" pitchFamily="34" charset="0"/>
                          <a:cs typeface="Times New Roman" panose="02020603050405020304" pitchFamily="18" charset="0"/>
                        </a:rPr>
                        <a:t> 181 (August 2019): 440–49 </a:t>
                      </a:r>
                      <a:r>
                        <a:rPr lang="en-US" sz="12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https://doi.org/10.1016/j.energy.2019.05.058</a:t>
                      </a:r>
                      <a:r>
                        <a:rPr lang="en-US" sz="1200">
                          <a:effectLst/>
                          <a:latin typeface="Calibri" panose="020F0502020204030204" pitchFamily="34" charset="0"/>
                          <a:ea typeface="Calibri" panose="020F0502020204030204" pitchFamily="34" charset="0"/>
                          <a:cs typeface="Times New Roman" panose="02020603050405020304" pitchFamily="18" charset="0"/>
                        </a:rPr>
                        <a:t>.</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16436" marR="16436" marT="22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7295311"/>
                  </a:ext>
                </a:extLst>
              </a:tr>
              <a:tr h="866086">
                <a:tc>
                  <a:txBody>
                    <a:bodyPr/>
                    <a:lstStyle/>
                    <a:p>
                      <a:pPr algn="l">
                        <a:lnSpc>
                          <a:spcPct val="107000"/>
                        </a:lnSpc>
                        <a:spcAft>
                          <a:spcPts val="800"/>
                        </a:spcAft>
                      </a:pPr>
                      <a:r>
                        <a:rPr lang="nb-NO" sz="1200">
                          <a:effectLst/>
                          <a:latin typeface="Calibri" panose="020F0502020204030204" pitchFamily="34" charset="0"/>
                          <a:ea typeface="Calibri" panose="020F0502020204030204" pitchFamily="34" charset="0"/>
                          <a:cs typeface="Times New Roman" panose="02020603050405020304" pitchFamily="18" charset="0"/>
                        </a:rPr>
                        <a:t>Rosenlund Soysal, Emilie, and Frede Hvelplund, Finn Arler, Henrik Lund. </a:t>
                      </a:r>
                      <a:r>
                        <a:rPr lang="en-GB" sz="1200">
                          <a:effectLst/>
                          <a:latin typeface="Calibri" panose="020F0502020204030204" pitchFamily="34" charset="0"/>
                          <a:ea typeface="Calibri" panose="020F0502020204030204" pitchFamily="34" charset="0"/>
                          <a:cs typeface="Times New Roman" panose="02020603050405020304" pitchFamily="18" charset="0"/>
                        </a:rPr>
                        <a:t>“Price Efficiency, Green Transition and Channels for Regulating Natural Monopolies: The Case of the Distribution System Operators (DSOs).” </a:t>
                      </a:r>
                      <a:r>
                        <a:rPr lang="en-GB" sz="1200" i="1">
                          <a:effectLst/>
                          <a:latin typeface="Calibri" panose="020F0502020204030204" pitchFamily="34" charset="0"/>
                          <a:ea typeface="Calibri" panose="020F0502020204030204" pitchFamily="34" charset="0"/>
                          <a:cs typeface="Times New Roman" panose="02020603050405020304" pitchFamily="18" charset="0"/>
                        </a:rPr>
                        <a:t>Danish Utility Regulator’s Anthology Project Series on Better Regulation in the Energy Sector: Energy Regulation in the Green Transition</a:t>
                      </a:r>
                      <a:r>
                        <a:rPr lang="en-GB" sz="1200">
                          <a:effectLst/>
                          <a:latin typeface="Calibri" panose="020F0502020204030204" pitchFamily="34" charset="0"/>
                          <a:ea typeface="Calibri" panose="020F0502020204030204" pitchFamily="34" charset="0"/>
                          <a:cs typeface="Times New Roman" panose="02020603050405020304" pitchFamily="18" charset="0"/>
                        </a:rPr>
                        <a:t> 1, no. 1 (March 15, 2021). </a:t>
                      </a:r>
                      <a:r>
                        <a:rPr lang="en-GB" sz="12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https://doi.org/10.51138/BZYB4621</a:t>
                      </a:r>
                      <a:r>
                        <a:rPr lang="en-GB" sz="1200">
                          <a:effectLst/>
                          <a:latin typeface="Calibri" panose="020F0502020204030204" pitchFamily="34" charset="0"/>
                          <a:ea typeface="Calibri" panose="020F0502020204030204" pitchFamily="34" charset="0"/>
                          <a:cs typeface="Times New Roman" panose="02020603050405020304" pitchFamily="18" charset="0"/>
                        </a:rPr>
                        <a:t>.</a:t>
                      </a:r>
                    </a:p>
                  </a:txBody>
                  <a:tcPr marL="16436" marR="16436" marT="22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5669147"/>
                  </a:ext>
                </a:extLst>
              </a:tr>
              <a:tr h="574436">
                <a:tc>
                  <a:txBody>
                    <a:bodyPr/>
                    <a:lstStyle/>
                    <a:p>
                      <a:pPr algn="l">
                        <a:lnSpc>
                          <a:spcPct val="107000"/>
                        </a:lnSpc>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We Own It (16 August 2022) </a:t>
                      </a:r>
                      <a:r>
                        <a:rPr lang="en-GB" sz="1200">
                          <a:effectLst/>
                          <a:latin typeface="Calibri" panose="020F0502020204030204" pitchFamily="34" charset="0"/>
                          <a:ea typeface="Calibri" panose="020F0502020204030204" pitchFamily="34" charset="0"/>
                          <a:cs typeface="Times New Roman" panose="02020603050405020304" pitchFamily="18" charset="0"/>
                        </a:rPr>
                        <a:t>Biggest ever poll shows huge support for nationalisation (survey of 4,396 people, by Survation)   </a:t>
                      </a:r>
                      <a:r>
                        <a:rPr lang="en-US" sz="12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https://weownit.org.uk/blog/biggest-ever-poll-shows-huge-support-nationalisation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16436" marR="16436" marT="22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450362"/>
                  </a:ext>
                </a:extLst>
              </a:tr>
              <a:tr h="574436">
                <a:tc>
                  <a:txBody>
                    <a:bodyPr/>
                    <a:lstStyle/>
                    <a:p>
                      <a:pPr algn="l">
                        <a:lnSpc>
                          <a:spcPct val="107000"/>
                        </a:lnSpc>
                        <a:spcAft>
                          <a:spcPts val="800"/>
                        </a:spcAft>
                      </a:pPr>
                      <a:r>
                        <a:rPr lang="en-GB" sz="1200" i="1">
                          <a:effectLst/>
                          <a:latin typeface="Calibri" panose="020F0502020204030204" pitchFamily="34" charset="0"/>
                          <a:ea typeface="Calibri" panose="020F0502020204030204" pitchFamily="34" charset="0"/>
                          <a:cs typeface="Times New Roman" panose="02020603050405020304" pitchFamily="18" charset="0"/>
                        </a:rPr>
                        <a:t>Gabor, Daniela and Ndongo Samba Sylla. </a:t>
                      </a:r>
                      <a:r>
                        <a:rPr lang="en-GB" sz="1200">
                          <a:effectLst/>
                          <a:latin typeface="Calibri" panose="020F0502020204030204" pitchFamily="34" charset="0"/>
                          <a:ea typeface="Calibri" panose="020F0502020204030204" pitchFamily="34" charset="0"/>
                          <a:cs typeface="Times New Roman" panose="02020603050405020304" pitchFamily="18" charset="0"/>
                        </a:rPr>
                        <a:t>“Dreams of Green Hydrogen.” Boston Review. 17 January 2023. </a:t>
                      </a:r>
                      <a:r>
                        <a:rPr lang="en-GB" sz="12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https://www.bostonreview.net/articles/dreams-of-green-hydrogen/</a:t>
                      </a:r>
                      <a:r>
                        <a:rPr lang="en-GB" sz="1200">
                          <a:effectLst/>
                          <a:latin typeface="Calibri" panose="020F0502020204030204" pitchFamily="34" charset="0"/>
                          <a:ea typeface="Calibri" panose="020F0502020204030204" pitchFamily="34" charset="0"/>
                          <a:cs typeface="Times New Roman" panose="02020603050405020304" pitchFamily="18" charset="0"/>
                        </a:rPr>
                        <a:t>.</a:t>
                      </a:r>
                    </a:p>
                  </a:txBody>
                  <a:tcPr marL="16436" marR="16436" marT="22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614544"/>
                  </a:ext>
                </a:extLst>
              </a:tr>
              <a:tr h="574436">
                <a:tc>
                  <a:txBody>
                    <a:bodyPr/>
                    <a:lstStyle/>
                    <a:p>
                      <a:pPr algn="l">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Financial Times. “Gas and Electricity Networks Top UK Profit Margin Rankings,” March 14, 2022. </a:t>
                      </a:r>
                      <a:r>
                        <a:rPr lang="en-GB" sz="12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https://www.ft.com/content/aff47fb4-34ec-49c7-8aca-ebd462f4142b</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16436" marR="16436" marT="22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0264121"/>
                  </a:ext>
                </a:extLst>
              </a:tr>
              <a:tr h="574436">
                <a:tc>
                  <a:txBody>
                    <a:bodyPr/>
                    <a:lstStyle/>
                    <a:p>
                      <a:pPr algn="l">
                        <a:lnSpc>
                          <a:spcPct val="107000"/>
                        </a:lnSpc>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Inman, Phillip. ‘Put All of National Grid under State Control, Net Zero Campaigners Urge’. </a:t>
                      </a:r>
                      <a:r>
                        <a:rPr lang="en-US" sz="1200" i="1">
                          <a:effectLst/>
                          <a:latin typeface="Calibri" panose="020F0502020204030204" pitchFamily="34" charset="0"/>
                          <a:ea typeface="Calibri" panose="020F0502020204030204" pitchFamily="34" charset="0"/>
                          <a:cs typeface="Times New Roman" panose="02020603050405020304" pitchFamily="18" charset="0"/>
                        </a:rPr>
                        <a:t>The Guardian</a:t>
                      </a:r>
                      <a:r>
                        <a:rPr lang="en-US" sz="1200">
                          <a:effectLst/>
                          <a:latin typeface="Calibri" panose="020F0502020204030204" pitchFamily="34" charset="0"/>
                          <a:ea typeface="Calibri" panose="020F0502020204030204" pitchFamily="34" charset="0"/>
                          <a:cs typeface="Times New Roman" panose="02020603050405020304" pitchFamily="18" charset="0"/>
                        </a:rPr>
                        <a:t>, 15 January 2023, sec. Business. </a:t>
                      </a:r>
                      <a:r>
                        <a:rPr lang="en-US" sz="12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https://www.theguardian.com/business/2023/jan/15/put-all-of-national-grid-under-state-control-net-zero-campaigners-urge</a:t>
                      </a:r>
                      <a:r>
                        <a:rPr lang="en-US" sz="1200">
                          <a:effectLst/>
                          <a:latin typeface="Calibri" panose="020F0502020204030204" pitchFamily="34" charset="0"/>
                          <a:ea typeface="Calibri" panose="020F0502020204030204" pitchFamily="34" charset="0"/>
                          <a:cs typeface="Times New Roman" panose="02020603050405020304" pitchFamily="18" charset="0"/>
                        </a:rPr>
                        <a:t>.</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16436" marR="16436" marT="22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9533182"/>
                  </a:ext>
                </a:extLst>
              </a:tr>
              <a:tr h="282786">
                <a:tc>
                  <a:txBody>
                    <a:bodyPr/>
                    <a:lstStyle/>
                    <a:p>
                      <a:pPr algn="l">
                        <a:lnSpc>
                          <a:spcPct val="107000"/>
                        </a:lnSpc>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Eurelectric. ‘Distribution Grids in Europe Facts and Figures 20’, 2020. </a:t>
                      </a:r>
                      <a:r>
                        <a:rPr lang="en-US" sz="12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https://www3.eurelectric.org/powerdistributionineurope/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16436" marR="16436" marT="22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2857040"/>
                  </a:ext>
                </a:extLst>
              </a:tr>
              <a:tr h="603192">
                <a:tc>
                  <a:txBody>
                    <a:bodyPr/>
                    <a:lstStyle/>
                    <a:p>
                      <a:pPr algn="l">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How power companies have caused and worsened wildfires: “California Burning” author Katherine Blunt on the lessons learned in California. Vox Sep 13, 2022 </a:t>
                      </a:r>
                      <a:r>
                        <a:rPr lang="en-GB" sz="12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https://www.vox.com/science-and-health/2022/9/13/23345164/california-wildfires-heat-blackouts-burning</a:t>
                      </a:r>
                      <a:r>
                        <a:rPr lang="en-GB" sz="1200">
                          <a:effectLst/>
                          <a:latin typeface="Calibri" panose="020F0502020204030204" pitchFamily="34" charset="0"/>
                          <a:ea typeface="Calibri" panose="020F0502020204030204" pitchFamily="34" charset="0"/>
                          <a:cs typeface="Times New Roman" panose="02020603050405020304" pitchFamily="18" charset="0"/>
                        </a:rPr>
                        <a:t> </a:t>
                      </a:r>
                    </a:p>
                  </a:txBody>
                  <a:tcPr marL="16436" marR="16436" marT="22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201913"/>
                  </a:ext>
                </a:extLst>
              </a:tr>
              <a:tr h="282786">
                <a:tc>
                  <a:txBody>
                    <a:bodyPr/>
                    <a:lstStyle/>
                    <a:p>
                      <a:pPr algn="l">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World Bank/AFD 2010 Africa’s Infrastructure 2010 </a:t>
                      </a:r>
                      <a:r>
                        <a:rPr lang="en-GB" sz="12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0"/>
                        </a:rPr>
                        <a:t>http://www.infrastructureafrica.org/aicd/system/files/AIATT_Consolidated_smaller.pdf</a:t>
                      </a:r>
                      <a:r>
                        <a:rPr lang="en-GB" sz="1200">
                          <a:effectLst/>
                          <a:latin typeface="Calibri" panose="020F0502020204030204" pitchFamily="34" charset="0"/>
                          <a:ea typeface="Calibri" panose="020F0502020204030204" pitchFamily="34" charset="0"/>
                          <a:cs typeface="Times New Roman" panose="02020603050405020304" pitchFamily="18" charset="0"/>
                        </a:rPr>
                        <a:t>  </a:t>
                      </a:r>
                    </a:p>
                  </a:txBody>
                  <a:tcPr marL="16436" marR="16436" marT="22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1117764"/>
                  </a:ext>
                </a:extLst>
              </a:tr>
              <a:tr h="282786">
                <a:tc>
                  <a:txBody>
                    <a:bodyPr/>
                    <a:lstStyle/>
                    <a:p>
                      <a:pPr algn="l">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Baines, Joseph, and Sandy Brian Hager. ‘Profiting Amid the Energy Crisis’:, n.d. </a:t>
                      </a:r>
                      <a:r>
                        <a:rPr lang="en-GB" sz="12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1"/>
                        </a:rPr>
                        <a:t>https://www.common-wealth.co.uk/publications/profiting-amid-the-crisis</a:t>
                      </a:r>
                      <a:r>
                        <a:rPr lang="en-GB" sz="1200">
                          <a:effectLst/>
                          <a:latin typeface="Calibri" panose="020F0502020204030204" pitchFamily="34" charset="0"/>
                          <a:ea typeface="Calibri" panose="020F0502020204030204" pitchFamily="34" charset="0"/>
                          <a:cs typeface="Times New Roman" panose="02020603050405020304" pitchFamily="18" charset="0"/>
                        </a:rPr>
                        <a:t>.</a:t>
                      </a:r>
                    </a:p>
                  </a:txBody>
                  <a:tcPr marL="16436" marR="16436" marT="22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8668623"/>
                  </a:ext>
                </a:extLst>
              </a:tr>
              <a:tr h="282786">
                <a:tc>
                  <a:txBody>
                    <a:bodyPr/>
                    <a:lstStyle/>
                    <a:p>
                      <a:pPr algn="l">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Dieter Helm. Energy blog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2"/>
                        </a:rPr>
                        <a:t>http://www.dieterhelm.co.uk/</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6436" marR="16436" marT="22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0799743"/>
                  </a:ext>
                </a:extLst>
              </a:tr>
            </a:tbl>
          </a:graphicData>
        </a:graphic>
      </p:graphicFrame>
    </p:spTree>
    <p:extLst>
      <p:ext uri="{BB962C8B-B14F-4D97-AF65-F5344CB8AC3E}">
        <p14:creationId xmlns:p14="http://schemas.microsoft.com/office/powerpoint/2010/main" val="255026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41AA8-9623-1718-0BDD-B4D4D4D068BA}"/>
              </a:ext>
            </a:extLst>
          </p:cNvPr>
          <p:cNvSpPr>
            <a:spLocks noGrp="1"/>
          </p:cNvSpPr>
          <p:nvPr>
            <p:ph type="title"/>
          </p:nvPr>
        </p:nvSpPr>
        <p:spPr/>
        <p:txBody>
          <a:bodyPr/>
          <a:lstStyle/>
          <a:p>
            <a:endParaRPr lang="en-GB"/>
          </a:p>
        </p:txBody>
      </p:sp>
      <p:graphicFrame>
        <p:nvGraphicFramePr>
          <p:cNvPr id="4" name="Table 3">
            <a:extLst>
              <a:ext uri="{FF2B5EF4-FFF2-40B4-BE49-F238E27FC236}">
                <a16:creationId xmlns:a16="http://schemas.microsoft.com/office/drawing/2014/main" id="{B0050B1D-D29B-CA71-517C-CDCEBF1E0972}"/>
              </a:ext>
            </a:extLst>
          </p:cNvPr>
          <p:cNvGraphicFramePr>
            <a:graphicFrameLocks noGrp="1"/>
          </p:cNvGraphicFramePr>
          <p:nvPr>
            <p:extLst>
              <p:ext uri="{D42A27DB-BD31-4B8C-83A1-F6EECF244321}">
                <p14:modId xmlns:p14="http://schemas.microsoft.com/office/powerpoint/2010/main" val="2623141383"/>
              </p:ext>
            </p:extLst>
          </p:nvPr>
        </p:nvGraphicFramePr>
        <p:xfrm>
          <a:off x="179388" y="1196974"/>
          <a:ext cx="8352928" cy="5297952"/>
        </p:xfrm>
        <a:graphic>
          <a:graphicData uri="http://schemas.openxmlformats.org/drawingml/2006/table">
            <a:tbl>
              <a:tblPr firstRow="1" firstCol="1" bandRow="1"/>
              <a:tblGrid>
                <a:gridCol w="8352928">
                  <a:extLst>
                    <a:ext uri="{9D8B030D-6E8A-4147-A177-3AD203B41FA5}">
                      <a16:colId xmlns:a16="http://schemas.microsoft.com/office/drawing/2014/main" val="2496439582"/>
                    </a:ext>
                  </a:extLst>
                </a:gridCol>
              </a:tblGrid>
              <a:tr h="735713">
                <a:tc>
                  <a:txBody>
                    <a:bodyPr/>
                    <a:lstStyle/>
                    <a:p>
                      <a:pPr algn="l">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BMWK-Federal Ministry for Economics Affairs and Climate. ‘The Cabinet Adopts Relaunch of the Digitisation of the Energy Transition and Paves the Way for Accelerated Smart Meter Rollout’. Accessed 5 March 2023.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https://www.bmwk.de/Redaktion/EN/Pressemitteilungen/2023/01/20230111-the-cabinet-adopts-relaunch-of-the-digitisation-of-the-energy-transition-and-paves-the-way-for-accelerated-smart-meter-rollout.html</a:t>
                      </a:r>
                      <a:r>
                        <a:rPr lang="en-GB" sz="1200" dirty="0">
                          <a:effectLst/>
                          <a:latin typeface="Calibri" panose="020F0502020204030204" pitchFamily="34" charset="0"/>
                          <a:ea typeface="Calibri" panose="020F0502020204030204" pitchFamily="34" charset="0"/>
                          <a:cs typeface="Times New Roman" panose="02020603050405020304" pitchFamily="18" charset="0"/>
                        </a:rPr>
                        <a:t>.</a:t>
                      </a:r>
                    </a:p>
                  </a:txBody>
                  <a:tcPr marL="16436" marR="16436" marT="22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0468458"/>
                  </a:ext>
                </a:extLst>
              </a:tr>
              <a:tr h="240218">
                <a:tc>
                  <a:txBody>
                    <a:bodyPr/>
                    <a:lstStyle/>
                    <a:p>
                      <a:pPr algn="l">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HoC Library. “Electric Vehicles and Infrastructure,” June 3, 2023. </a:t>
                      </a:r>
                      <a:r>
                        <a:rPr lang="en-GB" sz="12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https://commonslibrary.parliament.uk/research-briefings/cbp-7480/</a:t>
                      </a:r>
                      <a:r>
                        <a:rPr lang="en-GB" sz="1200">
                          <a:effectLst/>
                          <a:latin typeface="Calibri" panose="020F0502020204030204" pitchFamily="34" charset="0"/>
                          <a:ea typeface="Calibri" panose="020F0502020204030204" pitchFamily="34" charset="0"/>
                          <a:cs typeface="Times New Roman" panose="02020603050405020304" pitchFamily="18" charset="0"/>
                        </a:rPr>
                        <a:t>.</a:t>
                      </a:r>
                    </a:p>
                  </a:txBody>
                  <a:tcPr marL="16436" marR="16436" marT="22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2446399"/>
                  </a:ext>
                </a:extLst>
              </a:tr>
              <a:tr h="487966">
                <a:tc>
                  <a:txBody>
                    <a:bodyPr/>
                    <a:lstStyle/>
                    <a:p>
                      <a:pPr algn="l">
                        <a:lnSpc>
                          <a:spcPct val="107000"/>
                        </a:lnSpc>
                        <a:spcAft>
                          <a:spcPts val="800"/>
                        </a:spcAft>
                      </a:pPr>
                      <a:r>
                        <a:rPr lang="en-GB" sz="1200" dirty="0" err="1">
                          <a:effectLst/>
                          <a:latin typeface="Calibri" panose="020F0502020204030204" pitchFamily="34" charset="0"/>
                          <a:ea typeface="Calibri" panose="020F0502020204030204" pitchFamily="34" charset="0"/>
                          <a:cs typeface="Times New Roman" panose="02020603050405020304" pitchFamily="18" charset="0"/>
                        </a:rPr>
                        <a:t>Guidehouse</a:t>
                      </a:r>
                      <a:r>
                        <a:rPr lang="en-GB" sz="1200" dirty="0">
                          <a:effectLst/>
                          <a:latin typeface="Calibri" panose="020F0502020204030204" pitchFamily="34" charset="0"/>
                          <a:ea typeface="Calibri" panose="020F0502020204030204" pitchFamily="34" charset="0"/>
                          <a:cs typeface="Times New Roman" panose="02020603050405020304" pitchFamily="18" charset="0"/>
                        </a:rPr>
                        <a:t> Nov 2021 </a:t>
                      </a:r>
                      <a:r>
                        <a:rPr lang="en-GB" sz="1200" dirty="0">
                          <a:effectLst/>
                          <a:latin typeface="Arial" panose="020B0604020202020204" pitchFamily="34" charset="0"/>
                          <a:ea typeface="Calibri" panose="020F0502020204030204" pitchFamily="34" charset="0"/>
                          <a:cs typeface="Times New Roman" panose="02020603050405020304" pitchFamily="18" charset="0"/>
                        </a:rPr>
                        <a:t> </a:t>
                      </a:r>
                      <a:r>
                        <a:rPr lang="en-GB" sz="1200" dirty="0">
                          <a:effectLst/>
                          <a:latin typeface="Calibri" panose="020F0502020204030204" pitchFamily="34" charset="0"/>
                          <a:ea typeface="Calibri" panose="020F0502020204030204" pitchFamily="34" charset="0"/>
                          <a:cs typeface="Times New Roman" panose="02020603050405020304" pitchFamily="18" charset="0"/>
                        </a:rPr>
                        <a:t>Lessons from the Dutch EV charging approach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https://www.transformative-mobility.org/assets/site/2111-SSE_COP26_EV-Paper_Guidehouse.pdf</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16436" marR="16436" marT="22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8813160"/>
                  </a:ext>
                </a:extLst>
              </a:tr>
              <a:tr h="487966">
                <a:tc>
                  <a:txBody>
                    <a:bodyPr/>
                    <a:lstStyle/>
                    <a:p>
                      <a:pPr algn="l">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FT 05 Feb 2023 Breakdown of gas storage talks leaves UK exposed to price surges, say experts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https://www.ft.com/content/0ebf0cf1-af77-4670-90d6-ec060fd94f66</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6436" marR="16436" marT="22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9092714"/>
                  </a:ext>
                </a:extLst>
              </a:tr>
              <a:tr h="487966">
                <a:tc>
                  <a:txBody>
                    <a:bodyPr/>
                    <a:lstStyle/>
                    <a:p>
                      <a:pPr algn="l">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Financial Times. “Energy Group SSE Lifts Profit Forecast after Prices Surge,” January 20, 2023.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https://www.ft.com/content/a6456d04-3581-422b-9971-4b9d288beb4e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6436" marR="16436" marT="22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1704068"/>
                  </a:ext>
                </a:extLst>
              </a:tr>
              <a:tr h="487966">
                <a:tc>
                  <a:txBody>
                    <a:bodyPr/>
                    <a:lstStyle/>
                    <a:p>
                      <a:pPr algn="l">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GOV.UK. ‘Energy Security Bill Factsheet: Future System Operator’. Accessed 7 March 2023. </a:t>
                      </a:r>
                      <a:r>
                        <a:rPr lang="en-GB" sz="12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https://www.gov.uk/government/publications/energy-security-bill-factsheets/energy-security-bill-factsheet-future-system-operator</a:t>
                      </a:r>
                      <a:r>
                        <a:rPr lang="en-GB" sz="1200">
                          <a:effectLst/>
                          <a:latin typeface="Calibri" panose="020F0502020204030204" pitchFamily="34" charset="0"/>
                          <a:ea typeface="Calibri" panose="020F0502020204030204" pitchFamily="34" charset="0"/>
                          <a:cs typeface="Times New Roman" panose="02020603050405020304" pitchFamily="18" charset="0"/>
                        </a:rPr>
                        <a:t>.</a:t>
                      </a:r>
                    </a:p>
                  </a:txBody>
                  <a:tcPr marL="16436" marR="16436" marT="22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933512"/>
                  </a:ext>
                </a:extLst>
              </a:tr>
              <a:tr h="487966">
                <a:tc>
                  <a:txBody>
                    <a:bodyPr/>
                    <a:lstStyle/>
                    <a:p>
                      <a:pPr algn="l">
                        <a:lnSpc>
                          <a:spcPct val="107000"/>
                        </a:lnSpc>
                        <a:spcAft>
                          <a:spcPts val="800"/>
                        </a:spcAft>
                      </a:pPr>
                      <a:r>
                        <a:rPr lang="en-GB" sz="1200" dirty="0" err="1">
                          <a:effectLst/>
                          <a:latin typeface="Calibri" panose="020F0502020204030204" pitchFamily="34" charset="0"/>
                          <a:ea typeface="Calibri" panose="020F0502020204030204" pitchFamily="34" charset="0"/>
                          <a:cs typeface="Times New Roman" panose="02020603050405020304" pitchFamily="18" charset="0"/>
                        </a:rPr>
                        <a:t>Gorroño</a:t>
                      </a:r>
                      <a:r>
                        <a:rPr lang="en-GB" sz="1200" dirty="0">
                          <a:effectLst/>
                          <a:latin typeface="Calibri" panose="020F0502020204030204" pitchFamily="34" charset="0"/>
                          <a:ea typeface="Calibri" panose="020F0502020204030204" pitchFamily="34" charset="0"/>
                          <a:cs typeface="Times New Roman" panose="02020603050405020304" pitchFamily="18" charset="0"/>
                        </a:rPr>
                        <a:t>-Albizu,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Leire</a:t>
                      </a:r>
                      <a:r>
                        <a:rPr lang="en-GB" sz="1200" dirty="0">
                          <a:effectLst/>
                          <a:latin typeface="Calibri" panose="020F0502020204030204" pitchFamily="34" charset="0"/>
                          <a:ea typeface="Calibri" panose="020F0502020204030204" pitchFamily="34" charset="0"/>
                          <a:cs typeface="Times New Roman" panose="02020603050405020304" pitchFamily="18" charset="0"/>
                        </a:rPr>
                        <a:t>, and Jaqueline de Godoy. “Getting Fair Institutional Conditions for District Heating Consumers: Insights from Denmark and Sweden.” </a:t>
                      </a:r>
                      <a:r>
                        <a:rPr lang="en-GB" sz="1200" i="1" dirty="0">
                          <a:effectLst/>
                          <a:latin typeface="Calibri" panose="020F0502020204030204" pitchFamily="34" charset="0"/>
                          <a:ea typeface="Calibri" panose="020F0502020204030204" pitchFamily="34" charset="0"/>
                          <a:cs typeface="Times New Roman" panose="02020603050405020304" pitchFamily="18" charset="0"/>
                        </a:rPr>
                        <a:t>Energy</a:t>
                      </a:r>
                      <a:r>
                        <a:rPr lang="en-GB" sz="1200" dirty="0">
                          <a:effectLst/>
                          <a:latin typeface="Calibri" panose="020F0502020204030204" pitchFamily="34" charset="0"/>
                          <a:ea typeface="Calibri" panose="020F0502020204030204" pitchFamily="34" charset="0"/>
                          <a:cs typeface="Times New Roman" panose="02020603050405020304" pitchFamily="18" charset="0"/>
                        </a:rPr>
                        <a:t> 237 (December 15, 2021): 121615.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https://doi.org/10.1016/j.energy.2021.121615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6436" marR="16436" marT="22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0903687"/>
                  </a:ext>
                </a:extLst>
              </a:tr>
              <a:tr h="240218">
                <a:tc>
                  <a:txBody>
                    <a:bodyPr/>
                    <a:lstStyle/>
                    <a:p>
                      <a:pPr algn="l">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16436" marR="16436" marT="22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8163736"/>
                  </a:ext>
                </a:extLst>
              </a:tr>
              <a:tr h="240218">
                <a:tc>
                  <a:txBody>
                    <a:bodyPr/>
                    <a:lstStyle/>
                    <a:p>
                      <a:pPr algn="l">
                        <a:lnSpc>
                          <a:spcPct val="107000"/>
                        </a:lnSpc>
                        <a:spcAft>
                          <a:spcPts val="800"/>
                        </a:spcAft>
                      </a:pP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Reiter, Dieter 2011 </a:t>
                      </a:r>
                      <a:r>
                        <a:rPr lang="en-GB" sz="1200" dirty="0">
                          <a:effectLst/>
                          <a:latin typeface="Calibri" panose="020F0502020204030204" pitchFamily="34" charset="0"/>
                          <a:ea typeface="Calibri" panose="020F0502020204030204" pitchFamily="34" charset="0"/>
                          <a:cs typeface="Times New Roman" panose="02020603050405020304" pitchFamily="18" charset="0"/>
                        </a:rPr>
                        <a:t>Welcome address to 10th Munich Economic Summit 19–20 May 2011. P.3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0"/>
                        </a:rPr>
                        <a:t>http://www.cesifo-group.de/DocDL/Forum-3-2011.pdf</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6436" marR="16436" marT="22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4156882"/>
                  </a:ext>
                </a:extLst>
              </a:tr>
              <a:tr h="487966">
                <a:tc>
                  <a:txBody>
                    <a:bodyPr/>
                    <a:lstStyle/>
                    <a:p>
                      <a:pPr algn="l">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SWM: A company for Munich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1"/>
                        </a:rPr>
                        <a:t>https://www.swm.de/english/company</a:t>
                      </a:r>
                      <a:r>
                        <a:rPr lang="en-US" sz="1200" dirty="0">
                          <a:effectLst/>
                          <a:latin typeface="Calibri" panose="020F0502020204030204" pitchFamily="34" charset="0"/>
                          <a:ea typeface="Calibri" panose="020F0502020204030204" pitchFamily="34" charset="0"/>
                          <a:cs typeface="Times New Roman" panose="02020603050405020304" pitchFamily="18" charset="0"/>
                        </a:rPr>
                        <a:t> . See also </a:t>
                      </a:r>
                      <a:r>
                        <a:rPr lang="en-GB" sz="1200" dirty="0">
                          <a:effectLst/>
                          <a:latin typeface="Calibri" panose="020F0502020204030204" pitchFamily="34" charset="0"/>
                          <a:ea typeface="Calibri" panose="020F0502020204030204" pitchFamily="34" charset="0"/>
                          <a:cs typeface="Times New Roman" panose="02020603050405020304" pitchFamily="18" charset="0"/>
                        </a:rPr>
                        <a:t>Stadtwerke München</a:t>
                      </a:r>
                      <a:br>
                        <a:rPr lang="en-GB" sz="1200" dirty="0">
                          <a:effectLst/>
                          <a:latin typeface="Calibri" panose="020F0502020204030204" pitchFamily="34" charset="0"/>
                          <a:ea typeface="Calibri" panose="020F0502020204030204" pitchFamily="34" charset="0"/>
                          <a:cs typeface="Times New Roman" panose="02020603050405020304" pitchFamily="18" charset="0"/>
                        </a:rPr>
                      </a:br>
                      <a:r>
                        <a:rPr lang="en-GB" sz="1200" dirty="0">
                          <a:effectLst/>
                          <a:latin typeface="Calibri" panose="020F0502020204030204" pitchFamily="34" charset="0"/>
                          <a:ea typeface="Calibri" panose="020F0502020204030204" pitchFamily="34" charset="0"/>
                          <a:cs typeface="Times New Roman" panose="02020603050405020304" pitchFamily="18" charset="0"/>
                        </a:rPr>
                        <a:t>Annual Report 2021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2"/>
                        </a:rPr>
                        <a:t>https://www.swm.de/dam/doc/english/swm-annual-report.pdf</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16436" marR="16436" marT="22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3080071"/>
                  </a:ext>
                </a:extLst>
              </a:tr>
              <a:tr h="487966">
                <a:tc>
                  <a:txBody>
                    <a:bodyPr/>
                    <a:lstStyle/>
                    <a:p>
                      <a:pPr algn="l">
                        <a:lnSpc>
                          <a:spcPct val="107000"/>
                        </a:lnSpc>
                        <a:spcAft>
                          <a:spcPts val="800"/>
                        </a:spcAft>
                      </a:pPr>
                      <a:r>
                        <a:rPr lang="en-GB" sz="1200" dirty="0" err="1">
                          <a:effectLst/>
                          <a:latin typeface="Calibri" panose="020F0502020204030204" pitchFamily="34" charset="0"/>
                          <a:ea typeface="Calibri" panose="020F0502020204030204" pitchFamily="34" charset="0"/>
                          <a:cs typeface="Times New Roman" panose="02020603050405020304" pitchFamily="18" charset="0"/>
                        </a:rPr>
                        <a:t>Avanzini</a:t>
                      </a:r>
                      <a:r>
                        <a:rPr lang="en-GB" sz="1200" dirty="0">
                          <a:effectLst/>
                          <a:latin typeface="Calibri" panose="020F0502020204030204" pitchFamily="34" charset="0"/>
                          <a:ea typeface="Calibri" panose="020F0502020204030204" pitchFamily="34" charset="0"/>
                          <a:cs typeface="Times New Roman" panose="02020603050405020304" pitchFamily="18" charset="0"/>
                        </a:rPr>
                        <a:t> et al. “Energy Retrofit as an Answer to Public Health Costs of Fuel Poverty in Lisbon Social Housing.” </a:t>
                      </a:r>
                      <a:r>
                        <a:rPr lang="en-GB" sz="1200" i="1" dirty="0">
                          <a:effectLst/>
                          <a:latin typeface="Calibri" panose="020F0502020204030204" pitchFamily="34" charset="0"/>
                          <a:ea typeface="Calibri" panose="020F0502020204030204" pitchFamily="34" charset="0"/>
                          <a:cs typeface="Times New Roman" panose="02020603050405020304" pitchFamily="18" charset="0"/>
                        </a:rPr>
                        <a:t>Energy Policy</a:t>
                      </a:r>
                      <a:r>
                        <a:rPr lang="en-GB" sz="1200" dirty="0">
                          <a:effectLst/>
                          <a:latin typeface="Calibri" panose="020F0502020204030204" pitchFamily="34" charset="0"/>
                          <a:ea typeface="Calibri" panose="020F0502020204030204" pitchFamily="34" charset="0"/>
                          <a:cs typeface="Times New Roman" panose="02020603050405020304" pitchFamily="18" charset="0"/>
                        </a:rPr>
                        <a:t> 160 (Jan 1, 2022):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3"/>
                        </a:rPr>
                        <a:t>https://doi.org/10.1016/j.enpol.2021.112658</a:t>
                      </a:r>
                      <a:r>
                        <a:rPr lang="en-GB" sz="1200" dirty="0">
                          <a:effectLst/>
                          <a:latin typeface="Calibri" panose="020F0502020204030204" pitchFamily="34" charset="0"/>
                          <a:ea typeface="Calibri" panose="020F0502020204030204" pitchFamily="34" charset="0"/>
                          <a:cs typeface="Times New Roman" panose="02020603050405020304" pitchFamily="18" charset="0"/>
                        </a:rPr>
                        <a:t>.</a:t>
                      </a:r>
                    </a:p>
                  </a:txBody>
                  <a:tcPr marL="16436" marR="16436" marT="22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391954"/>
                  </a:ext>
                </a:extLst>
              </a:tr>
              <a:tr h="240218">
                <a:tc>
                  <a:txBody>
                    <a:bodyPr/>
                    <a:lstStyle/>
                    <a:p>
                      <a:pPr algn="l">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Ministry of Green Works for NZ 2021 -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4"/>
                        </a:rPr>
                        <a:t>https://apo.org.au/sites/default/files/resource-files/2021-10/apo-nid315499.pdf</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6436" marR="16436" marT="22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3593509"/>
                  </a:ext>
                </a:extLst>
              </a:tr>
            </a:tbl>
          </a:graphicData>
        </a:graphic>
      </p:graphicFrame>
    </p:spTree>
    <p:extLst>
      <p:ext uri="{BB962C8B-B14F-4D97-AF65-F5344CB8AC3E}">
        <p14:creationId xmlns:p14="http://schemas.microsoft.com/office/powerpoint/2010/main" val="1450798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DBD2327-798A-979C-16DD-A99E6ABA7B07}"/>
              </a:ext>
            </a:extLst>
          </p:cNvPr>
          <p:cNvGraphicFramePr>
            <a:graphicFrameLocks noGrp="1"/>
          </p:cNvGraphicFramePr>
          <p:nvPr>
            <p:extLst>
              <p:ext uri="{D42A27DB-BD31-4B8C-83A1-F6EECF244321}">
                <p14:modId xmlns:p14="http://schemas.microsoft.com/office/powerpoint/2010/main" val="4203194789"/>
              </p:ext>
            </p:extLst>
          </p:nvPr>
        </p:nvGraphicFramePr>
        <p:xfrm>
          <a:off x="0" y="400126"/>
          <a:ext cx="9144000" cy="6328583"/>
        </p:xfrm>
        <a:graphic>
          <a:graphicData uri="http://schemas.openxmlformats.org/drawingml/2006/table">
            <a:tbl>
              <a:tblPr firstRow="1" firstCol="1" bandRow="1"/>
              <a:tblGrid>
                <a:gridCol w="2743200">
                  <a:extLst>
                    <a:ext uri="{9D8B030D-6E8A-4147-A177-3AD203B41FA5}">
                      <a16:colId xmlns:a16="http://schemas.microsoft.com/office/drawing/2014/main" val="594297736"/>
                    </a:ext>
                  </a:extLst>
                </a:gridCol>
                <a:gridCol w="183534">
                  <a:extLst>
                    <a:ext uri="{9D8B030D-6E8A-4147-A177-3AD203B41FA5}">
                      <a16:colId xmlns:a16="http://schemas.microsoft.com/office/drawing/2014/main" val="3867078671"/>
                    </a:ext>
                  </a:extLst>
                </a:gridCol>
                <a:gridCol w="1828456">
                  <a:extLst>
                    <a:ext uri="{9D8B030D-6E8A-4147-A177-3AD203B41FA5}">
                      <a16:colId xmlns:a16="http://schemas.microsoft.com/office/drawing/2014/main" val="2551264551"/>
                    </a:ext>
                  </a:extLst>
                </a:gridCol>
                <a:gridCol w="2072709">
                  <a:extLst>
                    <a:ext uri="{9D8B030D-6E8A-4147-A177-3AD203B41FA5}">
                      <a16:colId xmlns:a16="http://schemas.microsoft.com/office/drawing/2014/main" val="1754804693"/>
                    </a:ext>
                  </a:extLst>
                </a:gridCol>
                <a:gridCol w="2316101">
                  <a:extLst>
                    <a:ext uri="{9D8B030D-6E8A-4147-A177-3AD203B41FA5}">
                      <a16:colId xmlns:a16="http://schemas.microsoft.com/office/drawing/2014/main" val="294482321"/>
                    </a:ext>
                  </a:extLst>
                </a:gridCol>
              </a:tblGrid>
              <a:tr h="342221">
                <a:tc>
                  <a:txBody>
                    <a:bodyPr/>
                    <a:lstStyle/>
                    <a:p>
                      <a:pPr marL="0">
                        <a:lnSpc>
                          <a:spcPct val="107000"/>
                        </a:lnSpc>
                        <a:spcAft>
                          <a:spcPts val="0"/>
                        </a:spcAft>
                      </a:pPr>
                      <a:r>
                        <a:rPr lang="en-GB" sz="2000" b="1" kern="100" dirty="0">
                          <a:effectLst/>
                          <a:latin typeface="Calibri" panose="020F0502020204030204" pitchFamily="34" charset="0"/>
                          <a:ea typeface="Calibri" panose="020F0502020204030204" pitchFamily="34" charset="0"/>
                          <a:cs typeface="Times New Roman" panose="02020603050405020304" pitchFamily="18" charset="0"/>
                        </a:rPr>
                        <a:t>CO2 EMISSIONS</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1207" marR="31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a:lnSpc>
                          <a:spcPct val="107000"/>
                        </a:lnSpc>
                        <a:spcAft>
                          <a:spcPts val="0"/>
                        </a:spcAft>
                      </a:pP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31207" marR="31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a:lnSpc>
                          <a:spcPct val="107000"/>
                        </a:lnSpc>
                        <a:spcAft>
                          <a:spcPts val="0"/>
                        </a:spcAft>
                      </a:pPr>
                      <a:r>
                        <a:rPr lang="en-GB" sz="2000" b="1" kern="100" dirty="0">
                          <a:effectLst/>
                          <a:latin typeface="Calibri" panose="020F0502020204030204" pitchFamily="34" charset="0"/>
                          <a:ea typeface="Calibri" panose="020F0502020204030204" pitchFamily="34" charset="0"/>
                          <a:cs typeface="Times New Roman" panose="02020603050405020304" pitchFamily="18" charset="0"/>
                        </a:rPr>
                        <a:t>SOLUTIONS</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1207" marR="31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a:lnSpc>
                          <a:spcPct val="107000"/>
                        </a:lnSpc>
                        <a:spcAft>
                          <a:spcPts val="0"/>
                        </a:spcAft>
                      </a:pPr>
                      <a:r>
                        <a:rPr lang="en-GB" sz="2000" kern="100">
                          <a:effectLst/>
                          <a:latin typeface="Calibri" panose="020F0502020204030204" pitchFamily="34" charset="0"/>
                          <a:ea typeface="Calibri" panose="020F0502020204030204" pitchFamily="34" charset="0"/>
                          <a:cs typeface="Times New Roman" panose="02020603050405020304" pitchFamily="18" charset="0"/>
                        </a:rPr>
                        <a:t> </a:t>
                      </a:r>
                    </a:p>
                  </a:txBody>
                  <a:tcPr marL="31207" marR="31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a:lnSpc>
                          <a:spcPct val="107000"/>
                        </a:lnSpc>
                        <a:spcAft>
                          <a:spcPts val="0"/>
                        </a:spcAft>
                      </a:pP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31207" marR="31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669252879"/>
                  </a:ext>
                </a:extLst>
              </a:tr>
              <a:tr h="554449">
                <a:tc>
                  <a:txBody>
                    <a:bodyPr/>
                    <a:lstStyle/>
                    <a:p>
                      <a:pPr marL="0">
                        <a:lnSpc>
                          <a:spcPct val="107000"/>
                        </a:lnSpc>
                        <a:spcAft>
                          <a:spcPts val="0"/>
                        </a:spcAft>
                      </a:pPr>
                      <a:r>
                        <a:rPr lang="en-GB" sz="2000" b="1" i="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Aft>
                          <a:spcPts val="0"/>
                        </a:spcAft>
                      </a:pPr>
                      <a:r>
                        <a:rPr lang="en-GB" sz="2000" b="1" i="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1207" marR="31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a:lnSpc>
                          <a:spcPct val="107000"/>
                        </a:lnSpc>
                        <a:spcAft>
                          <a:spcPts val="0"/>
                        </a:spcAft>
                      </a:pPr>
                      <a:r>
                        <a:rPr lang="en-GB" sz="2000" b="1" kern="100">
                          <a:effectLst/>
                          <a:latin typeface="Calibri" panose="020F0502020204030204" pitchFamily="34" charset="0"/>
                          <a:ea typeface="Calibri" panose="020F0502020204030204" pitchFamily="34" charset="0"/>
                          <a:cs typeface="Times New Roman" panose="02020603050405020304" pitchFamily="18" charset="0"/>
                        </a:rPr>
                        <a:t> </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31207" marR="31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a:lnSpc>
                          <a:spcPct val="107000"/>
                        </a:lnSpc>
                        <a:spcAft>
                          <a:spcPts val="0"/>
                        </a:spcAft>
                      </a:pPr>
                      <a:r>
                        <a:rPr lang="en-GB" sz="2000" b="1" kern="100" dirty="0">
                          <a:effectLst/>
                          <a:latin typeface="Calibri" panose="020F0502020204030204" pitchFamily="34" charset="0"/>
                          <a:ea typeface="Calibri" panose="020F0502020204030204" pitchFamily="34" charset="0"/>
                          <a:cs typeface="Times New Roman" panose="02020603050405020304" pitchFamily="18" charset="0"/>
                        </a:rPr>
                        <a:t>Reduce consumption</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1207" marR="31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a:lnSpc>
                          <a:spcPct val="107000"/>
                        </a:lnSpc>
                        <a:spcAft>
                          <a:spcPts val="0"/>
                        </a:spcAft>
                      </a:pPr>
                      <a:r>
                        <a:rPr lang="en-GB" sz="2000" b="1" kern="100" dirty="0">
                          <a:effectLst/>
                          <a:latin typeface="Calibri" panose="020F0502020204030204" pitchFamily="34" charset="0"/>
                          <a:ea typeface="Calibri" panose="020F0502020204030204" pitchFamily="34" charset="0"/>
                          <a:cs typeface="Times New Roman" panose="02020603050405020304" pitchFamily="18" charset="0"/>
                        </a:rPr>
                        <a:t>Change production to renewables RE</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1207" marR="31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a:lnSpc>
                          <a:spcPct val="107000"/>
                        </a:lnSpc>
                        <a:spcAft>
                          <a:spcPts val="0"/>
                        </a:spcAft>
                      </a:pPr>
                      <a:r>
                        <a:rPr lang="en-GB" sz="2000" b="1" kern="100" dirty="0">
                          <a:effectLst/>
                          <a:latin typeface="Calibri" panose="020F0502020204030204" pitchFamily="34" charset="0"/>
                          <a:ea typeface="Calibri" panose="020F0502020204030204" pitchFamily="34" charset="0"/>
                          <a:cs typeface="Times New Roman" panose="02020603050405020304" pitchFamily="18" charset="0"/>
                        </a:rPr>
                        <a:t>Change systems to support RE</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1207" marR="31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129633576"/>
                  </a:ext>
                </a:extLst>
              </a:tr>
              <a:tr h="304408">
                <a:tc>
                  <a:txBody>
                    <a:bodyPr/>
                    <a:lstStyle/>
                    <a:p>
                      <a:pPr marL="0">
                        <a:lnSpc>
                          <a:spcPct val="107000"/>
                        </a:lnSpc>
                        <a:spcAft>
                          <a:spcPts val="0"/>
                        </a:spcAft>
                      </a:pP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ENERGY PRODUCTION </a:t>
                      </a:r>
                    </a:p>
                  </a:txBody>
                  <a:tcPr marL="31207" marR="31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a:lnSpc>
                          <a:spcPct val="107000"/>
                        </a:lnSpc>
                        <a:spcAft>
                          <a:spcPts val="0"/>
                        </a:spcAft>
                      </a:pPr>
                      <a:r>
                        <a:rPr lang="en-GB" sz="2000" kern="100">
                          <a:effectLst/>
                          <a:latin typeface="Calibri" panose="020F0502020204030204" pitchFamily="34" charset="0"/>
                          <a:ea typeface="Calibri" panose="020F0502020204030204" pitchFamily="34" charset="0"/>
                          <a:cs typeface="Times New Roman" panose="02020603050405020304" pitchFamily="18" charset="0"/>
                        </a:rPr>
                        <a:t> </a:t>
                      </a:r>
                    </a:p>
                  </a:txBody>
                  <a:tcPr marL="31207" marR="31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a:lnSpc>
                          <a:spcPct val="107000"/>
                        </a:lnSpc>
                        <a:spcAft>
                          <a:spcPts val="0"/>
                        </a:spcAft>
                      </a:pPr>
                      <a:r>
                        <a:rPr lang="en-GB" sz="2000" kern="100">
                          <a:effectLst/>
                          <a:latin typeface="Calibri" panose="020F0502020204030204" pitchFamily="34" charset="0"/>
                          <a:ea typeface="Calibri" panose="020F0502020204030204" pitchFamily="34" charset="0"/>
                          <a:cs typeface="Times New Roman" panose="02020603050405020304" pitchFamily="18" charset="0"/>
                        </a:rPr>
                        <a:t> </a:t>
                      </a:r>
                    </a:p>
                  </a:txBody>
                  <a:tcPr marL="31207" marR="31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a:lnSpc>
                          <a:spcPct val="107000"/>
                        </a:lnSpc>
                        <a:spcAft>
                          <a:spcPts val="0"/>
                        </a:spcAft>
                      </a:pP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31207" marR="31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a:lnSpc>
                          <a:spcPct val="107000"/>
                        </a:lnSpc>
                        <a:spcAft>
                          <a:spcPts val="0"/>
                        </a:spcAft>
                      </a:pP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31207" marR="31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866815707"/>
                  </a:ext>
                </a:extLst>
              </a:tr>
              <a:tr h="837960">
                <a:tc>
                  <a:txBody>
                    <a:bodyPr/>
                    <a:lstStyle/>
                    <a:p>
                      <a:pPr marL="0">
                        <a:lnSpc>
                          <a:spcPct val="107000"/>
                        </a:lnSpc>
                        <a:spcAft>
                          <a:spcPts val="0"/>
                        </a:spcAft>
                      </a:pPr>
                      <a:r>
                        <a:rPr lang="en-GB" sz="2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Elec generated by coal, oil, gas, wood pellet </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1207" marR="31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a:lnSpc>
                          <a:spcPct val="107000"/>
                        </a:lnSpc>
                        <a:spcAft>
                          <a:spcPts val="0"/>
                        </a:spcAft>
                      </a:pPr>
                      <a:r>
                        <a:rPr lang="en-GB" sz="2000" kern="100">
                          <a:effectLst/>
                          <a:latin typeface="Calibri" panose="020F0502020204030204" pitchFamily="34" charset="0"/>
                          <a:ea typeface="Calibri" panose="020F0502020204030204" pitchFamily="34" charset="0"/>
                          <a:cs typeface="Times New Roman" panose="02020603050405020304" pitchFamily="18" charset="0"/>
                        </a:rPr>
                        <a:t> </a:t>
                      </a:r>
                    </a:p>
                  </a:txBody>
                  <a:tcPr marL="31207" marR="31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nSpc>
                          <a:spcPct val="107000"/>
                        </a:lnSpc>
                        <a:spcAft>
                          <a:spcPts val="0"/>
                        </a:spcAft>
                      </a:pP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31207" marR="31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a:lnSpc>
                          <a:spcPct val="107000"/>
                        </a:lnSpc>
                        <a:spcAft>
                          <a:spcPts val="0"/>
                        </a:spcAft>
                      </a:pPr>
                      <a:r>
                        <a:rPr lang="en-GB"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RE: wind,  solar, hydro, geo, nuke</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1207" marR="31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a:lnSpc>
                          <a:spcPct val="107000"/>
                        </a:lnSpc>
                        <a:spcAft>
                          <a:spcPts val="0"/>
                        </a:spcAft>
                      </a:pPr>
                      <a:r>
                        <a:rPr lang="en-GB" sz="2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Storage : batteries, hydro</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1207" marR="31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082760278"/>
                  </a:ext>
                </a:extLst>
              </a:tr>
              <a:tr h="837960">
                <a:tc>
                  <a:txBody>
                    <a:bodyPr/>
                    <a:lstStyle/>
                    <a:p>
                      <a:pPr marL="0">
                        <a:lnSpc>
                          <a:spcPct val="107000"/>
                        </a:lnSpc>
                        <a:spcAft>
                          <a:spcPts val="0"/>
                        </a:spcAft>
                      </a:pPr>
                      <a:r>
                        <a:rPr lang="en-GB" sz="2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Gas: extraction of methane, propane</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1207" marR="31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a:lnSpc>
                          <a:spcPct val="107000"/>
                        </a:lnSpc>
                        <a:spcAft>
                          <a:spcPts val="0"/>
                        </a:spcAft>
                      </a:pPr>
                      <a:r>
                        <a:rPr lang="en-GB" sz="2000" kern="100">
                          <a:effectLst/>
                          <a:latin typeface="Calibri" panose="020F0502020204030204" pitchFamily="34" charset="0"/>
                          <a:ea typeface="Calibri" panose="020F0502020204030204" pitchFamily="34" charset="0"/>
                          <a:cs typeface="Times New Roman" panose="02020603050405020304" pitchFamily="18" charset="0"/>
                        </a:rPr>
                        <a:t> </a:t>
                      </a:r>
                    </a:p>
                  </a:txBody>
                  <a:tcPr marL="31207" marR="31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nSpc>
                          <a:spcPct val="107000"/>
                        </a:lnSpc>
                        <a:spcAft>
                          <a:spcPts val="0"/>
                        </a:spcAft>
                      </a:pP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31207" marR="31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a:lnSpc>
                          <a:spcPct val="107000"/>
                        </a:lnSpc>
                        <a:spcAft>
                          <a:spcPts val="0"/>
                        </a:spcAft>
                      </a:pPr>
                      <a:r>
                        <a:rPr lang="en-GB"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RE: green hydrogen</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1207" marR="31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a:lnSpc>
                          <a:spcPct val="107000"/>
                        </a:lnSpc>
                        <a:spcAft>
                          <a:spcPts val="0"/>
                        </a:spcAft>
                      </a:pP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 Refit pipes</a:t>
                      </a:r>
                    </a:p>
                  </a:txBody>
                  <a:tcPr marL="31207" marR="31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593691215"/>
                  </a:ext>
                </a:extLst>
              </a:tr>
              <a:tr h="295347">
                <a:tc>
                  <a:txBody>
                    <a:bodyPr/>
                    <a:lstStyle/>
                    <a:p>
                      <a:pPr marL="0">
                        <a:lnSpc>
                          <a:spcPct val="107000"/>
                        </a:lnSpc>
                        <a:spcAft>
                          <a:spcPts val="0"/>
                        </a:spcAft>
                      </a:pP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 ENERGY CONSUMPTION </a:t>
                      </a:r>
                    </a:p>
                  </a:txBody>
                  <a:tcPr marL="31207" marR="31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a:lnSpc>
                          <a:spcPct val="107000"/>
                        </a:lnSpc>
                        <a:spcAft>
                          <a:spcPts val="0"/>
                        </a:spcAft>
                      </a:pPr>
                      <a:r>
                        <a:rPr lang="en-GB" sz="20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1207" marR="31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a:lnSpc>
                          <a:spcPct val="107000"/>
                        </a:lnSpc>
                        <a:spcAft>
                          <a:spcPts val="0"/>
                        </a:spcAft>
                      </a:pPr>
                      <a:r>
                        <a:rPr lang="en-GB" sz="20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1207" marR="31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a:lnSpc>
                          <a:spcPct val="107000"/>
                        </a:lnSpc>
                        <a:spcAft>
                          <a:spcPts val="0"/>
                        </a:spcAft>
                      </a:pP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31207" marR="31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a:lnSpc>
                          <a:spcPct val="107000"/>
                        </a:lnSpc>
                        <a:spcAft>
                          <a:spcPts val="0"/>
                        </a:spcAft>
                      </a:pPr>
                      <a:r>
                        <a:rPr lang="en-GB" sz="20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1207" marR="31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422288860"/>
                  </a:ext>
                </a:extLst>
              </a:tr>
              <a:tr h="837960">
                <a:tc>
                  <a:txBody>
                    <a:bodyPr/>
                    <a:lstStyle/>
                    <a:p>
                      <a:pPr marL="0">
                        <a:lnSpc>
                          <a:spcPct val="107000"/>
                        </a:lnSpc>
                        <a:spcAft>
                          <a:spcPts val="0"/>
                        </a:spcAft>
                      </a:pPr>
                      <a:r>
                        <a:rPr lang="en-GB" sz="2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Homes: heating/cooking light, phones, IT, TV with gas, oil, coal, wood, </a:t>
                      </a:r>
                      <a:r>
                        <a:rPr lang="en-GB" sz="20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elec</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1207" marR="31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a:lnSpc>
                          <a:spcPct val="107000"/>
                        </a:lnSpc>
                        <a:spcAft>
                          <a:spcPts val="0"/>
                        </a:spcAft>
                      </a:pPr>
                      <a:r>
                        <a:rPr lang="en-GB" sz="2000" kern="10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31207" marR="31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nSpc>
                          <a:spcPct val="107000"/>
                        </a:lnSpc>
                        <a:spcAft>
                          <a:spcPts val="0"/>
                        </a:spcAft>
                      </a:pPr>
                      <a:r>
                        <a:rPr lang="en-GB"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Insulate homes</a:t>
                      </a:r>
                    </a:p>
                    <a:p>
                      <a:pPr marL="0">
                        <a:lnSpc>
                          <a:spcPct val="107000"/>
                        </a:lnSpc>
                        <a:spcAft>
                          <a:spcPts val="0"/>
                        </a:spcAft>
                      </a:pPr>
                      <a:r>
                        <a:rPr lang="en-GB"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Ban coal, wood fires</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1207" marR="31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a:lnSpc>
                          <a:spcPct val="107000"/>
                        </a:lnSpc>
                        <a:spcAft>
                          <a:spcPts val="0"/>
                        </a:spcAft>
                      </a:pPr>
                      <a:r>
                        <a:rPr lang="en-GB" sz="2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 from grid </a:t>
                      </a:r>
                    </a:p>
                    <a:p>
                      <a:pPr marL="0">
                        <a:lnSpc>
                          <a:spcPct val="107000"/>
                        </a:lnSpc>
                        <a:spcAft>
                          <a:spcPts val="0"/>
                        </a:spcAft>
                      </a:pPr>
                      <a:r>
                        <a:rPr lang="en-GB" sz="2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t>
                      </a:r>
                      <a:r>
                        <a:rPr lang="en-GB" sz="2000" i="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rosumer:</a:t>
                      </a:r>
                      <a:r>
                        <a:rPr lang="en-GB" sz="2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solar, heat pumps, </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1207" marR="31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a:lnSpc>
                          <a:spcPct val="107000"/>
                        </a:lnSpc>
                        <a:spcAft>
                          <a:spcPts val="0"/>
                        </a:spcAft>
                      </a:pPr>
                      <a:r>
                        <a:rPr lang="en-GB"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District heating</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1207" marR="31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411274221"/>
                  </a:ext>
                </a:extLst>
              </a:tr>
              <a:tr h="837960">
                <a:tc>
                  <a:txBody>
                    <a:bodyPr/>
                    <a:lstStyle/>
                    <a:p>
                      <a:pPr marL="0">
                        <a:lnSpc>
                          <a:spcPct val="107000"/>
                        </a:lnSpc>
                        <a:spcAft>
                          <a:spcPts val="0"/>
                        </a:spcAft>
                      </a:pPr>
                      <a:r>
                        <a:rPr lang="en-GB" sz="2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Business/public : use of </a:t>
                      </a:r>
                      <a:r>
                        <a:rPr lang="en-GB" sz="20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elec</a:t>
                      </a:r>
                      <a:r>
                        <a:rPr lang="en-GB" sz="2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gas, oil, for machines, IT, offices etc</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1207" marR="31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a:lnSpc>
                          <a:spcPct val="107000"/>
                        </a:lnSpc>
                        <a:spcAft>
                          <a:spcPts val="0"/>
                        </a:spcAft>
                      </a:pPr>
                      <a:r>
                        <a:rPr lang="en-GB" sz="2000" kern="100">
                          <a:effectLst/>
                          <a:latin typeface="Calibri" panose="020F0502020204030204" pitchFamily="34" charset="0"/>
                          <a:ea typeface="Calibri" panose="020F0502020204030204" pitchFamily="34" charset="0"/>
                          <a:cs typeface="Times New Roman" panose="02020603050405020304" pitchFamily="18" charset="0"/>
                        </a:rPr>
                        <a:t> </a:t>
                      </a:r>
                    </a:p>
                  </a:txBody>
                  <a:tcPr marL="31207" marR="31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nSpc>
                          <a:spcPct val="107000"/>
                        </a:lnSpc>
                        <a:spcAft>
                          <a:spcPts val="0"/>
                        </a:spcAft>
                      </a:pPr>
                      <a:r>
                        <a:rPr lang="en-GB" sz="2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insulation, efficiency; tax; carbon pricing?</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1207" marR="31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a:lnSpc>
                          <a:spcPct val="107000"/>
                        </a:lnSpc>
                        <a:spcAft>
                          <a:spcPts val="0"/>
                        </a:spcAft>
                      </a:pPr>
                      <a:r>
                        <a:rPr lang="en-GB" sz="20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 from grid connections;</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Aft>
                          <a:spcPts val="0"/>
                        </a:spcAft>
                      </a:pPr>
                      <a:r>
                        <a:rPr lang="en-GB" sz="2000" i="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prosumer/cogen </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31207" marR="31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a:lnSpc>
                          <a:spcPct val="107000"/>
                        </a:lnSpc>
                        <a:spcAft>
                          <a:spcPts val="0"/>
                        </a:spcAft>
                      </a:pPr>
                      <a:r>
                        <a:rPr lang="en-GB"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District heating</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Aft>
                          <a:spcPts val="0"/>
                        </a:spcAft>
                      </a:pPr>
                      <a:r>
                        <a:rPr lang="en-GB"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Heat storage</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1207" marR="31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409614354"/>
                  </a:ext>
                </a:extLst>
              </a:tr>
              <a:tr h="1121472">
                <a:tc>
                  <a:txBody>
                    <a:bodyPr/>
                    <a:lstStyle/>
                    <a:p>
                      <a:pPr marL="0">
                        <a:lnSpc>
                          <a:spcPct val="107000"/>
                        </a:lnSpc>
                        <a:spcAft>
                          <a:spcPts val="0"/>
                        </a:spcAft>
                      </a:pPr>
                      <a:r>
                        <a:rPr lang="en-GB" sz="2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Transport: cars, lorries, buses, trains, ships, planes: diesel, petrol</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1207" marR="31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a:lnSpc>
                          <a:spcPct val="107000"/>
                        </a:lnSpc>
                        <a:spcAft>
                          <a:spcPts val="0"/>
                        </a:spcAft>
                      </a:pPr>
                      <a:r>
                        <a:rPr lang="en-GB" sz="2000" kern="100">
                          <a:effectLst/>
                          <a:latin typeface="Calibri" panose="020F0502020204030204" pitchFamily="34" charset="0"/>
                          <a:ea typeface="Calibri" panose="020F0502020204030204" pitchFamily="34" charset="0"/>
                          <a:cs typeface="Times New Roman" panose="02020603050405020304" pitchFamily="18" charset="0"/>
                        </a:rPr>
                        <a:t> </a:t>
                      </a:r>
                    </a:p>
                  </a:txBody>
                  <a:tcPr marL="31207" marR="31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nSpc>
                          <a:spcPct val="107000"/>
                        </a:lnSpc>
                        <a:spcAft>
                          <a:spcPts val="0"/>
                        </a:spcAft>
                      </a:pPr>
                      <a:r>
                        <a:rPr lang="en-GB" sz="20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efficiency,WFH</a:t>
                      </a:r>
                      <a:r>
                        <a:rPr lang="en-GB" sz="2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supply chains,  </a:t>
                      </a:r>
                      <a:r>
                        <a:rPr lang="da-DK" sz="20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tax</a:t>
                      </a:r>
                      <a:r>
                        <a:rPr lang="da-DK" sz="2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da-DK" sz="20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aviation</a:t>
                      </a:r>
                      <a:r>
                        <a:rPr lang="da-DK" sz="2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da-DK" sz="20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fuel</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1207" marR="31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a:lnSpc>
                          <a:spcPct val="107000"/>
                        </a:lnSpc>
                        <a:spcAft>
                          <a:spcPts val="0"/>
                        </a:spcAft>
                      </a:pPr>
                      <a:r>
                        <a:rPr lang="en-GB" sz="2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Electric cars, trains (planes, lorries); sail ships</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1207" marR="31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a:lnSpc>
                          <a:spcPct val="107000"/>
                        </a:lnSpc>
                        <a:spcAft>
                          <a:spcPts val="0"/>
                        </a:spcAft>
                      </a:pPr>
                      <a:r>
                        <a:rPr lang="en-GB"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Public transport </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Aft>
                          <a:spcPts val="0"/>
                        </a:spcAft>
                      </a:pPr>
                      <a:r>
                        <a:rPr lang="en-GB"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Car-charging infrastructure</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1207" marR="312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093501028"/>
                  </a:ext>
                </a:extLst>
              </a:tr>
            </a:tbl>
          </a:graphicData>
        </a:graphic>
      </p:graphicFrame>
    </p:spTree>
    <p:extLst>
      <p:ext uri="{BB962C8B-B14F-4D97-AF65-F5344CB8AC3E}">
        <p14:creationId xmlns:p14="http://schemas.microsoft.com/office/powerpoint/2010/main" val="3161737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EC0F5-76CE-58AE-9071-273B8C0E930B}"/>
              </a:ext>
            </a:extLst>
          </p:cNvPr>
          <p:cNvSpPr>
            <a:spLocks noGrp="1"/>
          </p:cNvSpPr>
          <p:nvPr>
            <p:ph type="title"/>
          </p:nvPr>
        </p:nvSpPr>
        <p:spPr/>
        <p:txBody>
          <a:bodyPr/>
          <a:lstStyle/>
          <a:p>
            <a:r>
              <a:rPr lang="en-US" dirty="0"/>
              <a:t>UK electricity generation: 20 year trends </a:t>
            </a:r>
            <a:endParaRPr lang="en-GB" dirty="0"/>
          </a:p>
        </p:txBody>
      </p:sp>
      <p:pic>
        <p:nvPicPr>
          <p:cNvPr id="5" name="Content Placeholder 4" descr="Chart&#10;&#10;Description automatically generated">
            <a:extLst>
              <a:ext uri="{FF2B5EF4-FFF2-40B4-BE49-F238E27FC236}">
                <a16:creationId xmlns:a16="http://schemas.microsoft.com/office/drawing/2014/main" id="{E4E7A108-189D-E3B4-BEEB-990046B4C4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268760"/>
            <a:ext cx="8568952" cy="5395266"/>
          </a:xfrm>
        </p:spPr>
      </p:pic>
    </p:spTree>
    <p:extLst>
      <p:ext uri="{BB962C8B-B14F-4D97-AF65-F5344CB8AC3E}">
        <p14:creationId xmlns:p14="http://schemas.microsoft.com/office/powerpoint/2010/main" val="774062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298D2-78BF-BD2C-3ABB-C58D2F0C9FB9}"/>
              </a:ext>
            </a:extLst>
          </p:cNvPr>
          <p:cNvSpPr>
            <a:spLocks noGrp="1"/>
          </p:cNvSpPr>
          <p:nvPr>
            <p:ph type="title"/>
          </p:nvPr>
        </p:nvSpPr>
        <p:spPr>
          <a:xfrm>
            <a:off x="179388" y="299804"/>
            <a:ext cx="8785100" cy="536910"/>
          </a:xfrm>
        </p:spPr>
        <p:txBody>
          <a:bodyPr/>
          <a:lstStyle/>
          <a:p>
            <a:r>
              <a:rPr lang="en-US" sz="2800" dirty="0"/>
              <a:t>UK </a:t>
            </a:r>
            <a:r>
              <a:rPr lang="en-US" sz="2800" dirty="0" err="1"/>
              <a:t>elec</a:t>
            </a:r>
            <a:r>
              <a:rPr lang="en-US" sz="2800" dirty="0"/>
              <a:t> generation </a:t>
            </a:r>
            <a:r>
              <a:rPr lang="en-US" sz="2800" dirty="0">
                <a:hlinkClick r:id="rId2"/>
              </a:rPr>
              <a:t>https://grid.iamkate.com/</a:t>
            </a:r>
            <a:r>
              <a:rPr lang="en-US" sz="2800" dirty="0"/>
              <a:t> </a:t>
            </a:r>
            <a:endParaRPr lang="en-GB" sz="2800" dirty="0"/>
          </a:p>
        </p:txBody>
      </p:sp>
      <p:pic>
        <p:nvPicPr>
          <p:cNvPr id="13" name="Picture 12">
            <a:extLst>
              <a:ext uri="{FF2B5EF4-FFF2-40B4-BE49-F238E27FC236}">
                <a16:creationId xmlns:a16="http://schemas.microsoft.com/office/drawing/2014/main" id="{9C427AED-4CD6-6EE7-CD17-4D9665BCEFFB}"/>
              </a:ext>
            </a:extLst>
          </p:cNvPr>
          <p:cNvPicPr>
            <a:picLocks noChangeAspect="1"/>
          </p:cNvPicPr>
          <p:nvPr/>
        </p:nvPicPr>
        <p:blipFill>
          <a:blip r:embed="rId3"/>
          <a:stretch>
            <a:fillRect/>
          </a:stretch>
        </p:blipFill>
        <p:spPr>
          <a:xfrm>
            <a:off x="293645" y="1498033"/>
            <a:ext cx="3846185" cy="5179650"/>
          </a:xfrm>
          <a:prstGeom prst="rect">
            <a:avLst/>
          </a:prstGeom>
        </p:spPr>
      </p:pic>
      <p:sp>
        <p:nvSpPr>
          <p:cNvPr id="16" name="Content Placeholder 15">
            <a:extLst>
              <a:ext uri="{FF2B5EF4-FFF2-40B4-BE49-F238E27FC236}">
                <a16:creationId xmlns:a16="http://schemas.microsoft.com/office/drawing/2014/main" id="{116B7E52-4783-BD15-A748-37D7485C48EF}"/>
              </a:ext>
            </a:extLst>
          </p:cNvPr>
          <p:cNvSpPr>
            <a:spLocks noGrp="1"/>
          </p:cNvSpPr>
          <p:nvPr>
            <p:ph idx="1"/>
          </p:nvPr>
        </p:nvSpPr>
        <p:spPr>
          <a:xfrm>
            <a:off x="293645" y="942363"/>
            <a:ext cx="3702292" cy="439213"/>
          </a:xfrm>
          <a:solidFill>
            <a:schemeClr val="bg1">
              <a:lumMod val="90000"/>
            </a:schemeClr>
          </a:solidFill>
        </p:spPr>
        <p:txBody>
          <a:bodyPr>
            <a:normAutofit fontScale="77500" lnSpcReduction="20000"/>
          </a:bodyPr>
          <a:lstStyle/>
          <a:p>
            <a:pPr marL="0" indent="0" algn="ctr">
              <a:buNone/>
            </a:pPr>
            <a:r>
              <a:rPr lang="en-US" dirty="0"/>
              <a:t>Mon 6</a:t>
            </a:r>
            <a:r>
              <a:rPr lang="en-US" baseline="30000" dirty="0"/>
              <a:t>th</a:t>
            </a:r>
            <a:r>
              <a:rPr lang="en-US" dirty="0"/>
              <a:t> March 2023</a:t>
            </a:r>
            <a:endParaRPr lang="en-GB" dirty="0"/>
          </a:p>
        </p:txBody>
      </p:sp>
      <p:pic>
        <p:nvPicPr>
          <p:cNvPr id="18" name="Picture 17">
            <a:extLst>
              <a:ext uri="{FF2B5EF4-FFF2-40B4-BE49-F238E27FC236}">
                <a16:creationId xmlns:a16="http://schemas.microsoft.com/office/drawing/2014/main" id="{D4150B81-B8B2-9E09-411B-3CD32B77DD30}"/>
              </a:ext>
            </a:extLst>
          </p:cNvPr>
          <p:cNvPicPr>
            <a:picLocks noChangeAspect="1"/>
          </p:cNvPicPr>
          <p:nvPr/>
        </p:nvPicPr>
        <p:blipFill>
          <a:blip r:embed="rId4"/>
          <a:stretch>
            <a:fillRect/>
          </a:stretch>
        </p:blipFill>
        <p:spPr>
          <a:xfrm>
            <a:off x="4936494" y="1548146"/>
            <a:ext cx="3502092" cy="5129535"/>
          </a:xfrm>
          <a:prstGeom prst="rect">
            <a:avLst/>
          </a:prstGeom>
        </p:spPr>
      </p:pic>
      <p:sp>
        <p:nvSpPr>
          <p:cNvPr id="19" name="Content Placeholder 15">
            <a:extLst>
              <a:ext uri="{FF2B5EF4-FFF2-40B4-BE49-F238E27FC236}">
                <a16:creationId xmlns:a16="http://schemas.microsoft.com/office/drawing/2014/main" id="{D5743AC6-22FB-148D-7193-D1D297BBFD99}"/>
              </a:ext>
            </a:extLst>
          </p:cNvPr>
          <p:cNvSpPr txBox="1">
            <a:spLocks/>
          </p:cNvSpPr>
          <p:nvPr/>
        </p:nvSpPr>
        <p:spPr bwMode="auto">
          <a:xfrm>
            <a:off x="4427984" y="972824"/>
            <a:ext cx="4320480" cy="439213"/>
          </a:xfrm>
          <a:prstGeom prst="rect">
            <a:avLst/>
          </a:prstGeom>
          <a:solidFill>
            <a:schemeClr val="bg1">
              <a:lumMod val="9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82800" rIns="91440" bIns="82800" numCol="1" anchor="t" anchorCtr="0" compatLnSpc="1">
            <a:prstTxWarp prst="textNoShape">
              <a:avLst/>
            </a:prstTxWarp>
            <a:normAutofit fontScale="77500" lnSpcReduction="20000"/>
          </a:bodyPr>
          <a:lstStyle>
            <a:lvl1pPr marL="342900" indent="-342900" algn="l" rtl="0" eaLnBrk="0" fontAlgn="base" hangingPunct="0">
              <a:spcBef>
                <a:spcPct val="20000"/>
              </a:spcBef>
              <a:spcAft>
                <a:spcPct val="0"/>
              </a:spcAft>
              <a:buChar char="•"/>
              <a:defRPr sz="2800">
                <a:solidFill>
                  <a:srgbClr val="CC3300"/>
                </a:solidFill>
                <a:latin typeface="+mn-lt"/>
                <a:ea typeface="+mn-ea"/>
                <a:cs typeface="+mn-cs"/>
              </a:defRPr>
            </a:lvl1pPr>
            <a:lvl2pPr marL="742950" indent="-285750" algn="l" rtl="0" eaLnBrk="0" fontAlgn="base" hangingPunct="0">
              <a:spcBef>
                <a:spcPct val="20000"/>
              </a:spcBef>
              <a:spcAft>
                <a:spcPct val="0"/>
              </a:spcAft>
              <a:buChar char="–"/>
              <a:defRPr sz="2400">
                <a:solidFill>
                  <a:srgbClr val="CC3300"/>
                </a:solidFill>
                <a:latin typeface="+mn-lt"/>
              </a:defRPr>
            </a:lvl2pPr>
            <a:lvl3pPr marL="1143000" indent="-228600" algn="l" rtl="0" eaLnBrk="0" fontAlgn="base" hangingPunct="0">
              <a:spcBef>
                <a:spcPct val="20000"/>
              </a:spcBef>
              <a:spcAft>
                <a:spcPct val="0"/>
              </a:spcAft>
              <a:buChar char="•"/>
              <a:defRPr sz="2000">
                <a:solidFill>
                  <a:srgbClr val="CC3300"/>
                </a:solidFill>
                <a:latin typeface="+mn-lt"/>
              </a:defRPr>
            </a:lvl3pPr>
            <a:lvl4pPr marL="1600200" indent="-228600" algn="l" rtl="0" eaLnBrk="0" fontAlgn="base" hangingPunct="0">
              <a:spcBef>
                <a:spcPct val="20000"/>
              </a:spcBef>
              <a:spcAft>
                <a:spcPct val="0"/>
              </a:spcAft>
              <a:buChar char="–"/>
              <a:defRPr sz="2000">
                <a:solidFill>
                  <a:srgbClr val="CC3300"/>
                </a:solidFill>
                <a:latin typeface="+mn-lt"/>
              </a:defRPr>
            </a:lvl4pPr>
            <a:lvl5pPr marL="2057400" indent="-228600" algn="l" rtl="0" eaLnBrk="0" fontAlgn="base" hangingPunct="0">
              <a:spcBef>
                <a:spcPct val="20000"/>
              </a:spcBef>
              <a:spcAft>
                <a:spcPct val="0"/>
              </a:spcAft>
              <a:buChar char="»"/>
              <a:defRPr sz="1600">
                <a:solidFill>
                  <a:srgbClr val="CC3300"/>
                </a:solidFill>
                <a:latin typeface="+mn-lt"/>
              </a:defRPr>
            </a:lvl5pPr>
            <a:lvl6pPr marL="2514600" indent="-228600" algn="l" rtl="0" fontAlgn="base">
              <a:spcBef>
                <a:spcPct val="20000"/>
              </a:spcBef>
              <a:spcAft>
                <a:spcPct val="0"/>
              </a:spcAft>
              <a:buChar char="»"/>
              <a:defRPr sz="1600">
                <a:solidFill>
                  <a:schemeClr val="hlink"/>
                </a:solidFill>
                <a:latin typeface="+mn-lt"/>
              </a:defRPr>
            </a:lvl6pPr>
            <a:lvl7pPr marL="2971800" indent="-228600" algn="l" rtl="0" fontAlgn="base">
              <a:spcBef>
                <a:spcPct val="20000"/>
              </a:spcBef>
              <a:spcAft>
                <a:spcPct val="0"/>
              </a:spcAft>
              <a:buChar char="»"/>
              <a:defRPr sz="1600">
                <a:solidFill>
                  <a:schemeClr val="hlink"/>
                </a:solidFill>
                <a:latin typeface="+mn-lt"/>
              </a:defRPr>
            </a:lvl7pPr>
            <a:lvl8pPr marL="3429000" indent="-228600" algn="l" rtl="0" fontAlgn="base">
              <a:spcBef>
                <a:spcPct val="20000"/>
              </a:spcBef>
              <a:spcAft>
                <a:spcPct val="0"/>
              </a:spcAft>
              <a:buChar char="»"/>
              <a:defRPr sz="1600">
                <a:solidFill>
                  <a:schemeClr val="hlink"/>
                </a:solidFill>
                <a:latin typeface="+mn-lt"/>
              </a:defRPr>
            </a:lvl8pPr>
            <a:lvl9pPr marL="3886200" indent="-228600" algn="l" rtl="0" fontAlgn="base">
              <a:spcBef>
                <a:spcPct val="20000"/>
              </a:spcBef>
              <a:spcAft>
                <a:spcPct val="0"/>
              </a:spcAft>
              <a:buChar char="»"/>
              <a:defRPr sz="1600">
                <a:solidFill>
                  <a:schemeClr val="hlink"/>
                </a:solidFill>
                <a:latin typeface="+mn-lt"/>
              </a:defRPr>
            </a:lvl9pPr>
          </a:lstStyle>
          <a:p>
            <a:pPr marL="0" indent="0" algn="ctr">
              <a:buFontTx/>
              <a:buNone/>
            </a:pPr>
            <a:r>
              <a:rPr lang="en-US" kern="0" dirty="0"/>
              <a:t>Full year March 2022-March 2023</a:t>
            </a:r>
            <a:endParaRPr lang="en-GB" kern="0" dirty="0"/>
          </a:p>
        </p:txBody>
      </p:sp>
    </p:spTree>
    <p:extLst>
      <p:ext uri="{BB962C8B-B14F-4D97-AF65-F5344CB8AC3E}">
        <p14:creationId xmlns:p14="http://schemas.microsoft.com/office/powerpoint/2010/main" val="2326080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33849-772A-18C8-2DE4-1A1E0D48A963}"/>
              </a:ext>
            </a:extLst>
          </p:cNvPr>
          <p:cNvSpPr>
            <a:spLocks noGrp="1"/>
          </p:cNvSpPr>
          <p:nvPr>
            <p:ph type="title"/>
          </p:nvPr>
        </p:nvSpPr>
        <p:spPr/>
        <p:txBody>
          <a:bodyPr/>
          <a:lstStyle/>
          <a:p>
            <a:r>
              <a:rPr lang="en-US" dirty="0"/>
              <a:t>Generating electricity</a:t>
            </a:r>
            <a:endParaRPr lang="en-GB" dirty="0"/>
          </a:p>
        </p:txBody>
      </p:sp>
      <p:pic>
        <p:nvPicPr>
          <p:cNvPr id="4" name="Picture 3" descr="Chart, pie chart&#10;&#10;Description automatically generated">
            <a:extLst>
              <a:ext uri="{FF2B5EF4-FFF2-40B4-BE49-F238E27FC236}">
                <a16:creationId xmlns:a16="http://schemas.microsoft.com/office/drawing/2014/main" id="{19FE00F6-6CA0-1C42-EC04-9492BF6134FC}"/>
              </a:ext>
            </a:extLst>
          </p:cNvPr>
          <p:cNvPicPr>
            <a:picLocks noChangeAspect="1"/>
          </p:cNvPicPr>
          <p:nvPr/>
        </p:nvPicPr>
        <p:blipFill>
          <a:blip r:embed="rId2"/>
          <a:stretch>
            <a:fillRect/>
          </a:stretch>
        </p:blipFill>
        <p:spPr>
          <a:xfrm>
            <a:off x="1187624" y="1219311"/>
            <a:ext cx="6147004" cy="5287322"/>
          </a:xfrm>
          <a:prstGeom prst="rect">
            <a:avLst/>
          </a:prstGeom>
        </p:spPr>
      </p:pic>
    </p:spTree>
    <p:extLst>
      <p:ext uri="{BB962C8B-B14F-4D97-AF65-F5344CB8AC3E}">
        <p14:creationId xmlns:p14="http://schemas.microsoft.com/office/powerpoint/2010/main" val="2702281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 of Europe with countries colored according to their biggest sources of electricity generation">
            <a:extLst>
              <a:ext uri="{FF2B5EF4-FFF2-40B4-BE49-F238E27FC236}">
                <a16:creationId xmlns:a16="http://schemas.microsoft.com/office/drawing/2014/main" id="{9CD29DD0-C4AB-78F2-3BEC-248DB6FE9BE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4017" y="0"/>
            <a:ext cx="4768223" cy="6858000"/>
          </a:xfrm>
          <a:prstGeom prst="rect">
            <a:avLst/>
          </a:prstGeom>
          <a:noFill/>
          <a:ln>
            <a:noFill/>
          </a:ln>
        </p:spPr>
      </p:pic>
    </p:spTree>
    <p:extLst>
      <p:ext uri="{BB962C8B-B14F-4D97-AF65-F5344CB8AC3E}">
        <p14:creationId xmlns:p14="http://schemas.microsoft.com/office/powerpoint/2010/main" val="2689733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A30D3-E912-1D37-8A88-3182336B84AF}"/>
              </a:ext>
            </a:extLst>
          </p:cNvPr>
          <p:cNvSpPr>
            <a:spLocks noGrp="1"/>
          </p:cNvSpPr>
          <p:nvPr>
            <p:ph type="title"/>
          </p:nvPr>
        </p:nvSpPr>
        <p:spPr/>
        <p:txBody>
          <a:bodyPr/>
          <a:lstStyle/>
          <a:p>
            <a:r>
              <a:rPr lang="en-US" dirty="0"/>
              <a:t>District heating (DH)</a:t>
            </a:r>
            <a:endParaRPr lang="en-GB" dirty="0"/>
          </a:p>
        </p:txBody>
      </p:sp>
      <p:sp>
        <p:nvSpPr>
          <p:cNvPr id="3" name="Content Placeholder 2">
            <a:extLst>
              <a:ext uri="{FF2B5EF4-FFF2-40B4-BE49-F238E27FC236}">
                <a16:creationId xmlns:a16="http://schemas.microsoft.com/office/drawing/2014/main" id="{1627114B-0873-A246-60E7-A06474EB3676}"/>
              </a:ext>
            </a:extLst>
          </p:cNvPr>
          <p:cNvSpPr>
            <a:spLocks noGrp="1"/>
          </p:cNvSpPr>
          <p:nvPr>
            <p:ph idx="1"/>
          </p:nvPr>
        </p:nvSpPr>
        <p:spPr/>
        <p:txBody>
          <a:bodyPr>
            <a:normAutofit fontScale="85000" lnSpcReduction="20000"/>
          </a:bodyPr>
          <a:lstStyle/>
          <a:p>
            <a:r>
              <a:rPr lang="en-US" dirty="0">
                <a:effectLst/>
                <a:latin typeface="Calibri" panose="020F0502020204030204" pitchFamily="34" charset="0"/>
                <a:ea typeface="Calibri" panose="020F0502020204030204" pitchFamily="34" charset="0"/>
                <a:cs typeface="Calibri" panose="020F0502020204030204" pitchFamily="34" charset="0"/>
              </a:rPr>
              <a:t>DH networks more efficient, can use RE </a:t>
            </a:r>
            <a:r>
              <a:rPr lang="en-US" dirty="0" err="1">
                <a:effectLst/>
                <a:latin typeface="Calibri" panose="020F0502020204030204" pitchFamily="34" charset="0"/>
                <a:ea typeface="Calibri" panose="020F0502020204030204" pitchFamily="34" charset="0"/>
                <a:cs typeface="Calibri" panose="020F0502020204030204" pitchFamily="34" charset="0"/>
              </a:rPr>
              <a:t>eg</a:t>
            </a:r>
            <a:r>
              <a:rPr lang="en-US" dirty="0">
                <a:effectLst/>
                <a:latin typeface="Calibri" panose="020F0502020204030204" pitchFamily="34" charset="0"/>
                <a:ea typeface="Calibri" panose="020F0502020204030204" pitchFamily="34" charset="0"/>
                <a:cs typeface="Calibri" panose="020F0502020204030204" pitchFamily="34" charset="0"/>
              </a:rPr>
              <a:t> geothermal</a:t>
            </a:r>
          </a:p>
          <a:p>
            <a:pPr lvl="1"/>
            <a:endParaRPr lang="en-US" dirty="0">
              <a:effectLst/>
              <a:latin typeface="Calibri" panose="020F0502020204030204" pitchFamily="34" charset="0"/>
              <a:ea typeface="Calibri" panose="020F0502020204030204" pitchFamily="34" charset="0"/>
              <a:cs typeface="Calibri" panose="020F0502020204030204" pitchFamily="34" charset="0"/>
            </a:endParaRPr>
          </a:p>
          <a:p>
            <a:r>
              <a:rPr lang="en-US" dirty="0">
                <a:effectLst/>
                <a:latin typeface="Calibri" panose="020F0502020204030204" pitchFamily="34" charset="0"/>
                <a:ea typeface="Calibri" panose="020F0502020204030204" pitchFamily="34" charset="0"/>
                <a:cs typeface="Calibri" panose="020F0502020204030204" pitchFamily="34" charset="0"/>
              </a:rPr>
              <a:t>common in Europe</a:t>
            </a:r>
          </a:p>
          <a:p>
            <a:pPr lvl="1">
              <a:lnSpc>
                <a:spcPct val="107000"/>
              </a:lnSpc>
              <a:spcAft>
                <a:spcPts val="800"/>
              </a:spcAft>
            </a:pPr>
            <a:r>
              <a:rPr lang="en-GB" kern="100" dirty="0">
                <a:latin typeface="Calibri" panose="020F0502020204030204" pitchFamily="34" charset="0"/>
                <a:ea typeface="Calibri" panose="020F0502020204030204" pitchFamily="34" charset="0"/>
                <a:cs typeface="Calibri" panose="020F0502020204030204" pitchFamily="34" charset="0"/>
              </a:rPr>
              <a:t>64 pct. of household heat in Denmark, and 51% in Sweden. </a:t>
            </a:r>
          </a:p>
          <a:p>
            <a:pPr lvl="1">
              <a:lnSpc>
                <a:spcPct val="107000"/>
              </a:lnSpc>
              <a:spcAft>
                <a:spcPts val="800"/>
              </a:spcAft>
            </a:pPr>
            <a:r>
              <a:rPr lang="en-GB" dirty="0">
                <a:latin typeface="Calibri" panose="020F0502020204030204" pitchFamily="34" charset="0"/>
                <a:ea typeface="Calibri" panose="020F0502020204030204" pitchFamily="34" charset="0"/>
                <a:cs typeface="Calibri" panose="020F0502020204030204" pitchFamily="34" charset="0"/>
              </a:rPr>
              <a:t>DH networks are natural monopolies: so </a:t>
            </a:r>
            <a:r>
              <a:rPr lang="en-GB" kern="100" dirty="0">
                <a:latin typeface="Calibri" panose="020F0502020204030204" pitchFamily="34" charset="0"/>
                <a:ea typeface="Calibri" panose="020F0502020204030204" pitchFamily="34" charset="0"/>
                <a:cs typeface="Calibri" panose="020F0502020204030204" pitchFamily="34" charset="0"/>
                <a:hlinkClick r:id="rId2"/>
              </a:rPr>
              <a:t>in Denmark must be non-profit </a:t>
            </a:r>
            <a:r>
              <a:rPr lang="en-GB" kern="100" dirty="0">
                <a:latin typeface="Calibri" panose="020F0502020204030204" pitchFamily="34" charset="0"/>
                <a:ea typeface="Calibri" panose="020F0502020204030204" pitchFamily="34" charset="0"/>
                <a:cs typeface="Calibri" panose="020F0502020204030204" pitchFamily="34" charset="0"/>
              </a:rPr>
              <a:t>by law, so owned by municipalities or consumer coops; in Sweden, municipalities run 63% of DH systems</a:t>
            </a:r>
          </a:p>
          <a:p>
            <a:pPr lvl="1">
              <a:lnSpc>
                <a:spcPct val="107000"/>
              </a:lnSpc>
              <a:spcAft>
                <a:spcPts val="800"/>
              </a:spcAft>
            </a:pPr>
            <a:r>
              <a:rPr lang="en-GB" kern="100" dirty="0">
                <a:latin typeface="Calibri" panose="020F0502020204030204" pitchFamily="34" charset="0"/>
                <a:ea typeface="Calibri" panose="020F0502020204030204" pitchFamily="34" charset="0"/>
                <a:cs typeface="Calibri" panose="020F0502020204030204" pitchFamily="34" charset="0"/>
              </a:rPr>
              <a:t>so systems have public/democratic planning and regulation</a:t>
            </a:r>
            <a:endParaRPr lang="en-US" dirty="0">
              <a:effectLst/>
              <a:latin typeface="Calibri" panose="020F0502020204030204" pitchFamily="34" charset="0"/>
              <a:ea typeface="Calibri" panose="020F0502020204030204" pitchFamily="34" charset="0"/>
              <a:cs typeface="Calibri" panose="020F0502020204030204" pitchFamily="34" charset="0"/>
            </a:endParaRPr>
          </a:p>
          <a:p>
            <a:r>
              <a:rPr lang="en-US" dirty="0">
                <a:effectLst/>
                <a:latin typeface="Calibri" panose="020F0502020204030204" pitchFamily="34" charset="0"/>
                <a:ea typeface="Calibri" panose="020F0502020204030204" pitchFamily="34" charset="0"/>
                <a:cs typeface="Calibri" panose="020F0502020204030204" pitchFamily="34" charset="0"/>
              </a:rPr>
              <a:t>UK slow on district heating </a:t>
            </a:r>
          </a:p>
          <a:p>
            <a:pPr lvl="1"/>
            <a:r>
              <a:rPr lang="en-GB" dirty="0">
                <a:latin typeface="Calibri" panose="020F0502020204030204" pitchFamily="34" charset="0"/>
                <a:ea typeface="Calibri" panose="020F0502020204030204" pitchFamily="34" charset="0"/>
                <a:cs typeface="Calibri" panose="020F0502020204030204" pitchFamily="34" charset="0"/>
              </a:rPr>
              <a:t>problems include </a:t>
            </a:r>
            <a:r>
              <a:rPr lang="en-GB" dirty="0"/>
              <a:t>persistently low public awareness and </a:t>
            </a:r>
            <a:r>
              <a:rPr lang="en-GB" dirty="0">
                <a:latin typeface="Calibri" panose="020F0502020204030204" pitchFamily="34" charset="0"/>
                <a:ea typeface="Calibri" panose="020F0502020204030204" pitchFamily="34" charset="0"/>
                <a:cs typeface="Calibri" panose="020F0502020204030204" pitchFamily="34" charset="0"/>
              </a:rPr>
              <a:t>“</a:t>
            </a:r>
            <a:r>
              <a:rPr lang="en-GB" dirty="0">
                <a:latin typeface="Calibri" panose="020F0502020204030204" pitchFamily="34" charset="0"/>
                <a:ea typeface="Calibri" panose="020F0502020204030204" pitchFamily="34" charset="0"/>
                <a:cs typeface="Calibri" panose="020F0502020204030204" pitchFamily="34" charset="0"/>
                <a:hlinkClick r:id="rId3"/>
              </a:rPr>
              <a:t>our obsession with privatisation</a:t>
            </a:r>
            <a:r>
              <a:rPr lang="en-GB" dirty="0">
                <a:latin typeface="Calibri" panose="020F0502020204030204" pitchFamily="34" charset="0"/>
                <a:ea typeface="Calibri" panose="020F0502020204030204" pitchFamily="34" charset="0"/>
                <a:cs typeface="Calibri" panose="020F0502020204030204" pitchFamily="34" charset="0"/>
              </a:rPr>
              <a:t>”</a:t>
            </a:r>
          </a:p>
          <a:p>
            <a:pPr lvl="1"/>
            <a:r>
              <a:rPr lang="en-US" dirty="0">
                <a:latin typeface="Calibri" panose="020F0502020204030204" pitchFamily="34" charset="0"/>
                <a:ea typeface="Calibri" panose="020F0502020204030204" pitchFamily="34" charset="0"/>
                <a:cs typeface="Calibri" panose="020F0502020204030204" pitchFamily="34" charset="0"/>
              </a:rPr>
              <a:t>Just 480,000 consumers, on 14,000 heat networks, in UK, </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lvl="1"/>
            <a:r>
              <a:rPr lang="en-US" dirty="0">
                <a:effectLst/>
                <a:latin typeface="Calibri" panose="020F0502020204030204" pitchFamily="34" charset="0"/>
                <a:ea typeface="Calibri" panose="020F0502020204030204" pitchFamily="34" charset="0"/>
                <a:cs typeface="Calibri" panose="020F0502020204030204" pitchFamily="34" charset="0"/>
              </a:rPr>
              <a:t>CCC</a:t>
            </a:r>
            <a:r>
              <a:rPr lang="en-US" dirty="0">
                <a:latin typeface="Calibri" panose="020F0502020204030204" pitchFamily="34" charset="0"/>
                <a:ea typeface="Calibri" panose="020F0502020204030204" pitchFamily="34" charset="0"/>
                <a:cs typeface="Calibri" panose="020F0502020204030204" pitchFamily="34" charset="0"/>
              </a:rPr>
              <a:t>: heat networks could supply 18</a:t>
            </a:r>
            <a:r>
              <a:rPr lang="en-US" dirty="0">
                <a:effectLst/>
                <a:latin typeface="Calibri" panose="020F0502020204030204" pitchFamily="34" charset="0"/>
                <a:ea typeface="Calibri" panose="020F0502020204030204" pitchFamily="34" charset="0"/>
                <a:cs typeface="Calibri" panose="020F0502020204030204" pitchFamily="34" charset="0"/>
              </a:rPr>
              <a:t>% of UK heat by 2050</a:t>
            </a:r>
          </a:p>
          <a:p>
            <a:pPr lvl="1"/>
            <a:r>
              <a:rPr lang="en-GB" dirty="0">
                <a:latin typeface="Calibri" panose="020F0502020204030204" pitchFamily="34" charset="0"/>
                <a:ea typeface="Calibri" panose="020F0502020204030204" pitchFamily="34" charset="0"/>
                <a:cs typeface="Calibri" panose="020F0502020204030204" pitchFamily="34" charset="0"/>
              </a:rPr>
              <a:t>UK </a:t>
            </a:r>
            <a:r>
              <a:rPr lang="en-GB" dirty="0">
                <a:latin typeface="Calibri" panose="020F0502020204030204" pitchFamily="34" charset="0"/>
                <a:ea typeface="Calibri" panose="020F0502020204030204" pitchFamily="34" charset="0"/>
                <a:cs typeface="Calibri" panose="020F0502020204030204" pitchFamily="34" charset="0"/>
                <a:hlinkClick r:id="rId4"/>
              </a:rPr>
              <a:t>Energy Security Bill </a:t>
            </a:r>
            <a:r>
              <a:rPr lang="en-GB" dirty="0">
                <a:latin typeface="Calibri" panose="020F0502020204030204" pitchFamily="34" charset="0"/>
                <a:ea typeface="Calibri" panose="020F0502020204030204" pitchFamily="34" charset="0"/>
                <a:cs typeface="Calibri" panose="020F0502020204030204" pitchFamily="34" charset="0"/>
              </a:rPr>
              <a:t>: zoning &amp; £338m. for developing heat networks, </a:t>
            </a:r>
          </a:p>
          <a:p>
            <a:pPr lvl="1"/>
            <a:r>
              <a:rPr lang="en-GB" sz="2100" dirty="0">
                <a:latin typeface="Calibri" panose="020F0502020204030204" pitchFamily="34" charset="0"/>
                <a:ea typeface="Calibri" panose="020F0502020204030204" pitchFamily="34" charset="0"/>
                <a:cs typeface="Calibri" panose="020F0502020204030204" pitchFamily="34" charset="0"/>
              </a:rPr>
              <a:t>“</a:t>
            </a:r>
            <a:r>
              <a:rPr lang="en-US" sz="2100" dirty="0">
                <a:latin typeface="Calibri" panose="020F0502020204030204" pitchFamily="34" charset="0"/>
                <a:ea typeface="Calibri" panose="020F0502020204030204" pitchFamily="34" charset="0"/>
                <a:cs typeface="Calibri" panose="020F0502020204030204" pitchFamily="34" charset="0"/>
              </a:rPr>
              <a:t>The Energy Security Bill is an opportunity that cannot be squandered </a:t>
            </a:r>
            <a:r>
              <a:rPr lang="en-US" sz="2100" dirty="0">
                <a:latin typeface="Calibri" panose="020F0502020204030204" pitchFamily="34" charset="0"/>
                <a:ea typeface="Calibri" panose="020F0502020204030204" pitchFamily="34" charset="0"/>
                <a:cs typeface="Calibri" panose="020F0502020204030204" pitchFamily="34" charset="0"/>
                <a:hlinkClick r:id="rId5"/>
              </a:rPr>
              <a:t>(ADE)”</a:t>
            </a:r>
            <a:endParaRPr lang="en-GB" sz="2100" dirty="0">
              <a:latin typeface="Calibri" panose="020F0502020204030204" pitchFamily="34" charset="0"/>
              <a:ea typeface="Calibri" panose="020F0502020204030204" pitchFamily="34" charset="0"/>
              <a:cs typeface="Calibri" panose="020F0502020204030204" pitchFamily="34" charset="0"/>
            </a:endParaRPr>
          </a:p>
          <a:p>
            <a:pPr lvl="1"/>
            <a:endParaRPr lang="en-GB" dirty="0">
              <a:latin typeface="Calibri" panose="020F0502020204030204" pitchFamily="34" charset="0"/>
              <a:ea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4107616176"/>
      </p:ext>
    </p:extLst>
  </p:cSld>
  <p:clrMapOvr>
    <a:masterClrMapping/>
  </p:clrMapOvr>
</p:sld>
</file>

<file path=ppt/theme/theme1.xml><?xml version="1.0" encoding="utf-8"?>
<a:theme xmlns:a="http://schemas.openxmlformats.org/drawingml/2006/main" name="Default Design">
  <a:themeElements>
    <a:clrScheme name="">
      <a:dk1>
        <a:srgbClr val="000000"/>
      </a:dk1>
      <a:lt1>
        <a:srgbClr val="FFFF99"/>
      </a:lt1>
      <a:dk2>
        <a:srgbClr val="000000"/>
      </a:dk2>
      <a:lt2>
        <a:srgbClr val="808080"/>
      </a:lt2>
      <a:accent1>
        <a:srgbClr val="00CC99"/>
      </a:accent1>
      <a:accent2>
        <a:srgbClr val="3333CC"/>
      </a:accent2>
      <a:accent3>
        <a:srgbClr val="FFFFCA"/>
      </a:accent3>
      <a:accent4>
        <a:srgbClr val="000000"/>
      </a:accent4>
      <a:accent5>
        <a:srgbClr val="AAE2CA"/>
      </a:accent5>
      <a:accent6>
        <a:srgbClr val="2D2DB9"/>
      </a:accent6>
      <a:hlink>
        <a:srgbClr val="0000FF"/>
      </a:hlink>
      <a:folHlink>
        <a:srgbClr val="B2B2B2"/>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FF"/>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2"/>
            </a:solidFill>
            <a:effectLst/>
            <a:latin typeface="Trebuchet MS" pitchFamily="34" charset="0"/>
          </a:defRPr>
        </a:defPPr>
      </a:lstStyle>
    </a:spDef>
    <a:lnDef>
      <a:spPr bwMode="auto">
        <a:xfrm>
          <a:off x="0" y="0"/>
          <a:ext cx="1" cy="1"/>
        </a:xfrm>
        <a:custGeom>
          <a:avLst/>
          <a:gdLst/>
          <a:ahLst/>
          <a:cxnLst/>
          <a:rect l="0" t="0" r="0" b="0"/>
          <a:pathLst/>
        </a:custGeom>
        <a:solidFill>
          <a:srgbClr val="CCFFFF"/>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2"/>
            </a:solidFill>
            <a:effectLst/>
            <a:latin typeface="Trebuchet MS"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4C567A2D451840A1A3172B79D13EA9" ma:contentTypeVersion="15" ma:contentTypeDescription="Create a new document." ma:contentTypeScope="" ma:versionID="d28236d80e4d8ce13b9f2e5b948f1704">
  <xsd:schema xmlns:xsd="http://www.w3.org/2001/XMLSchema" xmlns:xs="http://www.w3.org/2001/XMLSchema" xmlns:p="http://schemas.microsoft.com/office/2006/metadata/properties" xmlns:ns3="1366faf1-a34f-495a-a47c-445217ffe5b3" xmlns:ns4="e3060dd4-3e4f-4fe5-b88f-a928187c0acd" targetNamespace="http://schemas.microsoft.com/office/2006/metadata/properties" ma:root="true" ma:fieldsID="696ed29bfe1f81ec2c8bb0407d7b86e8" ns3:_="" ns4:_="">
    <xsd:import namespace="1366faf1-a34f-495a-a47c-445217ffe5b3"/>
    <xsd:import namespace="e3060dd4-3e4f-4fe5-b88f-a928187c0ac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AutoKeyPoints" minOccurs="0"/>
                <xsd:element ref="ns4:MediaServiceKeyPoints" minOccurs="0"/>
                <xsd:element ref="ns4:MediaServiceLocation"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66faf1-a34f-495a-a47c-445217ffe5b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060dd4-3e4f-4fe5-b88f-a928187c0ac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e3060dd4-3e4f-4fe5-b88f-a928187c0acd" xsi:nil="true"/>
  </documentManagement>
</p:properties>
</file>

<file path=customXml/itemProps1.xml><?xml version="1.0" encoding="utf-8"?>
<ds:datastoreItem xmlns:ds="http://schemas.openxmlformats.org/officeDocument/2006/customXml" ds:itemID="{212C2667-2E72-43F1-8370-253943F41C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66faf1-a34f-495a-a47c-445217ffe5b3"/>
    <ds:schemaRef ds:uri="e3060dd4-3e4f-4fe5-b88f-a928187c0a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7F4A4E-DA05-41B2-A6E5-918326511631}">
  <ds:schemaRefs>
    <ds:schemaRef ds:uri="http://schemas.microsoft.com/sharepoint/v3/contenttype/forms"/>
  </ds:schemaRefs>
</ds:datastoreItem>
</file>

<file path=customXml/itemProps3.xml><?xml version="1.0" encoding="utf-8"?>
<ds:datastoreItem xmlns:ds="http://schemas.openxmlformats.org/officeDocument/2006/customXml" ds:itemID="{14BBA922-920A-4D0C-836C-D365DFC5054C}">
  <ds:schemaRefs>
    <ds:schemaRef ds:uri="http://purl.org/dc/terms/"/>
    <ds:schemaRef ds:uri="http://schemas.openxmlformats.org/package/2006/metadata/core-properties"/>
    <ds:schemaRef ds:uri="http://schemas.microsoft.com/office/2006/documentManagement/types"/>
    <ds:schemaRef ds:uri="1366faf1-a34f-495a-a47c-445217ffe5b3"/>
    <ds:schemaRef ds:uri="http://purl.org/dc/elements/1.1/"/>
    <ds:schemaRef ds:uri="http://schemas.microsoft.com/office/2006/metadata/properties"/>
    <ds:schemaRef ds:uri="e3060dd4-3e4f-4fe5-b88f-a928187c0acd"/>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49411</TotalTime>
  <Words>3731</Words>
  <Application>Microsoft Office PowerPoint</Application>
  <PresentationFormat>On-screen Show (4:3)</PresentationFormat>
  <Paragraphs>283</Paragraphs>
  <Slides>32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CIDFont+F1</vt:lpstr>
      <vt:lpstr>Times New Roman</vt:lpstr>
      <vt:lpstr>Trebuchet MS</vt:lpstr>
      <vt:lpstr>Default Design</vt:lpstr>
      <vt:lpstr>Public energy, private prices, global climate, and local jobs  - the economic and political dynamics of 21st century energy</vt:lpstr>
      <vt:lpstr>Summary</vt:lpstr>
      <vt:lpstr>Context</vt:lpstr>
      <vt:lpstr>PowerPoint Presentation</vt:lpstr>
      <vt:lpstr>UK electricity generation: 20 year trends </vt:lpstr>
      <vt:lpstr>UK elec generation https://grid.iamkate.com/ </vt:lpstr>
      <vt:lpstr>Generating electricity</vt:lpstr>
      <vt:lpstr>PowerPoint Presentation</vt:lpstr>
      <vt:lpstr>District heating (DH)</vt:lpstr>
      <vt:lpstr>Example of Munich: 100% municipal, 100% renewable</vt:lpstr>
      <vt:lpstr>Stadtwerke Munchen (SWM) and climate change</vt:lpstr>
      <vt:lpstr>Munich’s SWM: public renewable energy</vt:lpstr>
      <vt:lpstr>Munich’s SWM: heating, cooling</vt:lpstr>
      <vt:lpstr>2. Energy price rises in Europe</vt:lpstr>
      <vt:lpstr>Electricity market system: unbundled/disintegrated </vt:lpstr>
      <vt:lpstr>France and price controls</vt:lpstr>
      <vt:lpstr>Retail price cap: cost-plus regulation </vt:lpstr>
      <vt:lpstr>Previous example: California 2000: cartel fixes prices</vt:lpstr>
      <vt:lpstr>USA: most states reject retail competition</vt:lpstr>
      <vt:lpstr>3. Grids: monopolies, profits, democracy, management</vt:lpstr>
      <vt:lpstr>Public/private ownership of grids in EU 2021</vt:lpstr>
      <vt:lpstr>Grids: connection, competence</vt:lpstr>
      <vt:lpstr>Grids: greater management role with RE</vt:lpstr>
      <vt:lpstr>Grids: electric vehicle charging </vt:lpstr>
      <vt:lpstr>Gas: grids, ‘green’ hydrogen, storage</vt:lpstr>
      <vt:lpstr>4. Retrofitting and green jobs</vt:lpstr>
      <vt:lpstr>5. Planning, efficiency, and the future?</vt:lpstr>
      <vt:lpstr>Reasons for moving public:</vt:lpstr>
      <vt:lpstr>UK: Huge 3-1 public support for public ownership of energy</vt:lpstr>
      <vt:lpstr>A possible system</vt:lpstr>
      <vt:lpstr>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dc:creator>
  <cp:lastModifiedBy>Harvey Thompson</cp:lastModifiedBy>
  <cp:revision>550</cp:revision>
  <cp:lastPrinted>2015-10-20T16:04:07Z</cp:lastPrinted>
  <dcterms:created xsi:type="dcterms:W3CDTF">1601-01-01T00:00:00Z</dcterms:created>
  <dcterms:modified xsi:type="dcterms:W3CDTF">2023-05-03T19:58:25Z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0x010100DB4C567A2D451840A1A3172B79D13EA9</vt:lpwstr>
  </property>
</Properties>
</file>