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5143500" type="screen16x9"/>
  <p:notesSz cx="6889750" cy="10018713"/>
  <p:embeddedFontLst>
    <p:embeddedFont>
      <p:font typeface="Montserrat" panose="020B0604020202020204" charset="0"/>
      <p:regular r:id="rId42"/>
      <p:bold r:id="rId43"/>
      <p:italic r:id="rId44"/>
      <p:boldItalic r:id="rId45"/>
    </p:embeddedFont>
    <p:embeddedFont>
      <p:font typeface="Bowlby One SC" panose="020B0604020202020204" charset="0"/>
      <p:regular r:id="rId46"/>
    </p:embeddedFont>
    <p:embeddedFont>
      <p:font typeface="Raleway" panose="020B06040202020202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omfortaa" panose="020B0604020202020204" charset="0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xJDPOi+WrMaqqq4BlaGKT9kt6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0C0468-2F71-4AAA-AB4E-21E9FA5D5CBF}">
  <a:tblStyle styleId="{8B0C0468-2F71-4AAA-AB4E-21E9FA5D5CB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toremain.org.uk/the-new-asylum-inadmissibility-rul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advice.org.uk/about-us/our-work/policy/policy-research-topics/welfare-policy-research-surveys-and-consultation-responses/welfare-policy-research/how-do-i-survive-now-the-impact-of-living-with-no-recourse-to-public-fund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amiliestogether.uk/wp-content/uploads/2020/02/Without_my_family_report.pdf" TargetMode="External"/><Relationship Id="rId5" Type="http://schemas.openxmlformats.org/officeDocument/2006/relationships/hyperlink" Target="https://www.reuk.org/news-npi" TargetMode="External"/><Relationship Id="rId4" Type="http://schemas.openxmlformats.org/officeDocument/2006/relationships/hyperlink" Target="https://www.jcwi.org.uk/we-are-here-routes-to-regularisation-for-the-uks-undocumented-population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onsidering-asylum-claims-and-assessing-credibility-instructi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reemovement.org.uk/differential-treatment-of-refugees-policy-guidance-temporary-refugee-permissio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united-kingdom-great-britain-and-northern-ireland/uk-rwanda-agreement-represents-another-blow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rw.org/news/2022/04/14/uk-plan-ship-asylum-seekers-rwanda-cruelty-itself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united-kingdom-great-britain-and-northern-ireland/uk-rwanda-agreement-represents-another-blow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uk/information/refugee-asylum-facts/top-10-facts-about-refugees-and-people-seeking-asylu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briefings.files.parliament.uk/documents/CBP-9747/CBP-9747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uk/wp-content/uploads/2023/03/Refugee-Council-Asylum-Bill-impact-assessement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uk/information/refugee-asylum-facts/top-10-facts-about-refugees-and-people-seeking-asylu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officemedia.blog.gov.uk/2022/04/14/factsheet-linton-asylum-accommodation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uk/information/refugee-asylum-facts/top-10-facts-about-refugees-and-people-seeking-asylu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ef1aa9aa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2ef1aa9aa2_0_12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</a:t>
            </a:r>
            <a:r>
              <a:rPr lang="en" sz="2300" b="1" u="sng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‘inadmissibility’ rules and guidance</a:t>
            </a:r>
            <a:r>
              <a:rPr lang="en" sz="23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came into force at the end of 2020: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On the basis of a person’s earlier </a:t>
            </a:r>
            <a:r>
              <a:rPr lang="en" sz="2300" b="1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presence in or connection to a safe third country</a:t>
            </a: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even if that particular country will not immediately agree to the person’s return.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Permit removal to </a:t>
            </a:r>
            <a:r>
              <a:rPr lang="en" sz="2300" b="1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any safe third country</a:t>
            </a:r>
            <a:r>
              <a:rPr lang="en" sz="2300" b="1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that will take them.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Included (=reinforced) in the </a:t>
            </a:r>
            <a:r>
              <a:rPr lang="en" sz="2300" b="1">
                <a:solidFill>
                  <a:srgbClr val="99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Nationality and Borders Act</a:t>
            </a:r>
            <a:endParaRPr sz="23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3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1 January 2021 - 30 June 2022:</a:t>
            </a:r>
            <a:endParaRPr sz="23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6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9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15,898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people were issued with ‘notices of intent’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66155" lvl="0" indent="-389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51%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have received a decision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49233" lvl="0" indent="-389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which</a:t>
            </a:r>
            <a:r>
              <a:rPr lang="en" sz="2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99%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were subsequently admitted into the UK asylum system.</a:t>
            </a:r>
            <a:endParaRPr sz="23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g12ef1aa9aa2_0_126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ef1aa9a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2ef1aa9aa2_0_1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42" name="Google Shape;142;g12ef1aa9aa2_0_12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ef1aa9aa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2ef1aa9aa2_0_6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Impact of Living with NRPF: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How do I survive now? The impact of living with No Recourse to Public Funds - Citizens Advice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10 Year Route: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https://www.jcwi.org.uk/we-are-here-routes-to-regularisation-for-the-uks-undocumented-population</a:t>
            </a:r>
            <a:r>
              <a:rPr lang="en" sz="1300"/>
              <a:t> 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Impact on Young People: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https://www.reuk.org/news-npi</a:t>
            </a:r>
            <a:r>
              <a:rPr lang="en" sz="1300"/>
              <a:t> 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Family reunion: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https://familiestogether.uk/wp-content/uploads/2020/02/Without_my_family_report.pdf</a:t>
            </a:r>
            <a:r>
              <a:rPr lang="en" sz="1300"/>
              <a:t> 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49" name="Google Shape;149;g12ef1aa9aa2_0_69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a5c7e8eb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3a5c7e8eba_0_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https://www.gov.uk/government/publications/considering-asylum-claims-and-assessing-credibility-instruction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https://freemovement.org.uk/differential-treatment-of-refugees-policy-guidance-temporary-refugee-permission/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57" name="Google Shape;157;g13a5c7e8eba_0_2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ef4ab67f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2ef4ab67f6_0_1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67" name="Google Shape;167;g12ef4ab67f6_0_12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c1d1270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0c1d127054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https://freemovement.org.uk/new-statement-of-changes-to-the-immigration-rules-hc-17-borders-act/</a:t>
            </a:r>
            <a:endParaRPr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https://www.gov.uk/government/publications/permission-to-stay-on-a-protection-route-caseworker-guidance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74" name="Google Shape;174;g10c1d127054_0_0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https://www.gov.uk/government/publications/memorandum-of-understanding-mou-between-the-uk-and-rwanda/memorandum-of-understanding-between-the-government-of-the-united-kingdom-of-great-britain-and-northern-ireland-and-the-government-of-the-republic-of-r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https://reliefweb.int/report/united-kingdom-great-britain-and-northern-ireland/uk-rwanda-agreement-represents-another-blow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●"/>
            </a:pP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https://www.hrw.org/news/2022/04/14/uk-plan-ship-asylum-seekers-rwanda-cruelty-itself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●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https://www.gov.uk/government/publications/inadmissibility-third-country-cases/inadmissibility-safe-third-country-cases-accessible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f04632a6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3f04632a6c_0_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https://www.gov.uk/government/publications/memorandum-of-understanding-mou-between-the-uk-and-rwanda/memorandum-of-understanding-between-the-government-of-the-united-kingdom-of-great-britain-and-northern-ireland-and-the-government-of-the-republic-of-r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https://reliefweb.int/report/united-kingdom-great-britain-and-northern-ireland/uk-rwanda-agreement-represents-another-blow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83078" lvl="0" indent="-32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●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https://www.hrw.org/news/2022/04/14/uk-plan-ship-asylum-seekers-rwanda-cruelty-itself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3f04632a6c_0_9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9e63738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39e637381d_1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97" name="Google Shape;197;g139e637381d_1_0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86f34df8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286f34df8a_0_4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https://www.refugeecouncil.org.uk/wp-content/uploads/2023/03/Refugee-Council-Asylum-Bill-impact-assessement.pdf</a:t>
            </a:r>
            <a:endParaRPr sz="17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g2286f34df8a_0_45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9e637381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139e637381d_1_2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Stats from Ref Council: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https://www.refugeecouncil.org.uk/information/refugee-asylum-facts/top-10-facts-about-refugees-and-people-seeking-asylum/</a:t>
            </a:r>
            <a:r>
              <a:rPr lang="en" sz="1300"/>
              <a:t> 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There were 74,751 asylum applications (relating to 89,398 people) in the UK in 2022, a 49% increase from 2021. The increase in applications is likely to be due to the continued global increase in the number of people displaced due to war and conflict.</a:t>
            </a:r>
            <a:endParaRPr sz="1300"/>
          </a:p>
        </p:txBody>
      </p:sp>
      <p:sp>
        <p:nvSpPr>
          <p:cNvPr id="66" name="Google Shape;66;g139e637381d_1_20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86f34df8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286f34df8a_0_5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https://researchbriefings.files.parliament.uk/documents/CBP-9747/CBP-9747.pdf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g2286f34df8a_0_52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86f34df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286f34df8a_0_5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https://www.refugeecouncil.org.uk/wp-content/uploads/2023/03/Refugee-Council-Asylum-Bill-impact-assessement.pdf</a:t>
            </a:r>
            <a:endParaRPr sz="16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2286f34df8a_0_59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86f34df8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286f34df8a_0_6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On the basis of a person’s earlier </a:t>
            </a:r>
            <a:r>
              <a:rPr lang="en" sz="2300" b="1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presence in or connection to a safe third country</a:t>
            </a: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even if that particular country will not immediately agree to the person’s return.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Permit removal to </a:t>
            </a:r>
            <a:r>
              <a:rPr lang="en" sz="2300" b="1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any safe third country</a:t>
            </a:r>
            <a:r>
              <a:rPr lang="en" sz="2300" b="1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that will take them.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Included (=reinforced) in the </a:t>
            </a:r>
            <a:r>
              <a:rPr lang="en" sz="2300" b="1">
                <a:solidFill>
                  <a:srgbClr val="99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Nationality and Borders Act</a:t>
            </a:r>
            <a:endParaRPr sz="23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3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1 January 2021 - 30 June 2022:</a:t>
            </a:r>
            <a:endParaRPr sz="23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6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9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15,898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people were issued with ‘notices of intent’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66155" lvl="0" indent="-389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51%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have received a decision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49233" lvl="0" indent="-389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which</a:t>
            </a:r>
            <a:r>
              <a:rPr lang="en" sz="2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99%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were subsequently admitted into the UK asylum system.</a:t>
            </a:r>
            <a:endParaRPr sz="23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g2286f34df8a_0_66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bca4c2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2bca4c2f2c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On the basis of a person’s earlier </a:t>
            </a:r>
            <a:r>
              <a:rPr lang="en" sz="2300" b="1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presence in or connection to a safe third country</a:t>
            </a: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even if that particular country will not immediately agree to the person’s return.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Permit removal to </a:t>
            </a:r>
            <a:r>
              <a:rPr lang="en" sz="2300" b="1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any safe third country</a:t>
            </a:r>
            <a:r>
              <a:rPr lang="en" sz="2300" b="1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that will take them.</a:t>
            </a:r>
            <a:endParaRPr sz="2300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Included (=reinforced) in the </a:t>
            </a:r>
            <a:r>
              <a:rPr lang="en" sz="2300" b="1">
                <a:solidFill>
                  <a:srgbClr val="99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Nationality and Borders Act</a:t>
            </a:r>
            <a:endParaRPr sz="23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3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1 January 2021 - 30 June 2022:</a:t>
            </a:r>
            <a:endParaRPr sz="23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6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9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15,898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people were issued with ‘notices of intent’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66155" lvl="0" indent="-389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51%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have received a decision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49233" lvl="0" indent="-389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which</a:t>
            </a:r>
            <a:r>
              <a:rPr lang="en" sz="2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99%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were subsequently admitted into the UK asylum system.</a:t>
            </a:r>
            <a:endParaRPr sz="2300" b="1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g22bca4c2f2c_0_0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7335f09e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57335f09e0_0_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bca4c2f2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2bca4c2f2c_0_5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The anti-refugee laws are putting the right to seek safety under threat. </a:t>
            </a:r>
            <a:endParaRPr sz="1300"/>
          </a:p>
        </p:txBody>
      </p:sp>
      <p:sp>
        <p:nvSpPr>
          <p:cNvPr id="253" name="Google Shape;253;g22bca4c2f2c_0_59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f04632a6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3f04632a6c_0_12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The anti-refugee laws are putting the right to seek safety under threat. </a:t>
            </a:r>
            <a:endParaRPr sz="1300"/>
          </a:p>
        </p:txBody>
      </p:sp>
      <p:sp>
        <p:nvSpPr>
          <p:cNvPr id="261" name="Google Shape;261;g13f04632a6c_0_125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f04632a6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13f04632a6c_0_1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270" name="Google Shape;270;g13f04632a6c_0_133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f04632a6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3f04632a6c_0_14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280" name="Google Shape;280;g13f04632a6c_0_142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f04632a6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3f04632a6c_0_15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Local Authorities have a vital role to play in opposing these cruel laws</a:t>
            </a:r>
            <a:endParaRPr sz="800"/>
          </a:p>
        </p:txBody>
      </p:sp>
      <p:sp>
        <p:nvSpPr>
          <p:cNvPr id="291" name="Google Shape;291;g13f04632a6c_0_152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https://www.refugeecouncil.org.uk/information/refugee-asylum-facts/top-10-facts-about-refugees-and-people-seeking-asylum/</a:t>
            </a:r>
            <a:r>
              <a:rPr lang="en" sz="1300"/>
              <a:t> </a:t>
            </a:r>
            <a:endParaRPr sz="1300"/>
          </a:p>
        </p:txBody>
      </p:sp>
      <p:sp>
        <p:nvSpPr>
          <p:cNvPr id="77" name="Google Shape;77;p5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f04632a6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3f04632a6c_0_16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300" name="Google Shape;300;g13f04632a6c_0_160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bca4c2f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22bca4c2f2c_0_11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HO factsheet: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https://homeofficemedia.blog.gov.uk/2022/04/14/factsheet-linton-asylum-accommodation/</a:t>
            </a:r>
            <a:endParaRPr sz="1300"/>
          </a:p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https://www.thefieldsassociation.org/the-asylum-centre-proposal</a:t>
            </a:r>
            <a:endParaRPr sz="1300"/>
          </a:p>
        </p:txBody>
      </p:sp>
      <p:sp>
        <p:nvSpPr>
          <p:cNvPr id="308" name="Google Shape;308;g22bca4c2f2c_0_117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bca4c2f2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2bca4c2f2c_0_175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22bca4c2f2c_0_175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bca4c2f2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22bca4c2f2c_0_187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Paul introduces </a:t>
            </a:r>
            <a:endParaRPr/>
          </a:p>
        </p:txBody>
      </p:sp>
      <p:sp>
        <p:nvSpPr>
          <p:cNvPr id="328" name="Google Shape;328;g22bca4c2f2c_0_187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bca4c2f2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2bca4c2f2c_0_192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Paul introduces </a:t>
            </a:r>
            <a:endParaRPr/>
          </a:p>
        </p:txBody>
      </p:sp>
      <p:sp>
        <p:nvSpPr>
          <p:cNvPr id="334" name="Google Shape;334;g22bca4c2f2c_0_192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2bca4c2f2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22bca4c2f2c_0_197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g22bca4c2f2c_0_197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9e63738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139e637381d_1_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84" name="Google Shape;84;g139e637381d_1_9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f04632a6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3f04632a6c_0_24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https://www.refugeecouncil.org.uk/information/refugee-asylum-facts/top-10-facts-about-refugees-and-people-seeking-asylum/</a:t>
            </a:r>
            <a:r>
              <a:rPr lang="en" sz="1300"/>
              <a:t> </a:t>
            </a:r>
            <a:endParaRPr sz="1300"/>
          </a:p>
        </p:txBody>
      </p:sp>
      <p:sp>
        <p:nvSpPr>
          <p:cNvPr id="92" name="Google Shape;92;g13f04632a6c_0_244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04632a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3f04632a6c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00" name="Google Shape;100;g13f04632a6c_0_0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a5c7e8eb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3a5c7e8eba_0_6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-2415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</a:pP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3a5c7e8eba_0_61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ef1aa9aa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2ef1aa9aa2_0_24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https://www.refugeecouncil.org.uk/information/refugee-asylum-facts/top-10-facts-about-refugees-and-people-seeking-asylum/?doing_wp_cron=1645700070.4896318912506103515625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https://www.gov.uk/government/publications/inadmissibility-third-country-cases</a:t>
            </a:r>
            <a:endParaRPr/>
          </a:p>
        </p:txBody>
      </p:sp>
      <p:sp>
        <p:nvSpPr>
          <p:cNvPr id="117" name="Google Shape;117;g12ef1aa9aa2_0_241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86f34df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286f34df8a_0_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48307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25" name="Google Shape;125;g2286f34df8a_0_3:notes"/>
          <p:cNvSpPr txBox="1">
            <a:spLocks noGrp="1"/>
          </p:cNvSpPr>
          <p:nvPr>
            <p:ph type="sldNum" idx="12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justice.org.uk/whos-paying-the-price-report-released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uk/uk-immigration-and-asylum-plans-some-questions-answered-by-unhcr.html#:~:text=Illegal%20Migration%20Bill&amp;text=The%20legislation%2C%20if%20passed%2C%20would,compelling%20their%20claim%20may%20be.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uk/information/refugee-asylum-facts/top-10-facts-about-refugees-and-people-seeking-asylu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6510782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fepassage.org.uk/email-your-mp-illegal-migration-bill" TargetMode="External"/><Relationship Id="rId3" Type="http://schemas.openxmlformats.org/officeDocument/2006/relationships/hyperlink" Target="https://act.refugee-action.org.uk/page/123855/action/1?ea.tracking.id=twitter_organic" TargetMode="External"/><Relationship Id="rId7" Type="http://schemas.openxmlformats.org/officeDocument/2006/relationships/hyperlink" Target="https://act.praxis.org.uk/lets-show-them-were-bett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e.freedomfromtorture.org/page/124500/petition/1" TargetMode="External"/><Relationship Id="rId5" Type="http://schemas.openxmlformats.org/officeDocument/2006/relationships/hyperlink" Target="https://detentionaction.e-activist.com/page/124503/action/1" TargetMode="External"/><Relationship Id="rId4" Type="http://schemas.openxmlformats.org/officeDocument/2006/relationships/hyperlink" Target="https://www.amnesty.org.uk/actions/stopthecruelbil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t.refugee-action.org.uk/page/104848/action/1?ea.tracking.id=u3fsxjhj" TargetMode="External"/><Relationship Id="rId5" Type="http://schemas.openxmlformats.org/officeDocument/2006/relationships/hyperlink" Target="https://act.refugee-action.org.uk/page/106452/petition/1" TargetMode="External"/><Relationship Id="rId4" Type="http://schemas.openxmlformats.org/officeDocument/2006/relationships/hyperlink" Target="https://fighttheantirefugeelaws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u/0/folders/1Ctmsr4B4s-CTylQ7nDGZXqh_cS24M40M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ylummatters.org/2022/08/31/new-resources-calling-on-local-authorities-to-fight-the-antirefugee-law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onnetwork.org/letters/stop-accommodation-centr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sylummatter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toremain.org.uk/the-new-asylum-inadmissibility-rul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107554" y="87449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251950" y="158775"/>
            <a:ext cx="8520600" cy="2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rPr lang="en" sz="3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Asylum policy in the UK: </a:t>
            </a:r>
            <a:endParaRPr sz="33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" sz="33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how communities can fight the anti-refugee laws</a:t>
            </a:r>
            <a:endParaRPr sz="33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endParaRPr sz="2533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" sz="255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June 2023</a:t>
            </a:r>
            <a:endParaRPr sz="255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" sz="255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Mary Brandon, Asylum Matters</a:t>
            </a:r>
            <a:endParaRPr sz="255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0500" y="2921825"/>
            <a:ext cx="4422975" cy="19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ef1aa9aa2_0_126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2ef1aa9aa2_0_126"/>
          <p:cNvSpPr txBox="1"/>
          <p:nvPr/>
        </p:nvSpPr>
        <p:spPr>
          <a:xfrm>
            <a:off x="611550" y="249499"/>
            <a:ext cx="82089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5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Nationality and Borders Act</a:t>
            </a:r>
            <a:endParaRPr sz="3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2ef1aa9aa2_0_126"/>
          <p:cNvSpPr txBox="1"/>
          <p:nvPr/>
        </p:nvSpPr>
        <p:spPr>
          <a:xfrm>
            <a:off x="879450" y="1253900"/>
            <a:ext cx="7673100" cy="59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2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Criminalising people </a:t>
            </a:r>
            <a:r>
              <a:rPr lang="en" sz="2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arriving without permission</a:t>
            </a:r>
            <a:endParaRPr sz="2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2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Inadmissibility: </a:t>
            </a:r>
            <a:r>
              <a:rPr lang="en" sz="2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Refusing to admit a person's claim if they passed through a ‘safe country’; </a:t>
            </a:r>
            <a:r>
              <a:rPr lang="en" sz="22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permitting removal to </a:t>
            </a:r>
            <a:r>
              <a:rPr lang="en" sz="22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any safe third country</a:t>
            </a:r>
            <a:endParaRPr sz="2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Montserrat"/>
              <a:buChar char="👉"/>
            </a:pPr>
            <a:r>
              <a:rPr lang="en" sz="22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Offshoring policies - </a:t>
            </a:r>
            <a:r>
              <a:rPr lang="en" sz="2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Rwanda</a:t>
            </a:r>
            <a:endParaRPr sz="2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👉"/>
            </a:pPr>
            <a:r>
              <a:rPr lang="en" sz="22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One-stop process for claims</a:t>
            </a:r>
            <a:r>
              <a:rPr lang="en" sz="2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changes to </a:t>
            </a:r>
            <a:r>
              <a:rPr lang="en" sz="22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persecution test</a:t>
            </a:r>
            <a:endParaRPr sz="220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ef1aa9aa2_0_12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2ef1aa9aa2_0_12"/>
          <p:cNvSpPr txBox="1"/>
          <p:nvPr/>
        </p:nvSpPr>
        <p:spPr>
          <a:xfrm>
            <a:off x="808450" y="0"/>
            <a:ext cx="7119300" cy="7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35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Two-Tier System</a:t>
            </a:r>
            <a:endParaRPr sz="3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Through </a:t>
            </a:r>
            <a:r>
              <a:rPr lang="en" sz="19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‘differentiated treatment’ </a:t>
            </a: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Government will put people into </a:t>
            </a:r>
            <a:r>
              <a:rPr lang="en" sz="19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two categories </a:t>
            </a:r>
            <a:r>
              <a:rPr lang="en" sz="1900" b="0" i="1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after they receive status</a:t>
            </a: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Group 1 refugees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who have arrived in the UK ‘directly’ from where their life or freedom was threatened AND present themselves to the Home Office without delay.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Group 2 refugees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who did not travel to the UK ‘directly’ or did not make their asylum claim as soon as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reasonably practicable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ef1aa9aa2_0_69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2ef1aa9aa2_0_69"/>
          <p:cNvSpPr txBox="1"/>
          <p:nvPr/>
        </p:nvSpPr>
        <p:spPr>
          <a:xfrm>
            <a:off x="664300" y="87475"/>
            <a:ext cx="77235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B0C0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People who have been put in ‘Group 2’ and who receive a positive decision will get </a:t>
            </a:r>
            <a:r>
              <a:rPr lang="en" sz="18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temporary refugee protection status</a:t>
            </a:r>
            <a:r>
              <a:rPr lang="en" sz="1800" b="0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g12ef1aa9aa2_0_69"/>
          <p:cNvGraphicFramePr/>
          <p:nvPr/>
        </p:nvGraphicFramePr>
        <p:xfrm>
          <a:off x="1014725" y="154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{8B0C0468-2F71-4AAA-AB4E-21E9FA5D5CBF}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Group 1 refugees</a:t>
                      </a:r>
                      <a:endParaRPr sz="1100" b="1" u="none" strike="noStrike" cap="none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Group 2 refugees</a:t>
                      </a:r>
                      <a:endParaRPr sz="1100" b="1" u="none" strike="noStrike" cap="none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Initial period of five years’ permission to stay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Initial period of 30 months’ permission to stay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apply for settlement after five years if still need protection; no requirement to demonstrate knowledge of language and life in the UK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apply for settlement after ten years under the long residence rules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Recourse to public funds granted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Recourse to public funds granted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Full access to the family reunion route for their family members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Access to the family reunion route for their family members where there are insurmountable obstacles to continuing family life without family reunification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a5c7e8eba_0_2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a5c7e8eba_0_2"/>
          <p:cNvSpPr txBox="1"/>
          <p:nvPr/>
        </p:nvSpPr>
        <p:spPr>
          <a:xfrm>
            <a:off x="405725" y="216450"/>
            <a:ext cx="7723500" cy="2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Group 2 refugees</a:t>
            </a:r>
            <a:r>
              <a:rPr lang="en" sz="1800" b="0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8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Temporary refugee protection status</a:t>
            </a:r>
            <a:endParaRPr sz="1800" b="0" i="0" u="none" strike="noStrike" cap="none">
              <a:solidFill>
                <a:srgbClr val="FF66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13a5c7e8eba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275" y="1213525"/>
            <a:ext cx="6917899" cy="34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3a5c7e8eba_0_2"/>
          <p:cNvSpPr txBox="1"/>
          <p:nvPr/>
        </p:nvSpPr>
        <p:spPr>
          <a:xfrm>
            <a:off x="169300" y="1394725"/>
            <a:ext cx="2063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Group 1 refugees/ pre- NBA claims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a5c7e8eba_0_2"/>
          <p:cNvSpPr txBox="1"/>
          <p:nvPr/>
        </p:nvSpPr>
        <p:spPr>
          <a:xfrm>
            <a:off x="257200" y="3127250"/>
            <a:ext cx="2063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Group 2 refugees under new system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f4ab67f6_0_12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2ef4ab67f6_0_12"/>
          <p:cNvSpPr txBox="1"/>
          <p:nvPr/>
        </p:nvSpPr>
        <p:spPr>
          <a:xfrm>
            <a:off x="857200" y="301375"/>
            <a:ext cx="7723500" cy="6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Differentiation: impact in communities</a:t>
            </a: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B0C0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Temporary refugee protection status</a:t>
            </a:r>
            <a:r>
              <a:rPr lang="en" sz="1800" b="0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will make it harder for people to rebuild their lives.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6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Impact of 30 months’ initial leave on opportunities to work and study;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Potential increase in homelessness and destitution;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Impact of limited family reunion rights;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Impact of uncertainty on mental and physical health.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c1d127054_0_0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0c1d127054_0_0"/>
          <p:cNvSpPr txBox="1"/>
          <p:nvPr/>
        </p:nvSpPr>
        <p:spPr>
          <a:xfrm>
            <a:off x="637525" y="87475"/>
            <a:ext cx="74037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chemeClr val="accent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2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does this apply to? </a:t>
            </a:r>
            <a:endParaRPr sz="23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👉"/>
            </a:pPr>
            <a:r>
              <a:rPr lang="en"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applications </a:t>
            </a:r>
            <a:r>
              <a:rPr lang="en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made on or after </a:t>
            </a:r>
            <a:r>
              <a:rPr lang="en" sz="17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28th June 2022</a:t>
            </a:r>
            <a:endParaRPr sz="170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00"/>
              <a:buFont typeface="Montserrat"/>
              <a:buChar char="👉"/>
            </a:pPr>
            <a:r>
              <a:rPr lang="en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Decisions on </a:t>
            </a:r>
            <a:r>
              <a:rPr lang="en"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appeals </a:t>
            </a:r>
            <a:r>
              <a:rPr lang="en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considered after </a:t>
            </a:r>
            <a:r>
              <a:rPr lang="en" sz="17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28th June 2022 </a:t>
            </a:r>
            <a:r>
              <a:rPr lang="en" sz="17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(to be confirmed, not clear from guidance)</a:t>
            </a:r>
            <a:endParaRPr sz="1700" b="1" i="0" u="none" strike="noStrike" cap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00"/>
              <a:buFont typeface="Montserrat"/>
              <a:buChar char="👉"/>
            </a:pPr>
            <a:r>
              <a:rPr lang="en" sz="17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Fresh claims</a:t>
            </a:r>
            <a:r>
              <a:rPr lang="en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made after </a:t>
            </a:r>
            <a:r>
              <a:rPr lang="en" sz="17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28th June 2022</a:t>
            </a:r>
            <a:endParaRPr sz="170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611550" y="249497"/>
            <a:ext cx="82089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3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UK-Rwanda Deal</a:t>
            </a:r>
            <a:endParaRPr sz="23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11550" y="1007275"/>
            <a:ext cx="7296600" cy="4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Scheme to forcibly remove people who have come to the UK seeking safety to Rwanda, with no return to the UK.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Who could be affected?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450" b="0" i="0" u="none" strike="noStrike" cap="none">
                <a:solidFill>
                  <a:srgbClr val="0B0C0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 asylum claimant may be eligible for removal to Rwanda if their </a:t>
            </a:r>
            <a:r>
              <a:rPr lang="en" sz="1450" b="1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claim is inadmissible </a:t>
            </a:r>
            <a:r>
              <a:rPr lang="en" sz="1450" b="0" i="0" u="none" strike="noStrike" cap="none">
                <a:solidFill>
                  <a:srgbClr val="0B0C0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and:</a:t>
            </a:r>
            <a:endParaRPr sz="1450" b="0" i="0" u="none" strike="noStrike" cap="none">
              <a:solidFill>
                <a:srgbClr val="0B0C0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450" b="0" i="1" u="none" strike="noStrike" cap="none">
                <a:solidFill>
                  <a:srgbClr val="0B0C0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(a) that claimant’s journey to the UK can be described as having been </a:t>
            </a:r>
            <a:r>
              <a:rPr lang="en" sz="1450" b="1" i="1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dangerous</a:t>
            </a:r>
            <a:r>
              <a:rPr lang="en" sz="1450" b="0" i="1" u="none" strike="noStrike" cap="none">
                <a:solidFill>
                  <a:srgbClr val="0B0C0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and (b) was made </a:t>
            </a:r>
            <a:r>
              <a:rPr lang="en" sz="1450" b="1" i="1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or after 1 January 2022.</a:t>
            </a:r>
            <a:r>
              <a:rPr lang="en" sz="1450" b="0" i="1" u="none" strike="noStrike" cap="none">
                <a:solidFill>
                  <a:srgbClr val="0B0C0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50" b="0" i="1" u="none" strike="noStrike" cap="none">
              <a:solidFill>
                <a:srgbClr val="0B0C0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50" b="0" i="0" u="none" strike="noStrike" cap="none">
              <a:solidFill>
                <a:srgbClr val="0B0C0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450"/>
              <a:buFont typeface="Montserrat"/>
              <a:buChar char="👉"/>
            </a:pPr>
            <a:r>
              <a:rPr lang="en" sz="1450" b="1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Men and women</a:t>
            </a:r>
            <a:r>
              <a:rPr lang="en" sz="1450" b="0" i="0" u="none" strike="noStrike" cap="none">
                <a:solidFill>
                  <a:srgbClr val="0B0C0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; not unaccompanied Asylum-Seeking Children </a:t>
            </a:r>
            <a:endParaRPr sz="15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500" b="0" i="1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f04632a6c_0_9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3f04632a6c_0_9"/>
          <p:cNvSpPr txBox="1"/>
          <p:nvPr/>
        </p:nvSpPr>
        <p:spPr>
          <a:xfrm>
            <a:off x="611550" y="249497"/>
            <a:ext cx="8208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6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UK-Rwanda Deal</a:t>
            </a:r>
            <a:endParaRPr sz="26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3f04632a6c_0_9"/>
          <p:cNvSpPr txBox="1"/>
          <p:nvPr/>
        </p:nvSpPr>
        <p:spPr>
          <a:xfrm>
            <a:off x="585700" y="873200"/>
            <a:ext cx="79725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7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7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Medical Justice report September 2022: </a:t>
            </a:r>
            <a:r>
              <a:rPr lang="en" sz="1750" b="1" i="0" u="none" strike="noStrike" cap="none">
                <a:solidFill>
                  <a:srgbClr val="FF66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‘Who’s Paying the Price?’</a:t>
            </a:r>
            <a:endParaRPr sz="1750" b="1" i="0" u="none" strike="noStrike" cap="none">
              <a:solidFill>
                <a:srgbClr val="FF66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750" b="1" i="0" u="none" strike="noStrike" cap="none">
              <a:solidFill>
                <a:srgbClr val="FF66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750" b="1" i="0" u="none" strike="noStrike" cap="none">
              <a:solidFill>
                <a:srgbClr val="FF66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50"/>
              <a:buFont typeface="Montserrat"/>
              <a:buChar char="●"/>
            </a:pPr>
            <a:r>
              <a:rPr lang="en" sz="17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Extremely vulnerable people being targeted</a:t>
            </a:r>
            <a:endParaRPr sz="17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50"/>
              <a:buFont typeface="Montserrat"/>
              <a:buChar char="●"/>
            </a:pPr>
            <a:r>
              <a:rPr lang="en" sz="17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Severe impact on their health and wellbeing</a:t>
            </a:r>
            <a:endParaRPr sz="17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50"/>
              <a:buFont typeface="Montserrat"/>
              <a:buChar char="●"/>
            </a:pPr>
            <a:r>
              <a:rPr lang="en" sz="17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Vulnerable people languishing in immigration detention </a:t>
            </a:r>
            <a:endParaRPr sz="17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50"/>
              <a:buFont typeface="Montserrat"/>
              <a:buChar char="●"/>
            </a:pPr>
            <a:r>
              <a:rPr lang="en" sz="17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Profound harm caused by being held in immigration detention </a:t>
            </a:r>
            <a:r>
              <a:rPr lang="en" sz="175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" sz="17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by the prospect of being removed to Rwanda</a:t>
            </a:r>
            <a:endParaRPr sz="17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sz="1750" b="1" i="0" u="none" strike="noStrike" cap="none">
              <a:solidFill>
                <a:srgbClr val="FF66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sz="175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9e637381d_1_0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39e637381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275" y="2296155"/>
            <a:ext cx="4907174" cy="25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39e637381d_1_0"/>
          <p:cNvSpPr txBox="1"/>
          <p:nvPr/>
        </p:nvSpPr>
        <p:spPr>
          <a:xfrm>
            <a:off x="417350" y="505450"/>
            <a:ext cx="8208900" cy="3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Illegal Migration Bill</a:t>
            </a: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1200" b="0" i="1" u="none" strike="noStrike" cap="none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1800" b="1" i="1" u="none" strike="noStrike" cap="none">
                <a:solidFill>
                  <a:srgbClr val="2D2D2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“With these anti-refugee laws, the Government is closing their eyes and throwing people back to war and persecution.” </a:t>
            </a:r>
            <a:r>
              <a:rPr lang="en" sz="1800" b="0" i="1" u="none" strike="noStrike" cap="none">
                <a:solidFill>
                  <a:srgbClr val="2D2D2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Kidist, Leeds.</a:t>
            </a:r>
            <a:endParaRPr sz="2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📅"/>
            </a:pPr>
            <a:r>
              <a:rPr lang="en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Introduced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March 2023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 stage and third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reading upcoming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86f34df8a_0_45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286f34df8a_0_45"/>
          <p:cNvSpPr txBox="1"/>
          <p:nvPr/>
        </p:nvSpPr>
        <p:spPr>
          <a:xfrm>
            <a:off x="611550" y="249499"/>
            <a:ext cx="82089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Illegal Migration Bill:</a:t>
            </a: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destroying the right to seek safety</a:t>
            </a: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286f34df8a_0_45"/>
          <p:cNvSpPr txBox="1"/>
          <p:nvPr/>
        </p:nvSpPr>
        <p:spPr>
          <a:xfrm>
            <a:off x="488050" y="1245575"/>
            <a:ext cx="81678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The Government will detain and attempt to deport people simply for seeking safety, effectively creating a</a:t>
            </a:r>
            <a:r>
              <a:rPr lang="en" sz="1900" b="0" i="0" u="none" strike="noStrike" cap="none">
                <a:solidFill>
                  <a:srgbClr val="7A7A7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900" b="1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ban on seeking asylum in the UK</a:t>
            </a:r>
            <a:r>
              <a:rPr lang="en" sz="1900" b="0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</a:t>
            </a:r>
            <a:endParaRPr sz="21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The bill places a new duty on the Home Secretary to take steps to 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remove anyone (and their family members)</a:t>
            </a:r>
            <a:r>
              <a:rPr lang="en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who fulfils the following four conditions:</a:t>
            </a: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○ They entered the UK in breach of immigration rules;</a:t>
            </a: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○ They arrived on or after 7 March 2023;</a:t>
            </a: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○ They didn’t travel directly from the country they’re seeking protection from;</a:t>
            </a: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○ They require leave to remain in the UK but don’t have it.</a:t>
            </a: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800" b="1" i="0" u="none" strike="noStrike" cap="none">
                <a:solidFill>
                  <a:srgbClr val="9900FF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This would affect the vast majority of people coming to the UK to seek safety.</a:t>
            </a:r>
            <a:endParaRPr sz="2200" b="1" i="0" u="none" strike="noStrike" cap="none">
              <a:solidFill>
                <a:srgbClr val="9900F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9e637381d_1_20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39e637381d_1_20"/>
          <p:cNvSpPr txBox="1"/>
          <p:nvPr/>
        </p:nvSpPr>
        <p:spPr>
          <a:xfrm>
            <a:off x="417350" y="318025"/>
            <a:ext cx="8208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139e637381d_1_20"/>
          <p:cNvSpPr txBox="1"/>
          <p:nvPr/>
        </p:nvSpPr>
        <p:spPr>
          <a:xfrm>
            <a:off x="536300" y="948925"/>
            <a:ext cx="79710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🌎"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2022, the </a:t>
            </a:r>
            <a:r>
              <a:rPr lang="en" sz="1800" b="1" i="0" u="none" strike="noStrike" cap="none">
                <a:solidFill>
                  <a:srgbClr val="FF660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top five countries of origin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people seeking asylum were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Iran</a:t>
            </a:r>
            <a:r>
              <a:rPr lang="en" sz="1800" b="0" i="0" u="none" strike="noStrike" cap="none">
                <a:solidFill>
                  <a:srgbClr val="EB3F1D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Albania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Iraq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Afghanistan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Syria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🌎"/>
            </a:pP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89,398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people claimed asylum in the UK in 2022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terms of the number of asylum applications per head of population, the UK ranks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Recognition rates: </a:t>
            </a:r>
            <a:endParaRPr sz="2400" b="1" i="0" u="none" strike="noStrike" cap="none">
              <a:solidFill>
                <a:schemeClr val="lt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     of initial decisions are grants of protection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of asylum appeals are allowed 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139e637381d_1_20"/>
          <p:cNvSpPr txBox="1"/>
          <p:nvPr/>
        </p:nvSpPr>
        <p:spPr>
          <a:xfrm>
            <a:off x="4336900" y="2571750"/>
            <a:ext cx="46995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20th highest in Europe.</a:t>
            </a:r>
            <a:endParaRPr sz="14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39e637381d_1_20"/>
          <p:cNvSpPr txBox="1"/>
          <p:nvPr/>
        </p:nvSpPr>
        <p:spPr>
          <a:xfrm>
            <a:off x="1003607" y="3977269"/>
            <a:ext cx="8846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75%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39e637381d_1_20"/>
          <p:cNvSpPr txBox="1"/>
          <p:nvPr/>
        </p:nvSpPr>
        <p:spPr>
          <a:xfrm>
            <a:off x="1003607" y="4417283"/>
            <a:ext cx="6463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44%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86f34df8a_0_52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286f34df8a_0_52"/>
          <p:cNvSpPr txBox="1"/>
          <p:nvPr/>
        </p:nvSpPr>
        <p:spPr>
          <a:xfrm>
            <a:off x="611550" y="249499"/>
            <a:ext cx="82089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Illegal Migration Act:</a:t>
            </a: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destroying the right to seek safety</a:t>
            </a: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286f34df8a_0_52"/>
          <p:cNvSpPr txBox="1"/>
          <p:nvPr/>
        </p:nvSpPr>
        <p:spPr>
          <a:xfrm>
            <a:off x="547175" y="1106300"/>
            <a:ext cx="81678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Any claim for protection from someone who meets the four conditions will be </a:t>
            </a:r>
            <a:r>
              <a:rPr lang="en" sz="19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permanently inadmissible</a:t>
            </a: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, including those made by both accompanied and separated children. 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There will be a </a:t>
            </a:r>
            <a:r>
              <a:rPr lang="en" sz="18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lifetime ban</a:t>
            </a: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on immigration status or British citizenship, including for UK-born children</a:t>
            </a:r>
            <a:endParaRPr sz="1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86f34df8a_0_59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286f34df8a_0_59"/>
          <p:cNvSpPr txBox="1"/>
          <p:nvPr/>
        </p:nvSpPr>
        <p:spPr>
          <a:xfrm>
            <a:off x="611550" y="249499"/>
            <a:ext cx="82089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Illegal Migration Act:</a:t>
            </a: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huge expansion of detention</a:t>
            </a: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286f34df8a_0_59"/>
          <p:cNvSpPr txBox="1"/>
          <p:nvPr/>
        </p:nvSpPr>
        <p:spPr>
          <a:xfrm>
            <a:off x="547175" y="1106300"/>
            <a:ext cx="81678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The bill contains </a:t>
            </a:r>
            <a:r>
              <a:rPr lang="en" sz="19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extensive powers to detain people</a:t>
            </a: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, allowing the detention of families with children and pregnant women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13716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no time limits applying 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13716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people unable to apply to the courts for bail within the first 28 days. 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Duty to remove people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-"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Back to a ‘safe’ home country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-"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To a ‘safe’ third country - only agreement is with Rwanda</a:t>
            </a: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This will leave tens of thousands of people in permanent limbo</a:t>
            </a:r>
            <a:endParaRPr sz="1900" b="1" i="0" u="none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86f34df8a_0_66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286f34df8a_0_66"/>
          <p:cNvSpPr txBox="1"/>
          <p:nvPr/>
        </p:nvSpPr>
        <p:spPr>
          <a:xfrm>
            <a:off x="611550" y="249499"/>
            <a:ext cx="82089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5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Illegal Migration Act</a:t>
            </a:r>
            <a:endParaRPr sz="3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286f34df8a_0_66"/>
          <p:cNvSpPr txBox="1"/>
          <p:nvPr/>
        </p:nvSpPr>
        <p:spPr>
          <a:xfrm>
            <a:off x="358150" y="1166000"/>
            <a:ext cx="84624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Removal of right to appeal to Immigration Tribunal; </a:t>
            </a: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Removing Modern Slavery protections </a:t>
            </a: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Creates a cap on number of people who can arrive through ‘safe and legal’ routes</a:t>
            </a: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Home Secretary is not able to say that the provisions in the Bill are compatible with domestic and international human rights law</a:t>
            </a: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The UNHCR has warned the bill could create a ‘domino effect’ and lead to the collapse of the international system of protection for refugees</a:t>
            </a:r>
            <a:endParaRPr sz="1800" b="1" i="0" u="none" strike="noStrike" cap="none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bca4c2f2c_0_0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2bca4c2f2c_0_0"/>
          <p:cNvSpPr txBox="1"/>
          <p:nvPr/>
        </p:nvSpPr>
        <p:spPr>
          <a:xfrm>
            <a:off x="611550" y="249499"/>
            <a:ext cx="82089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5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Warehousing people</a:t>
            </a:r>
            <a:endParaRPr sz="3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2bca4c2f2c_0_0"/>
          <p:cNvSpPr txBox="1"/>
          <p:nvPr/>
        </p:nvSpPr>
        <p:spPr>
          <a:xfrm>
            <a:off x="340800" y="1078650"/>
            <a:ext cx="84624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Plans to </a:t>
            </a:r>
            <a:r>
              <a:rPr lang="en" sz="1900" b="1" i="0" u="none" strike="noStrike" cap="none">
                <a:solidFill>
                  <a:srgbClr val="9900F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warehouse people seeking asylum</a:t>
            </a:r>
            <a:r>
              <a:rPr lang="en" sz="1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in harmful</a:t>
            </a:r>
            <a:r>
              <a:rPr lang="en" sz="1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1900" b="1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ex-military bases</a:t>
            </a:r>
            <a:r>
              <a:rPr lang="en" sz="1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including RAF Scampton in Lincolnshire, MDP Wethersfield in Essex, HMP Northeye in Bexhill, East Sussex, and Catterick Garrison, North Yorkshire  </a:t>
            </a:r>
            <a:endParaRPr sz="19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Also expanding use of </a:t>
            </a:r>
            <a:r>
              <a:rPr lang="en" sz="1900" b="1" i="0" u="none" strike="noStrike" cap="none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disused ferries or cruise ships</a:t>
            </a:r>
            <a:endParaRPr sz="1900" b="1" i="0" u="none" strike="noStrike" cap="none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📢"/>
            </a:pPr>
            <a:r>
              <a:rPr lang="en"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These facilities will segregate and </a:t>
            </a:r>
            <a:endParaRPr sz="1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re-traumatise people</a:t>
            </a:r>
            <a:endParaRPr sz="1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📢"/>
            </a:pPr>
            <a:r>
              <a:rPr lang="en"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consideration of the needs of</a:t>
            </a:r>
            <a:endParaRPr sz="1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people seeking asylum or local </a:t>
            </a:r>
            <a:endParaRPr sz="1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communities.</a:t>
            </a:r>
            <a:endParaRPr sz="1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2" name="Google Shape;242;g22bca4c2f2c_0_0"/>
          <p:cNvPicPr preferRelativeResize="0"/>
          <p:nvPr/>
        </p:nvPicPr>
        <p:blipFill rotWithShape="1">
          <a:blip r:embed="rId4">
            <a:alphaModFix/>
          </a:blip>
          <a:srcRect t="14686" b="3399"/>
          <a:stretch/>
        </p:blipFill>
        <p:spPr>
          <a:xfrm>
            <a:off x="5223075" y="2766425"/>
            <a:ext cx="3395724" cy="20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7335f09e0_0_2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57335f09e0_0_2"/>
          <p:cNvSpPr txBox="1">
            <a:spLocks noGrp="1"/>
          </p:cNvSpPr>
          <p:nvPr>
            <p:ph type="ctrTitle"/>
          </p:nvPr>
        </p:nvSpPr>
        <p:spPr>
          <a:xfrm>
            <a:off x="215100" y="878950"/>
            <a:ext cx="8928900" cy="1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2592"/>
              <a:buNone/>
            </a:pPr>
            <a:endParaRPr sz="3000"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endParaRPr sz="4333"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655"/>
              <a:buNone/>
            </a:pPr>
            <a:r>
              <a:rPr lang="en" sz="5221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Campaigning for change</a:t>
            </a:r>
            <a:endParaRPr sz="5221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603"/>
              <a:buNone/>
            </a:pPr>
            <a:endParaRPr sz="3888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6578"/>
              <a:buNone/>
            </a:pPr>
            <a:endParaRPr sz="255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g157335f09e0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875" y="1972550"/>
            <a:ext cx="4951351" cy="22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bca4c2f2c_0_59"/>
          <p:cNvSpPr/>
          <p:nvPr/>
        </p:nvSpPr>
        <p:spPr>
          <a:xfrm>
            <a:off x="107554" y="87449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2bca4c2f2c_0_59"/>
          <p:cNvSpPr txBox="1"/>
          <p:nvPr/>
        </p:nvSpPr>
        <p:spPr>
          <a:xfrm>
            <a:off x="857200" y="301375"/>
            <a:ext cx="772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Campaigning against the bill</a:t>
            </a:r>
            <a:endParaRPr sz="2200" b="0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2bca4c2f2c_0_59"/>
          <p:cNvSpPr txBox="1"/>
          <p:nvPr/>
        </p:nvSpPr>
        <p:spPr>
          <a:xfrm>
            <a:off x="1054575" y="1255525"/>
            <a:ext cx="5640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There are lots of resources out there!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Raleway"/>
              <a:buChar char="📢"/>
            </a:pPr>
            <a:r>
              <a:rPr lang="en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Refugee Action -</a:t>
            </a:r>
            <a:r>
              <a:rPr lang="en" sz="2000" b="0" i="0" u="none" strike="noStrike" cap="none">
                <a:solidFill>
                  <a:srgbClr val="500050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000" b="0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Email Your MP action</a:t>
            </a:r>
            <a:r>
              <a:rPr lang="en" sz="2000" b="0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 b="0" i="0" u="none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969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📢"/>
            </a:pP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AIUK –</a:t>
            </a: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000" b="0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Email your MP</a:t>
            </a:r>
            <a:endParaRPr sz="2000" b="0" i="0" u="sng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969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📢"/>
            </a:pP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Detention Action –</a:t>
            </a: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000" b="0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Email your MP</a:t>
            </a:r>
            <a:endParaRPr sz="2000" b="0" i="0" u="sng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969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📢"/>
            </a:pP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Freedom from Torture -</a:t>
            </a: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000" b="0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petition</a:t>
            </a:r>
            <a:endParaRPr sz="2000" b="0" i="0" u="none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969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📢"/>
            </a:pP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Praxis -</a:t>
            </a: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000" b="0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petition</a:t>
            </a:r>
            <a:endParaRPr sz="2000" b="0" i="0" u="sng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969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📢"/>
            </a:pP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Safe Passage –</a:t>
            </a:r>
            <a:r>
              <a:rPr lang="en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000" b="0" i="0" u="sng" strike="noStrike" cap="none">
                <a:solidFill>
                  <a:srgbClr val="FF66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Email Your MP</a:t>
            </a:r>
            <a:endParaRPr sz="2000" b="0" i="0" u="none" strike="noStrike" cap="none">
              <a:solidFill>
                <a:srgbClr val="FF66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f04632a6c_0_125"/>
          <p:cNvSpPr/>
          <p:nvPr/>
        </p:nvSpPr>
        <p:spPr>
          <a:xfrm>
            <a:off x="107554" y="87449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3f04632a6c_0_125"/>
          <p:cNvSpPr txBox="1"/>
          <p:nvPr/>
        </p:nvSpPr>
        <p:spPr>
          <a:xfrm>
            <a:off x="857200" y="301375"/>
            <a:ext cx="772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Fight the Anti-Refugee Laws Pledge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13f04632a6c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5850" y="1550015"/>
            <a:ext cx="2797425" cy="27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3f04632a6c_0_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00" y="1037402"/>
            <a:ext cx="3822650" cy="38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13f04632a6c_0_133"/>
          <p:cNvPicPr preferRelativeResize="0"/>
          <p:nvPr/>
        </p:nvPicPr>
        <p:blipFill rotWithShape="1">
          <a:blip r:embed="rId3">
            <a:alphaModFix amt="76000"/>
          </a:blip>
          <a:srcRect l="-1358" t="53488"/>
          <a:stretch/>
        </p:blipFill>
        <p:spPr>
          <a:xfrm>
            <a:off x="48450" y="3358400"/>
            <a:ext cx="8928900" cy="1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3f04632a6c_0_133"/>
          <p:cNvSpPr/>
          <p:nvPr/>
        </p:nvSpPr>
        <p:spPr>
          <a:xfrm>
            <a:off x="107554" y="87449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3f04632a6c_0_133"/>
          <p:cNvSpPr txBox="1"/>
          <p:nvPr/>
        </p:nvSpPr>
        <p:spPr>
          <a:xfrm>
            <a:off x="857200" y="301375"/>
            <a:ext cx="7723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700" b="1" i="0" u="none" strike="noStrike" cap="non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Building a movement to fight the Anti-Refugee Laws!</a:t>
            </a:r>
            <a:endParaRPr sz="2700" b="1" i="0" u="none" strike="noStrike" cap="non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3f04632a6c_0_133"/>
          <p:cNvSpPr txBox="1"/>
          <p:nvPr/>
        </p:nvSpPr>
        <p:spPr>
          <a:xfrm>
            <a:off x="322650" y="1468975"/>
            <a:ext cx="8380500" cy="6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Montserrat"/>
              <a:buChar char="📢"/>
            </a:pPr>
            <a:r>
              <a:rPr lang="en" sz="18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Learn more about the pledge and </a:t>
            </a:r>
            <a:r>
              <a:rPr lang="en" sz="1850" b="1" i="0" u="none" strike="noStrike" cap="none">
                <a:solidFill>
                  <a:srgbClr val="CC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add your group </a:t>
            </a:r>
            <a:endParaRPr sz="18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Montserrat"/>
              <a:buChar char="📢"/>
            </a:pPr>
            <a:r>
              <a:rPr lang="en" sz="18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 the #AntiRefugeeLaws Pledge </a:t>
            </a:r>
            <a:r>
              <a:rPr lang="en" sz="1850" b="1" i="0" u="none" strike="noStrike" cap="none">
                <a:solidFill>
                  <a:srgbClr val="CC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as an individual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Montserrat"/>
              <a:buChar char="📢"/>
            </a:pPr>
            <a:r>
              <a:rPr lang="en" sz="1850" b="1" i="0" u="none" strike="noStrike" cap="none">
                <a:solidFill>
                  <a:srgbClr val="CC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Call on your MP</a:t>
            </a:r>
            <a:r>
              <a:rPr lang="en" sz="1850" b="0" i="0" u="none" strike="noStrike" cap="none">
                <a:solidFill>
                  <a:srgbClr val="7A7A7A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50" b="0" i="0" u="none" strike="noStrike" cap="none">
                <a:solidFill>
                  <a:srgbClr val="19191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sign the pledge </a:t>
            </a:r>
            <a:endParaRPr sz="1850" b="0" i="0" u="none" strike="noStrike" cap="none">
              <a:solidFill>
                <a:srgbClr val="19191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19191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19191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rgbClr val="0B0C0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3f04632a6c_0_133"/>
          <p:cNvSpPr txBox="1"/>
          <p:nvPr/>
        </p:nvSpPr>
        <p:spPr>
          <a:xfrm>
            <a:off x="2253900" y="2902050"/>
            <a:ext cx="463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i="0" u="sng" strike="noStrike" cap="non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fighttheantirefugeelaws.org</a:t>
            </a:r>
            <a:r>
              <a:rPr lang="en" sz="1700" b="1" i="0" u="sng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13f04632a6c_0_142"/>
          <p:cNvPicPr preferRelativeResize="0"/>
          <p:nvPr/>
        </p:nvPicPr>
        <p:blipFill rotWithShape="1">
          <a:blip r:embed="rId3">
            <a:alphaModFix amt="76000"/>
          </a:blip>
          <a:srcRect l="-1358" t="53488"/>
          <a:stretch/>
        </p:blipFill>
        <p:spPr>
          <a:xfrm>
            <a:off x="48450" y="3358400"/>
            <a:ext cx="8928900" cy="1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3f04632a6c_0_142"/>
          <p:cNvSpPr/>
          <p:nvPr/>
        </p:nvSpPr>
        <p:spPr>
          <a:xfrm>
            <a:off x="107554" y="87449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3f04632a6c_0_142"/>
          <p:cNvSpPr txBox="1"/>
          <p:nvPr/>
        </p:nvSpPr>
        <p:spPr>
          <a:xfrm>
            <a:off x="857200" y="301375"/>
            <a:ext cx="772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600" b="1" i="0" u="none" strike="noStrike" cap="non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Building a movement to fight the Anti-Refugee Laws!</a:t>
            </a:r>
            <a:endParaRPr sz="2600" b="1" i="0" u="none" strike="noStrike" cap="non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13f04632a6c_0_142"/>
          <p:cNvPicPr preferRelativeResize="0"/>
          <p:nvPr/>
        </p:nvPicPr>
        <p:blipFill rotWithShape="1">
          <a:blip r:embed="rId4">
            <a:alphaModFix/>
          </a:blip>
          <a:srcRect t="16072"/>
          <a:stretch/>
        </p:blipFill>
        <p:spPr>
          <a:xfrm>
            <a:off x="5945100" y="2182450"/>
            <a:ext cx="2110075" cy="23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3f04632a6c_0_142"/>
          <p:cNvPicPr preferRelativeResize="0"/>
          <p:nvPr/>
        </p:nvPicPr>
        <p:blipFill rotWithShape="1">
          <a:blip r:embed="rId5">
            <a:alphaModFix/>
          </a:blip>
          <a:srcRect t="16072"/>
          <a:stretch/>
        </p:blipFill>
        <p:spPr>
          <a:xfrm>
            <a:off x="7033325" y="856975"/>
            <a:ext cx="1755275" cy="19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3f04632a6c_0_142"/>
          <p:cNvSpPr txBox="1"/>
          <p:nvPr/>
        </p:nvSpPr>
        <p:spPr>
          <a:xfrm>
            <a:off x="306725" y="1404550"/>
            <a:ext cx="5969400" cy="21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Montserrat"/>
              <a:buChar char="📢"/>
            </a:pPr>
            <a:r>
              <a:rPr lang="en" sz="1850" b="1" i="0" u="none" strike="noStrike" cap="none">
                <a:solidFill>
                  <a:srgbClr val="CC0000"/>
                </a:solidFill>
                <a:highlight>
                  <a:schemeClr val="lt1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Spread the word</a:t>
            </a:r>
            <a:r>
              <a:rPr lang="en" sz="1850" b="1" i="0" u="none" strike="noStrike" cap="none">
                <a:solidFill>
                  <a:srgbClr val="7A7A7A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and share Fight the #AntiRefugeeLaws resources on social media.</a:t>
            </a:r>
            <a:endParaRPr sz="18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Montserrat"/>
              <a:buChar char="📢"/>
            </a:pPr>
            <a:r>
              <a:rPr lang="en" sz="18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Use our </a:t>
            </a:r>
            <a:r>
              <a:rPr lang="en" sz="1850" b="1" i="0" u="none" strike="noStrike" cap="none">
                <a:solidFill>
                  <a:srgbClr val="CC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Fight the #AntiRefugeeLaws resources </a:t>
            </a:r>
            <a:r>
              <a:rPr lang="en" sz="18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at events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f04632a6c_0_152"/>
          <p:cNvSpPr/>
          <p:nvPr/>
        </p:nvSpPr>
        <p:spPr>
          <a:xfrm>
            <a:off x="107554" y="87449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13f04632a6c_0_152"/>
          <p:cNvPicPr preferRelativeResize="0"/>
          <p:nvPr/>
        </p:nvPicPr>
        <p:blipFill rotWithShape="1">
          <a:blip r:embed="rId3">
            <a:alphaModFix/>
          </a:blip>
          <a:srcRect l="-1358" t="53488"/>
          <a:stretch/>
        </p:blipFill>
        <p:spPr>
          <a:xfrm>
            <a:off x="48450" y="3388375"/>
            <a:ext cx="8928900" cy="1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3f04632a6c_0_152"/>
          <p:cNvSpPr txBox="1"/>
          <p:nvPr/>
        </p:nvSpPr>
        <p:spPr>
          <a:xfrm>
            <a:off x="710250" y="241950"/>
            <a:ext cx="7723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800" b="1" i="0" u="none" strike="noStrike" cap="non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New resources: call on your Council to Fight the Anti Refugee Laws</a:t>
            </a:r>
            <a:endParaRPr sz="1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13f04632a6c_0_152"/>
          <p:cNvSpPr txBox="1"/>
          <p:nvPr/>
        </p:nvSpPr>
        <p:spPr>
          <a:xfrm>
            <a:off x="349725" y="1017150"/>
            <a:ext cx="81417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Work with a local Councillor and </a:t>
            </a:r>
            <a:r>
              <a:rPr lang="en" sz="1900" b="1" i="0" u="sng" strike="noStrike" cap="none">
                <a:solidFill>
                  <a:srgbClr val="CC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pass a motion</a:t>
            </a:r>
            <a:r>
              <a:rPr lang="en" sz="1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to:</a:t>
            </a:r>
            <a:endParaRPr sz="1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 the Fight the #AntiRefugeeLaws pledge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call on the Government to scrap the Illegal Migration Bill and repeal the Nationality and Borders Act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work with local groups and people with lived experience to mitigate the impact of the anti-refugee laws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commit to becoming a Council of Sanctuary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CC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586500" y="240925"/>
            <a:ext cx="79710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Decision making has stalled…</a:t>
            </a:r>
            <a:endParaRPr sz="2000" b="1" i="0" u="none" strike="noStrike" cap="none">
              <a:solidFill>
                <a:schemeClr val="lt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 2014, nine in 10 applications received an initial decision within ten months. In 2022, only one in 10 did.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and wait times are increasing</a:t>
            </a:r>
            <a:r>
              <a:rPr lang="en" sz="2000" b="0" i="0" u="none" strike="noStrike" cap="none">
                <a:solidFill>
                  <a:schemeClr val="lt1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2000" b="0" i="0" u="none" strike="noStrike" cap="none">
              <a:solidFill>
                <a:schemeClr val="lt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is a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record backlog of 160,919 people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waiting for a decision.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At the end of 2022, </a:t>
            </a:r>
            <a:r>
              <a:rPr lang="en" sz="1800" b="1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109,641 people</a:t>
            </a:r>
            <a:r>
              <a:rPr lang="en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had been waiting more than </a:t>
            </a:r>
            <a:r>
              <a:rPr lang="en" sz="1800" b="1" i="0" u="none" strike="noStrike" cap="none">
                <a:solidFill>
                  <a:srgbClr val="FF66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six months</a:t>
            </a:r>
            <a:r>
              <a:rPr lang="en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for a decision on their claim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Profound impact on mental health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f04632a6c_0_160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f04632a6c_0_160"/>
          <p:cNvSpPr txBox="1"/>
          <p:nvPr/>
        </p:nvSpPr>
        <p:spPr>
          <a:xfrm>
            <a:off x="404350" y="237325"/>
            <a:ext cx="84444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13f04632a6c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8" y="334038"/>
            <a:ext cx="7972923" cy="44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bca4c2f2c_0_117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2bca4c2f2c_0_117"/>
          <p:cNvSpPr txBox="1"/>
          <p:nvPr/>
        </p:nvSpPr>
        <p:spPr>
          <a:xfrm>
            <a:off x="404350" y="237325"/>
            <a:ext cx="8444400" cy="5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Communities not Camps!</a:t>
            </a: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👉"/>
            </a:pPr>
            <a:r>
              <a:rPr lang="en" sz="19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sharing tactics from Linton-on-Ouse and other sites, where local campaigns have succeeded </a:t>
            </a: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👉"/>
            </a:pPr>
            <a:r>
              <a:rPr lang="en" sz="19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Supporting local campaigners</a:t>
            </a: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at new sites</a:t>
            </a: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👉"/>
            </a:pP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</a:t>
            </a:r>
            <a:r>
              <a:rPr lang="en" sz="19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public campaign</a:t>
            </a: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against the centres: we need </a:t>
            </a:r>
            <a:r>
              <a:rPr lang="en" sz="1900" b="1" i="0" u="none" strike="noStrike" cap="none">
                <a:solidFill>
                  <a:srgbClr val="99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#CommunitiesNotCamps!</a:t>
            </a:r>
            <a:endParaRPr sz="1900" b="1" i="0" u="none" strike="noStrike" cap="none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👉"/>
            </a:pP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parliamentary opposition: </a:t>
            </a:r>
            <a:r>
              <a:rPr lang="en" sz="1900" b="1" i="0" u="none" strike="noStrike" cap="none">
                <a:solidFill>
                  <a:srgbClr val="FF660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write to MP letter</a:t>
            </a:r>
            <a:endParaRPr sz="190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12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22bca4c2f2c_0_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601" y="128352"/>
            <a:ext cx="1247775" cy="150804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2bca4c2f2c_0_175"/>
          <p:cNvSpPr txBox="1">
            <a:spLocks noGrp="1"/>
          </p:cNvSpPr>
          <p:nvPr>
            <p:ph type="title"/>
          </p:nvPr>
        </p:nvSpPr>
        <p:spPr>
          <a:xfrm>
            <a:off x="12" y="-123375"/>
            <a:ext cx="8840700" cy="20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 SC"/>
              <a:buNone/>
            </a:pPr>
            <a:r>
              <a:rPr lang="en" sz="5100" b="0">
                <a:latin typeface="Bowlby One SC"/>
                <a:ea typeface="Bowlby One SC"/>
                <a:cs typeface="Bowlby One SC"/>
                <a:sym typeface="Bowlby One SC"/>
              </a:rPr>
              <a:t>Lift the Ban</a:t>
            </a:r>
            <a:r>
              <a:rPr lang="en" sz="3900">
                <a:latin typeface="Bowlby One SC"/>
                <a:ea typeface="Bowlby One SC"/>
                <a:cs typeface="Bowlby One SC"/>
                <a:sym typeface="Bowlby One SC"/>
              </a:rPr>
              <a:t> </a:t>
            </a:r>
            <a:endParaRPr sz="1300"/>
          </a:p>
        </p:txBody>
      </p:sp>
      <p:pic>
        <p:nvPicPr>
          <p:cNvPr id="319" name="Google Shape;319;g22bca4c2f2c_0_175"/>
          <p:cNvPicPr preferRelativeResize="0"/>
          <p:nvPr/>
        </p:nvPicPr>
        <p:blipFill rotWithShape="1">
          <a:blip r:embed="rId4">
            <a:alphaModFix/>
          </a:blip>
          <a:srcRect l="42219" t="18294" r="49770" b="67904"/>
          <a:stretch/>
        </p:blipFill>
        <p:spPr>
          <a:xfrm>
            <a:off x="959276" y="312272"/>
            <a:ext cx="1002149" cy="9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2bca4c2f2c_0_175"/>
          <p:cNvPicPr preferRelativeResize="0"/>
          <p:nvPr/>
        </p:nvPicPr>
        <p:blipFill rotWithShape="1">
          <a:blip r:embed="rId5">
            <a:alphaModFix/>
          </a:blip>
          <a:srcRect l="58172" t="61838" r="38097" b="23708"/>
          <a:stretch/>
        </p:blipFill>
        <p:spPr>
          <a:xfrm>
            <a:off x="238022" y="2993649"/>
            <a:ext cx="581026" cy="1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2bca4c2f2c_0_175"/>
          <p:cNvPicPr preferRelativeResize="0"/>
          <p:nvPr/>
        </p:nvPicPr>
        <p:blipFill rotWithShape="1">
          <a:blip r:embed="rId5">
            <a:alphaModFix/>
          </a:blip>
          <a:srcRect l="38187" t="73355" r="55332" b="15016"/>
          <a:stretch/>
        </p:blipFill>
        <p:spPr>
          <a:xfrm>
            <a:off x="7982736" y="3967527"/>
            <a:ext cx="1009651" cy="10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2bca4c2f2c_0_175"/>
          <p:cNvPicPr preferRelativeResize="0"/>
          <p:nvPr/>
        </p:nvPicPr>
        <p:blipFill rotWithShape="1">
          <a:blip r:embed="rId5">
            <a:alphaModFix/>
          </a:blip>
          <a:srcRect l="44604" t="82157" r="50503" b="6756"/>
          <a:stretch/>
        </p:blipFill>
        <p:spPr>
          <a:xfrm>
            <a:off x="147514" y="312263"/>
            <a:ext cx="762000" cy="97155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2bca4c2f2c_0_175"/>
          <p:cNvSpPr txBox="1"/>
          <p:nvPr/>
        </p:nvSpPr>
        <p:spPr>
          <a:xfrm>
            <a:off x="680850" y="1210275"/>
            <a:ext cx="778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Campaigning for the Right to Work!</a:t>
            </a:r>
            <a:endParaRPr sz="35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4" name="Google Shape;324;g22bca4c2f2c_0_1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8291" y="1933575"/>
            <a:ext cx="6687433" cy="285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126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2bca4c2f2c_0_187"/>
          <p:cNvSpPr txBox="1"/>
          <p:nvPr/>
        </p:nvSpPr>
        <p:spPr>
          <a:xfrm>
            <a:off x="348375" y="577500"/>
            <a:ext cx="82284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Char char="👉"/>
            </a:pPr>
            <a:r>
              <a:rPr lang="en"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coalition of 300+ charities, unions, faith groups and businesses </a:t>
            </a:r>
            <a:endParaRPr sz="30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Char char="👉"/>
            </a:pPr>
            <a:r>
              <a:rPr lang="en"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Campaigning for the right to work after 6 months of waiting</a:t>
            </a:r>
            <a:endParaRPr sz="30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Char char="👉"/>
            </a:pPr>
            <a:r>
              <a:rPr lang="en"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People should be able to work in any role, not just jobs on the Shortage Occupation List</a:t>
            </a:r>
            <a:endParaRPr sz="30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126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22bca4c2f2c_0_192"/>
          <p:cNvPicPr preferRelativeResize="0"/>
          <p:nvPr/>
        </p:nvPicPr>
        <p:blipFill rotWithShape="1">
          <a:blip r:embed="rId3">
            <a:alphaModFix/>
          </a:blip>
          <a:srcRect l="16048" t="21648" r="21772" b="18580"/>
          <a:stretch/>
        </p:blipFill>
        <p:spPr>
          <a:xfrm>
            <a:off x="412488" y="380425"/>
            <a:ext cx="8319024" cy="449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126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bca4c2f2c_0_197"/>
          <p:cNvSpPr txBox="1">
            <a:spLocks noGrp="1"/>
          </p:cNvSpPr>
          <p:nvPr>
            <p:ph type="title"/>
          </p:nvPr>
        </p:nvSpPr>
        <p:spPr>
          <a:xfrm>
            <a:off x="815540" y="2687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 SC"/>
              <a:buNone/>
            </a:pPr>
            <a:r>
              <a:rPr lang="en">
                <a:latin typeface="Bowlby One SC"/>
                <a:ea typeface="Bowlby One SC"/>
                <a:cs typeface="Bowlby One SC"/>
                <a:sym typeface="Bowlby One SC"/>
              </a:rPr>
              <a:t>What is the High Street Challenge?</a:t>
            </a:r>
            <a:endParaRPr/>
          </a:p>
        </p:txBody>
      </p:sp>
      <p:sp>
        <p:nvSpPr>
          <p:cNvPr id="343" name="Google Shape;343;g22bca4c2f2c_0_197"/>
          <p:cNvSpPr txBox="1"/>
          <p:nvPr/>
        </p:nvSpPr>
        <p:spPr>
          <a:xfrm>
            <a:off x="436921" y="1046881"/>
            <a:ext cx="7886700" cy="3263400"/>
          </a:xfrm>
          <a:prstGeom prst="rect">
            <a:avLst/>
          </a:prstGeom>
          <a:solidFill>
            <a:srgbClr val="F3C12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We’re calling on local businesses to support the campaign!</a:t>
            </a: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22bca4c2f2c_0_197"/>
          <p:cNvPicPr preferRelativeResize="0"/>
          <p:nvPr/>
        </p:nvPicPr>
        <p:blipFill rotWithShape="1">
          <a:blip r:embed="rId3">
            <a:alphaModFix/>
          </a:blip>
          <a:srcRect l="38186" t="73353" r="55331" b="15015"/>
          <a:stretch/>
        </p:blipFill>
        <p:spPr>
          <a:xfrm>
            <a:off x="257471" y="4126545"/>
            <a:ext cx="757238" cy="76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2bca4c2f2c_0_197"/>
          <p:cNvPicPr preferRelativeResize="0"/>
          <p:nvPr/>
        </p:nvPicPr>
        <p:blipFill rotWithShape="1">
          <a:blip r:embed="rId4">
            <a:alphaModFix/>
          </a:blip>
          <a:srcRect l="42219" t="18294" r="49770" b="67904"/>
          <a:stretch/>
        </p:blipFill>
        <p:spPr>
          <a:xfrm>
            <a:off x="7484152" y="3844547"/>
            <a:ext cx="935832" cy="90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2bca4c2f2c_0_197"/>
          <p:cNvPicPr preferRelativeResize="0"/>
          <p:nvPr/>
        </p:nvPicPr>
        <p:blipFill rotWithShape="1">
          <a:blip r:embed="rId3">
            <a:alphaModFix/>
          </a:blip>
          <a:srcRect l="44604" t="82157" r="50503" b="6756"/>
          <a:stretch/>
        </p:blipFill>
        <p:spPr>
          <a:xfrm>
            <a:off x="63142" y="172238"/>
            <a:ext cx="571502" cy="72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2bca4c2f2c_0_197"/>
          <p:cNvPicPr preferRelativeResize="0"/>
          <p:nvPr/>
        </p:nvPicPr>
        <p:blipFill rotWithShape="1">
          <a:blip r:embed="rId3">
            <a:alphaModFix/>
          </a:blip>
          <a:srcRect l="58172" t="61838" r="38097" b="23708"/>
          <a:stretch/>
        </p:blipFill>
        <p:spPr>
          <a:xfrm>
            <a:off x="8580704" y="3176424"/>
            <a:ext cx="435768" cy="95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2bca4c2f2c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0752" y="2111150"/>
            <a:ext cx="2136776" cy="28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2bca4c2f2c_0_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6950" y="1909587"/>
            <a:ext cx="1153475" cy="153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2bca4c2f2c_0_1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07432" y="1952367"/>
            <a:ext cx="2136774" cy="284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22bca4c2f2c_0_197"/>
          <p:cNvPicPr preferRelativeResize="0"/>
          <p:nvPr/>
        </p:nvPicPr>
        <p:blipFill rotWithShape="1">
          <a:blip r:embed="rId8">
            <a:alphaModFix/>
          </a:blip>
          <a:srcRect l="15669" t="16285" r="16112" b="16197"/>
          <a:stretch/>
        </p:blipFill>
        <p:spPr>
          <a:xfrm>
            <a:off x="318375" y="2453250"/>
            <a:ext cx="2835374" cy="1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7"/>
          <p:cNvSpPr txBox="1">
            <a:spLocks noGrp="1"/>
          </p:cNvSpPr>
          <p:nvPr>
            <p:ph type="ctrTitle"/>
          </p:nvPr>
        </p:nvSpPr>
        <p:spPr>
          <a:xfrm>
            <a:off x="558699" y="87475"/>
            <a:ext cx="80265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2592"/>
              <a:buNone/>
            </a:pPr>
            <a:endParaRPr sz="3000"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2592"/>
              <a:buNone/>
            </a:pPr>
            <a:endParaRPr sz="3000"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605"/>
              <a:buNone/>
            </a:pPr>
            <a:r>
              <a:rPr lang="en" sz="3888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Keep in touch!</a:t>
            </a:r>
            <a:endParaRPr sz="3888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8" name="Google Shape;3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627" y="3430000"/>
            <a:ext cx="3286575" cy="14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7"/>
          <p:cNvSpPr txBox="1"/>
          <p:nvPr/>
        </p:nvSpPr>
        <p:spPr>
          <a:xfrm>
            <a:off x="1115125" y="847975"/>
            <a:ext cx="65199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r>
              <a:rPr lang="en" sz="2500" b="0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2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mary@asylummatters.org</a:t>
            </a:r>
            <a:r>
              <a:rPr lang="en" sz="2500" b="0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 b="0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Website</a:t>
            </a:r>
            <a:endParaRPr sz="2500" b="0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www.asylummatters.org</a:t>
            </a: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lang="en" sz="2500" b="0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 b="0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@AsylumMatters</a:t>
            </a: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9e637381d_1_9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39e637381d_1_9"/>
          <p:cNvSpPr txBox="1"/>
          <p:nvPr/>
        </p:nvSpPr>
        <p:spPr>
          <a:xfrm>
            <a:off x="417350" y="505450"/>
            <a:ext cx="8208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39e637381d_1_9"/>
          <p:cNvSpPr txBox="1"/>
          <p:nvPr/>
        </p:nvSpPr>
        <p:spPr>
          <a:xfrm>
            <a:off x="536300" y="386675"/>
            <a:ext cx="7971000" cy="79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While people are waiting:</a:t>
            </a:r>
            <a:endParaRPr sz="2400" b="1" i="0" u="none" strike="noStrike" cap="none">
              <a:solidFill>
                <a:schemeClr val="lt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👉"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 dispersed on no-choice basis </a:t>
            </a: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👉"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Increasing number of people in harmful </a:t>
            </a:r>
            <a:r>
              <a:rPr lang="en" sz="21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‘contingency’ accommodation</a:t>
            </a: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50,000+</a:t>
            </a: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👉"/>
            </a:pPr>
            <a:r>
              <a:rPr lang="en" sz="21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Support levels remain very low</a:t>
            </a: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£45 per week, £9.10 if living in a hotel</a:t>
            </a: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100"/>
              <a:buFont typeface="Montserrat"/>
              <a:buChar char="👉"/>
            </a:pPr>
            <a:r>
              <a:rPr lang="en" sz="21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Very limited access to employment; </a:t>
            </a: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only work if waiting for 1 year and in a role on the shortage occupation list: effectively a ban on working</a:t>
            </a: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04632a6c_0_244"/>
          <p:cNvSpPr/>
          <p:nvPr/>
        </p:nvSpPr>
        <p:spPr>
          <a:xfrm>
            <a:off x="57354" y="3982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3f04632a6c_0_244"/>
          <p:cNvSpPr txBox="1"/>
          <p:nvPr/>
        </p:nvSpPr>
        <p:spPr>
          <a:xfrm>
            <a:off x="417350" y="318025"/>
            <a:ext cx="8208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3f04632a6c_0_244"/>
          <p:cNvSpPr txBox="1"/>
          <p:nvPr/>
        </p:nvSpPr>
        <p:spPr>
          <a:xfrm>
            <a:off x="463425" y="525600"/>
            <a:ext cx="7971000" cy="3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ECECEC"/>
                </a:solidFill>
                <a:highlight>
                  <a:srgbClr val="FF6600"/>
                </a:highlight>
                <a:latin typeface="Montserrat"/>
                <a:ea typeface="Montserrat"/>
                <a:cs typeface="Montserrat"/>
                <a:sym typeface="Montserrat"/>
              </a:rPr>
              <a:t>Very limited safe routes to UK</a:t>
            </a:r>
            <a:endParaRPr sz="2400" b="1" i="0" u="none" strike="noStrike" cap="none">
              <a:solidFill>
                <a:srgbClr val="ECECEC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Resettlement, including community sponsorship; ‘bespoke’ schemes; family reunion.</a:t>
            </a: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054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❗"/>
            </a:pPr>
            <a:r>
              <a:rPr lang="en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Afghans were among the top nationalities using small boats to reach the UK in 2022, while Ukrainians—one of the only groups of refugees who can travel to the UK on a visa to seek safety—were absent from the small boat statistics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f04632a6c_0_0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3f04632a6c_0_0"/>
          <p:cNvSpPr txBox="1"/>
          <p:nvPr/>
        </p:nvSpPr>
        <p:spPr>
          <a:xfrm>
            <a:off x="417350" y="505450"/>
            <a:ext cx="8208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Political context</a:t>
            </a: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3f04632a6c_0_0"/>
          <p:cNvSpPr txBox="1"/>
          <p:nvPr/>
        </p:nvSpPr>
        <p:spPr>
          <a:xfrm>
            <a:off x="417350" y="835325"/>
            <a:ext cx="79710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UK Government continues to push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through hostile, harmful legislation and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measures.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These anti-refugee measures include: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‘New Plan for Immigration’ policy statement (2021)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UK-Rwanda deal (2022)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Nationality and Borders Act (April 2022)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Illegal Migration Bill (March 2023)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3f04632a6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500" y="1127675"/>
            <a:ext cx="3035399" cy="20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a5c7e8eba_0_61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a5c7e8eba_0_61"/>
          <p:cNvSpPr txBox="1"/>
          <p:nvPr/>
        </p:nvSpPr>
        <p:spPr>
          <a:xfrm>
            <a:off x="611550" y="249497"/>
            <a:ext cx="82089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3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New Plan for Immigration:</a:t>
            </a:r>
            <a:endParaRPr sz="23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Policy statement of c</a:t>
            </a:r>
            <a:r>
              <a:rPr lang="en" sz="18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hanges to legal process &amp; access to justice </a:t>
            </a:r>
            <a:endParaRPr sz="18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a5c7e8eba_0_61"/>
          <p:cNvSpPr txBox="1"/>
          <p:nvPr/>
        </p:nvSpPr>
        <p:spPr>
          <a:xfrm>
            <a:off x="611550" y="821850"/>
            <a:ext cx="7296600" cy="4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50"/>
              <a:buFont typeface="Montserrat"/>
              <a:buChar char="●"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‘One stop’ single assessment for asylum claims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issues to be brought together at the start of the process ahead of any appeal, including modern slavery claim.</a:t>
            </a:r>
            <a:endParaRPr sz="15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50"/>
              <a:buFont typeface="Montserrat"/>
              <a:buChar char="●"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Limited appeal and Judicial Review rights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 b="0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New fast-track appeal process will cover “manifestly unfounded” cases, new claims made late, and late referrals of modern slavery that seek to prevent removal.</a:t>
            </a:r>
            <a:endParaRPr sz="1550" b="0" i="0" u="none" strike="noStrike" cap="non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50"/>
              <a:buFont typeface="Montserrat"/>
              <a:buChar char="●"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Changes to the persecution test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 b="0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Clearer and higher standard for testing a “well-founded fear of persecution”. </a:t>
            </a:r>
            <a:endParaRPr sz="1550" b="0" i="0" u="none" strike="noStrike" cap="non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50"/>
              <a:buFont typeface="Montserrat"/>
              <a:buChar char="●"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Credibility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 b="0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Stronger questions on credibility according to journey taken and, after a refusal, failure to leave the UK. </a:t>
            </a:r>
            <a:endParaRPr sz="1550" b="0" i="0" u="none" strike="noStrike" cap="non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750"/>
              <a:buFont typeface="Montserrat"/>
              <a:buChar char="●"/>
            </a:pPr>
            <a:r>
              <a:rPr lang="en" sz="175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Limits on witnesses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 b="0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“Expert witnesses” to be pre-approved by Government</a:t>
            </a: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sz="175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ef1aa9aa2_0_241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2ef1aa9aa2_0_241"/>
          <p:cNvSpPr txBox="1"/>
          <p:nvPr/>
        </p:nvSpPr>
        <p:spPr>
          <a:xfrm>
            <a:off x="611550" y="249489"/>
            <a:ext cx="8208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Inadmissibility rules</a:t>
            </a:r>
            <a:endParaRPr sz="1400" b="0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2ef1aa9aa2_0_241"/>
          <p:cNvSpPr txBox="1"/>
          <p:nvPr/>
        </p:nvSpPr>
        <p:spPr>
          <a:xfrm>
            <a:off x="412500" y="637425"/>
            <a:ext cx="80511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</a:t>
            </a:r>
            <a:r>
              <a:rPr lang="en" sz="1900" b="1" i="0" u="sng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‘inadmissibility’ rules and guidance</a:t>
            </a:r>
            <a:r>
              <a:rPr lang="en" sz="19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came into force at the end of 2020:</a:t>
            </a: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Montserrat"/>
              <a:buChar char="👉"/>
            </a:pP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UK refusing to ‘admit’ claims on the basis of a person’s earlier </a:t>
            </a:r>
            <a:r>
              <a:rPr lang="en" sz="19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presence in or connection to a safe third country</a:t>
            </a: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"/>
              <a:buChar char="👉"/>
            </a:pP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Permit removal to </a:t>
            </a:r>
            <a:r>
              <a:rPr lang="en" sz="1900" b="1" i="0" u="none" strike="noStrike" cap="none">
                <a:solidFill>
                  <a:srgbClr val="FF66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any safe third country</a:t>
            </a:r>
            <a:r>
              <a:rPr lang="en" sz="1900" b="1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that will take them.</a:t>
            </a: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900" b="1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15,898</a:t>
            </a: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notices of intent issued</a:t>
            </a: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900" b="1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51%</a:t>
            </a: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have received a decision</a:t>
            </a: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of which </a:t>
            </a:r>
            <a:r>
              <a:rPr lang="en" sz="1900" b="1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99% </a:t>
            </a: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were admitted into the UK asylum system.</a:t>
            </a: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9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900" b="0" i="0" u="none" strike="noStrike" cap="none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Included (=reinforced) in the </a:t>
            </a:r>
            <a:r>
              <a:rPr lang="en" sz="1900" b="1" i="0" u="none" strike="noStrike" cap="none">
                <a:solidFill>
                  <a:srgbClr val="99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Nationality and Borders Act</a:t>
            </a:r>
            <a:endParaRPr sz="1900" b="1" i="0" u="none" strike="noStrike" cap="none">
              <a:solidFill>
                <a:srgbClr val="9900F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9191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86f34df8a_0_3"/>
          <p:cNvSpPr/>
          <p:nvPr/>
        </p:nvSpPr>
        <p:spPr>
          <a:xfrm>
            <a:off x="107504" y="87474"/>
            <a:ext cx="8928900" cy="4968600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286f34df8a_0_3"/>
          <p:cNvSpPr txBox="1"/>
          <p:nvPr/>
        </p:nvSpPr>
        <p:spPr>
          <a:xfrm>
            <a:off x="417350" y="505450"/>
            <a:ext cx="8208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100" b="1" i="0" u="none" strike="noStrike" cap="non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The Nationality and Borders Act</a:t>
            </a:r>
            <a:endParaRPr sz="3100" b="1" i="0" u="none" strike="noStrike" cap="non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B3F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286f34df8a_0_3"/>
          <p:cNvSpPr txBox="1"/>
          <p:nvPr/>
        </p:nvSpPr>
        <p:spPr>
          <a:xfrm>
            <a:off x="536300" y="948925"/>
            <a:ext cx="7971000" cy="5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📅"/>
            </a:pPr>
            <a:r>
              <a:rPr lang="en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Became law on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28 April 2022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👉"/>
            </a:pPr>
            <a:r>
              <a:rPr lang="en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Implemented in stages, with many key elements coming into force on </a:t>
            </a:r>
            <a:r>
              <a:rPr lang="en" sz="1800" b="1" i="0" u="none" strike="noStrike" cap="non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28 June</a:t>
            </a:r>
            <a:endParaRPr sz="1800" b="1" i="0" u="none" strike="noStrike" cap="none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2286f34df8a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2175" y="2648025"/>
            <a:ext cx="3552150" cy="19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C567A2D451840A1A3172B79D13EA9" ma:contentTypeVersion="15" ma:contentTypeDescription="Create a new document." ma:contentTypeScope="" ma:versionID="d28236d80e4d8ce13b9f2e5b948f1704">
  <xsd:schema xmlns:xsd="http://www.w3.org/2001/XMLSchema" xmlns:xs="http://www.w3.org/2001/XMLSchema" xmlns:p="http://schemas.microsoft.com/office/2006/metadata/properties" xmlns:ns3="1366faf1-a34f-495a-a47c-445217ffe5b3" xmlns:ns4="e3060dd4-3e4f-4fe5-b88f-a928187c0acd" targetNamespace="http://schemas.microsoft.com/office/2006/metadata/properties" ma:root="true" ma:fieldsID="696ed29bfe1f81ec2c8bb0407d7b86e8" ns3:_="" ns4:_="">
    <xsd:import namespace="1366faf1-a34f-495a-a47c-445217ffe5b3"/>
    <xsd:import namespace="e3060dd4-3e4f-4fe5-b88f-a928187c0a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6faf1-a34f-495a-a47c-445217ffe5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60dd4-3e4f-4fe5-b88f-a928187c0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060dd4-3e4f-4fe5-b88f-a928187c0acd" xsi:nil="true"/>
  </documentManagement>
</p:properties>
</file>

<file path=customXml/itemProps1.xml><?xml version="1.0" encoding="utf-8"?>
<ds:datastoreItem xmlns:ds="http://schemas.openxmlformats.org/officeDocument/2006/customXml" ds:itemID="{46A6B16F-34C1-4BD0-9A9D-A1D5EF688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6faf1-a34f-495a-a47c-445217ffe5b3"/>
    <ds:schemaRef ds:uri="e3060dd4-3e4f-4fe5-b88f-a928187c0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7FE7DF-2FA2-4FC5-83F8-AB43065947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0D7E6-A6FB-4A1C-8847-4E54F56E118E}">
  <ds:schemaRefs>
    <ds:schemaRef ds:uri="http://schemas.openxmlformats.org/package/2006/metadata/core-properties"/>
    <ds:schemaRef ds:uri="http://purl.org/dc/dcmitype/"/>
    <ds:schemaRef ds:uri="1366faf1-a34f-495a-a47c-445217ffe5b3"/>
    <ds:schemaRef ds:uri="http://schemas.microsoft.com/office/2006/documentManagement/types"/>
    <ds:schemaRef ds:uri="http://schemas.microsoft.com/office/2006/metadata/properties"/>
    <ds:schemaRef ds:uri="e3060dd4-3e4f-4fe5-b88f-a928187c0acd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Microsoft Office PowerPoint</Application>
  <PresentationFormat>On-screen Show (16:9)</PresentationFormat>
  <Paragraphs>439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Montserrat</vt:lpstr>
      <vt:lpstr>Bowlby One SC</vt:lpstr>
      <vt:lpstr>Raleway</vt:lpstr>
      <vt:lpstr>Arial</vt:lpstr>
      <vt:lpstr>Calibri</vt:lpstr>
      <vt:lpstr>Comfortaa</vt:lpstr>
      <vt:lpstr>Simple Light</vt:lpstr>
      <vt:lpstr>Asylum policy in the UK:  how communities can fight the anti-refugee laws  June 2023 Mary Brandon, Asylum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Campaigning for change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Lift the Ban </vt:lpstr>
      <vt:lpstr>PowerPoint Presentation</vt:lpstr>
      <vt:lpstr>PowerPoint Presentation</vt:lpstr>
      <vt:lpstr>What is the High Street Challenge?</vt:lpstr>
      <vt:lpstr>  Keep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Asylum policy in the UK:  how communities can fight the anti-refugee laws  June 2023 Mary Brandon, Asylum Matters</dc:title>
  <dc:creator>Katie</dc:creator>
  <cp:lastModifiedBy>Harvey Thompson</cp:lastModifiedBy>
  <cp:revision>1</cp:revision>
  <dcterms:modified xsi:type="dcterms:W3CDTF">2023-06-12T19:06:47Z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0x010100DB4C567A2D451840A1A3172B79D13EA9</vt:lpwstr>
  </property>
</Properties>
</file>