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57" r:id="rId6"/>
    <p:sldId id="330" r:id="rId7"/>
    <p:sldId id="258" r:id="rId8"/>
    <p:sldId id="259" r:id="rId9"/>
    <p:sldId id="286" r:id="rId10"/>
    <p:sldId id="285" r:id="rId11"/>
    <p:sldId id="287" r:id="rId12"/>
    <p:sldId id="288" r:id="rId13"/>
    <p:sldId id="284" r:id="rId14"/>
    <p:sldId id="333" r:id="rId15"/>
    <p:sldId id="334" r:id="rId16"/>
    <p:sldId id="335" r:id="rId17"/>
    <p:sldId id="297" r:id="rId18"/>
    <p:sldId id="298" r:id="rId19"/>
    <p:sldId id="281" r:id="rId20"/>
    <p:sldId id="279" r:id="rId21"/>
    <p:sldId id="294" r:id="rId22"/>
    <p:sldId id="303" r:id="rId23"/>
    <p:sldId id="305" r:id="rId24"/>
    <p:sldId id="304" r:id="rId25"/>
    <p:sldId id="289" r:id="rId26"/>
    <p:sldId id="290" r:id="rId27"/>
    <p:sldId id="265" r:id="rId28"/>
    <p:sldId id="313" r:id="rId29"/>
    <p:sldId id="311" r:id="rId30"/>
    <p:sldId id="308" r:id="rId31"/>
    <p:sldId id="320" r:id="rId32"/>
    <p:sldId id="324" r:id="rId33"/>
    <p:sldId id="295" r:id="rId34"/>
    <p:sldId id="301" r:id="rId35"/>
    <p:sldId id="296" r:id="rId36"/>
    <p:sldId id="318" r:id="rId37"/>
    <p:sldId id="319" r:id="rId38"/>
    <p:sldId id="316" r:id="rId39"/>
    <p:sldId id="277" r:id="rId40"/>
    <p:sldId id="328" r:id="rId41"/>
    <p:sldId id="329" r:id="rId42"/>
    <p:sldId id="266" r:id="rId43"/>
    <p:sldId id="270" r:id="rId44"/>
    <p:sldId id="322" r:id="rId45"/>
    <p:sldId id="323" r:id="rId46"/>
    <p:sldId id="267" r:id="rId47"/>
    <p:sldId id="268" r:id="rId48"/>
    <p:sldId id="269" r:id="rId49"/>
    <p:sldId id="314" r:id="rId50"/>
    <p:sldId id="299" r:id="rId51"/>
    <p:sldId id="300" r:id="rId52"/>
    <p:sldId id="271" r:id="rId53"/>
    <p:sldId id="325" r:id="rId54"/>
    <p:sldId id="326" r:id="rId55"/>
    <p:sldId id="327" r:id="rId56"/>
    <p:sldId id="272" r:id="rId57"/>
    <p:sldId id="275" r:id="rId58"/>
    <p:sldId id="331" r:id="rId59"/>
    <p:sldId id="332" r:id="rId60"/>
    <p:sldId id="293" r:id="rId61"/>
    <p:sldId id="317" r:id="rId62"/>
    <p:sldId id="292" r:id="rId63"/>
  </p:sldIdLst>
  <p:sldSz cx="12192000" cy="6858000"/>
  <p:notesSz cx="6889750" cy="9671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Owner\Downloads\Figure_2__Income_inequality_for_people_in_retired_households_increased_by_3.9_percentage_points_in_the_10-year_period_leading_up_to_financial_year_ending_(FYE)_2022.xls"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Owner\Downloads\Figure_3__Alternative_measures_of_inequality_have_increased_to_highest_levels_over_the_10-year_period_to_financial_year_ending_2022.xls"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Owner\Downloads\Figure_3__Alternative_measures_of_inequality_have_increased_to_highest_levels_over_the_10-year_period_to_financial_year_ending_2022.xls"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Owner\Dropbox\decline%20and%20fall%20of%20UK\statistics\GDP%20per%20cap%20working.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Owner\Dropbox\decline%20and%20fall%20of%20UK\statistics\GDP%20per%20cap%20working.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wner\Dropbox\decline%20and%20fall%20of%20UK\outputperhourwork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wner\Dropbox\decline%20and%20fall%20of%20UK\statistics\I%20GD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wner\Downloads\x10jan20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wner\Downloads\x10jan20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Owner\Dropbox\decline%20and%20fall%20of%20UK\real%20earnings.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0"/>
          <c:order val="0"/>
          <c:spPr>
            <a:ln w="34925" cap="rnd">
              <a:solidFill>
                <a:schemeClr val="dk1">
                  <a:tint val="88500"/>
                </a:schemeClr>
              </a:solidFill>
              <a:round/>
            </a:ln>
            <a:effectLst>
              <a:outerShdw blurRad="57150" dist="19050" dir="5400000" algn="ctr" rotWithShape="0">
                <a:srgbClr val="000000">
                  <a:alpha val="63000"/>
                </a:srgbClr>
              </a:outerShdw>
            </a:effectLst>
          </c:spPr>
          <c:marker>
            <c:symbol val="none"/>
          </c:marker>
          <c:cat>
            <c:numRef>
              <c:f>Sheet2!$A$5:$A$74</c:f>
              <c:numCache>
                <c:formatCode>General</c:formatCode>
                <c:ptCount val="70"/>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numCache>
            </c:numRef>
          </c:cat>
          <c:val>
            <c:numRef>
              <c:f>Sheet2!$L$5:$L$74</c:f>
              <c:numCache>
                <c:formatCode>General</c:formatCode>
                <c:ptCount val="70"/>
                <c:pt idx="0">
                  <c:v>3.2675101879772224</c:v>
                </c:pt>
                <c:pt idx="1">
                  <c:v>3.530709346560025</c:v>
                </c:pt>
                <c:pt idx="2">
                  <c:v>3.7888003609075129</c:v>
                </c:pt>
                <c:pt idx="3">
                  <c:v>3.6849795838480199</c:v>
                </c:pt>
                <c:pt idx="4">
                  <c:v>3.4219194935258859</c:v>
                </c:pt>
                <c:pt idx="5">
                  <c:v>2.5776710791043556</c:v>
                </c:pt>
                <c:pt idx="6">
                  <c:v>2.3504522786338908</c:v>
                </c:pt>
                <c:pt idx="7">
                  <c:v>2.8602443239442872</c:v>
                </c:pt>
                <c:pt idx="8">
                  <c:v>3.4366758600208263</c:v>
                </c:pt>
                <c:pt idx="9">
                  <c:v>3.4776234158082833</c:v>
                </c:pt>
                <c:pt idx="10">
                  <c:v>3.5933784614194511</c:v>
                </c:pt>
                <c:pt idx="11">
                  <c:v>3.6222060885068732</c:v>
                </c:pt>
                <c:pt idx="12">
                  <c:v>3.3990009417750349</c:v>
                </c:pt>
                <c:pt idx="13">
                  <c:v>3.3546465559225322</c:v>
                </c:pt>
                <c:pt idx="14">
                  <c:v>3.2198055914259021</c:v>
                </c:pt>
                <c:pt idx="15">
                  <c:v>3.0467876844564858</c:v>
                </c:pt>
                <c:pt idx="16">
                  <c:v>2.8347228168197245</c:v>
                </c:pt>
                <c:pt idx="17">
                  <c:v>3.0211402932686684</c:v>
                </c:pt>
                <c:pt idx="18">
                  <c:v>3.2064345416085569</c:v>
                </c:pt>
                <c:pt idx="19">
                  <c:v>3.299333006287597</c:v>
                </c:pt>
                <c:pt idx="20">
                  <c:v>3.6696383033501685</c:v>
                </c:pt>
                <c:pt idx="21">
                  <c:v>3.3703667305143168</c:v>
                </c:pt>
                <c:pt idx="22">
                  <c:v>2.3094394771535067</c:v>
                </c:pt>
                <c:pt idx="23">
                  <c:v>1.4782892992020129</c:v>
                </c:pt>
                <c:pt idx="24">
                  <c:v>0.95932428182260909</c:v>
                </c:pt>
                <c:pt idx="25">
                  <c:v>1.1988107606605121</c:v>
                </c:pt>
                <c:pt idx="26">
                  <c:v>2.5492539940144456</c:v>
                </c:pt>
                <c:pt idx="27">
                  <c:v>2.5770420571551815</c:v>
                </c:pt>
                <c:pt idx="28">
                  <c:v>1.6550689148259881</c:v>
                </c:pt>
                <c:pt idx="29">
                  <c:v>1.0108095267781942</c:v>
                </c:pt>
                <c:pt idx="30">
                  <c:v>0.8998284864591406</c:v>
                </c:pt>
                <c:pt idx="31">
                  <c:v>1.2933741409526331</c:v>
                </c:pt>
                <c:pt idx="32">
                  <c:v>2.4701879649374652</c:v>
                </c:pt>
                <c:pt idx="33">
                  <c:v>3.1286553035584417</c:v>
                </c:pt>
                <c:pt idx="34">
                  <c:v>3.5688801931883214</c:v>
                </c:pt>
                <c:pt idx="35">
                  <c:v>3.9711614868247835</c:v>
                </c:pt>
                <c:pt idx="36">
                  <c:v>4.1654274815163612</c:v>
                </c:pt>
                <c:pt idx="37">
                  <c:v>3.612888298279588</c:v>
                </c:pt>
                <c:pt idx="38">
                  <c:v>2.4872480404283794</c:v>
                </c:pt>
                <c:pt idx="39">
                  <c:v>1.146211746323575</c:v>
                </c:pt>
                <c:pt idx="40">
                  <c:v>0.47832136322662783</c:v>
                </c:pt>
                <c:pt idx="41">
                  <c:v>0.80922535252227579</c:v>
                </c:pt>
                <c:pt idx="42">
                  <c:v>1.5317684887949616</c:v>
                </c:pt>
                <c:pt idx="43">
                  <c:v>2.3111282873299692</c:v>
                </c:pt>
                <c:pt idx="44">
                  <c:v>2.9614680706701639</c:v>
                </c:pt>
                <c:pt idx="45">
                  <c:v>3.2520186809580158</c:v>
                </c:pt>
                <c:pt idx="46">
                  <c:v>3.3546027439508408</c:v>
                </c:pt>
                <c:pt idx="47">
                  <c:v>3.6206550727127964</c:v>
                </c:pt>
                <c:pt idx="48">
                  <c:v>3.5608998172422446</c:v>
                </c:pt>
                <c:pt idx="49">
                  <c:v>3.0928258307917291</c:v>
                </c:pt>
                <c:pt idx="50">
                  <c:v>2.9011126549821751</c:v>
                </c:pt>
                <c:pt idx="51">
                  <c:v>2.6933179179682551</c:v>
                </c:pt>
                <c:pt idx="52">
                  <c:v>2.5003482673680821</c:v>
                </c:pt>
                <c:pt idx="53">
                  <c:v>2.5328651184070088</c:v>
                </c:pt>
                <c:pt idx="54">
                  <c:v>2.5939317109272202</c:v>
                </c:pt>
                <c:pt idx="55">
                  <c:v>2.1254491467134375</c:v>
                </c:pt>
                <c:pt idx="56">
                  <c:v>0.86352185145848126</c:v>
                </c:pt>
                <c:pt idx="57">
                  <c:v>0.10632511208998757</c:v>
                </c:pt>
                <c:pt idx="58">
                  <c:v>-0.2283863466017268</c:v>
                </c:pt>
                <c:pt idx="59">
                  <c:v>-6.8167607091008817E-2</c:v>
                </c:pt>
                <c:pt idx="60">
                  <c:v>0.72086368167807635</c:v>
                </c:pt>
                <c:pt idx="61">
                  <c:v>1.8181056457687916</c:v>
                </c:pt>
                <c:pt idx="62">
                  <c:v>1.9954272632739085</c:v>
                </c:pt>
                <c:pt idx="63">
                  <c:v>2.2032462892418385</c:v>
                </c:pt>
                <c:pt idx="64">
                  <c:v>2.346775290401649</c:v>
                </c:pt>
                <c:pt idx="65">
                  <c:v>2.2387393342999014</c:v>
                </c:pt>
                <c:pt idx="66">
                  <c:v>1.9737188946383963</c:v>
                </c:pt>
                <c:pt idx="67">
                  <c:v>3.9043128685923377E-2</c:v>
                </c:pt>
                <c:pt idx="68">
                  <c:v>-0.19970389968670638</c:v>
                </c:pt>
                <c:pt idx="69">
                  <c:v>0.2681614218046795</c:v>
                </c:pt>
              </c:numCache>
            </c:numRef>
          </c:val>
          <c:smooth val="0"/>
          <c:extLst>
            <c:ext xmlns:c16="http://schemas.microsoft.com/office/drawing/2014/chart" uri="{C3380CC4-5D6E-409C-BE32-E72D297353CC}">
              <c16:uniqueId val="{00000000-FAAC-4C07-9BFB-53784B28D970}"/>
            </c:ext>
          </c:extLst>
        </c:ser>
        <c:dLbls>
          <c:showLegendKey val="0"/>
          <c:showVal val="0"/>
          <c:showCatName val="0"/>
          <c:showSerName val="0"/>
          <c:showPercent val="0"/>
          <c:showBubbleSize val="0"/>
        </c:dLbls>
        <c:smooth val="0"/>
        <c:axId val="1307611088"/>
        <c:axId val="1310744944"/>
      </c:lineChart>
      <c:catAx>
        <c:axId val="1307611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0744944"/>
        <c:crosses val="autoZero"/>
        <c:auto val="1"/>
        <c:lblAlgn val="ctr"/>
        <c:lblOffset val="100"/>
        <c:noMultiLvlLbl val="0"/>
      </c:catAx>
      <c:valAx>
        <c:axId val="131074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6110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Gini coefficients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All individuals</c:v>
          </c:tx>
          <c:spPr>
            <a:ln w="28575" cap="rnd">
              <a:solidFill>
                <a:schemeClr val="accent1"/>
              </a:solidFill>
              <a:round/>
            </a:ln>
            <a:effectLst/>
          </c:spPr>
          <c:marker>
            <c:symbol val="none"/>
          </c:marker>
          <c:cat>
            <c:numRef>
              <c:f>data!$F$8:$F$52</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data!$B$9:$B$52</c:f>
              <c:numCache>
                <c:formatCode>0.0</c:formatCode>
                <c:ptCount val="44"/>
                <c:pt idx="0">
                  <c:v>25</c:v>
                </c:pt>
                <c:pt idx="1">
                  <c:v>25.4</c:v>
                </c:pt>
                <c:pt idx="2">
                  <c:v>26.7</c:v>
                </c:pt>
                <c:pt idx="3">
                  <c:v>27.4</c:v>
                </c:pt>
                <c:pt idx="4">
                  <c:v>27.6</c:v>
                </c:pt>
                <c:pt idx="5">
                  <c:v>28.3</c:v>
                </c:pt>
                <c:pt idx="6">
                  <c:v>27</c:v>
                </c:pt>
                <c:pt idx="7">
                  <c:v>29.6</c:v>
                </c:pt>
                <c:pt idx="8">
                  <c:v>30.1</c:v>
                </c:pt>
                <c:pt idx="9">
                  <c:v>31.5</c:v>
                </c:pt>
                <c:pt idx="10">
                  <c:v>33.299999999999997</c:v>
                </c:pt>
                <c:pt idx="11">
                  <c:v>32.700000000000003</c:v>
                </c:pt>
                <c:pt idx="12">
                  <c:v>34.9</c:v>
                </c:pt>
                <c:pt idx="13">
                  <c:v>33.9</c:v>
                </c:pt>
                <c:pt idx="14">
                  <c:v>33.4</c:v>
                </c:pt>
                <c:pt idx="15">
                  <c:v>33.700000000000003</c:v>
                </c:pt>
                <c:pt idx="16">
                  <c:v>32.5</c:v>
                </c:pt>
                <c:pt idx="17">
                  <c:v>32.299999999999997</c:v>
                </c:pt>
                <c:pt idx="18">
                  <c:v>33.200000000000003</c:v>
                </c:pt>
                <c:pt idx="19">
                  <c:v>33.4</c:v>
                </c:pt>
                <c:pt idx="20">
                  <c:v>34.4</c:v>
                </c:pt>
                <c:pt idx="21">
                  <c:v>35.1</c:v>
                </c:pt>
                <c:pt idx="22">
                  <c:v>34.299999999999997</c:v>
                </c:pt>
                <c:pt idx="23">
                  <c:v>35.9</c:v>
                </c:pt>
                <c:pt idx="24">
                  <c:v>34.799999999999997</c:v>
                </c:pt>
                <c:pt idx="25">
                  <c:v>34</c:v>
                </c:pt>
                <c:pt idx="26">
                  <c:v>34.299999999999997</c:v>
                </c:pt>
                <c:pt idx="27">
                  <c:v>35.9</c:v>
                </c:pt>
                <c:pt idx="28">
                  <c:v>37</c:v>
                </c:pt>
                <c:pt idx="29">
                  <c:v>38.6</c:v>
                </c:pt>
                <c:pt idx="30">
                  <c:v>35.6</c:v>
                </c:pt>
                <c:pt idx="31">
                  <c:v>36.6</c:v>
                </c:pt>
                <c:pt idx="32">
                  <c:v>34.1</c:v>
                </c:pt>
                <c:pt idx="33">
                  <c:v>33.799999999999997</c:v>
                </c:pt>
                <c:pt idx="34">
                  <c:v>34.4</c:v>
                </c:pt>
                <c:pt idx="35">
                  <c:v>35.299999999999997</c:v>
                </c:pt>
                <c:pt idx="36">
                  <c:v>34.700000000000003</c:v>
                </c:pt>
                <c:pt idx="37">
                  <c:v>35.1</c:v>
                </c:pt>
                <c:pt idx="38">
                  <c:v>33.4</c:v>
                </c:pt>
                <c:pt idx="39">
                  <c:v>35</c:v>
                </c:pt>
                <c:pt idx="40">
                  <c:v>36</c:v>
                </c:pt>
                <c:pt idx="41">
                  <c:v>35.4</c:v>
                </c:pt>
                <c:pt idx="42">
                  <c:v>34.4</c:v>
                </c:pt>
                <c:pt idx="43">
                  <c:v>35.700000000000003</c:v>
                </c:pt>
              </c:numCache>
            </c:numRef>
          </c:val>
          <c:smooth val="0"/>
          <c:extLst>
            <c:ext xmlns:c16="http://schemas.microsoft.com/office/drawing/2014/chart" uri="{C3380CC4-5D6E-409C-BE32-E72D297353CC}">
              <c16:uniqueId val="{00000000-4967-41D3-AE8C-2CCD705535D1}"/>
            </c:ext>
          </c:extLst>
        </c:ser>
        <c:ser>
          <c:idx val="1"/>
          <c:order val="1"/>
          <c:tx>
            <c:v>Non-retired individuals</c:v>
          </c:tx>
          <c:spPr>
            <a:ln w="28575" cap="rnd">
              <a:solidFill>
                <a:schemeClr val="accent2"/>
              </a:solidFill>
              <a:round/>
            </a:ln>
            <a:effectLst/>
          </c:spPr>
          <c:marker>
            <c:symbol val="none"/>
          </c:marker>
          <c:cat>
            <c:numRef>
              <c:f>data!$F$8:$F$52</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data!$C$9:$C$52</c:f>
              <c:numCache>
                <c:formatCode>0.0</c:formatCode>
                <c:ptCount val="44"/>
                <c:pt idx="0">
                  <c:v>23.9</c:v>
                </c:pt>
                <c:pt idx="1">
                  <c:v>24</c:v>
                </c:pt>
                <c:pt idx="2">
                  <c:v>25.3</c:v>
                </c:pt>
                <c:pt idx="3">
                  <c:v>26.6</c:v>
                </c:pt>
                <c:pt idx="4">
                  <c:v>27</c:v>
                </c:pt>
                <c:pt idx="5">
                  <c:v>27.9</c:v>
                </c:pt>
                <c:pt idx="6">
                  <c:v>26.4</c:v>
                </c:pt>
                <c:pt idx="7">
                  <c:v>29</c:v>
                </c:pt>
                <c:pt idx="8">
                  <c:v>29.4</c:v>
                </c:pt>
                <c:pt idx="9">
                  <c:v>30.6</c:v>
                </c:pt>
                <c:pt idx="10">
                  <c:v>32.200000000000003</c:v>
                </c:pt>
                <c:pt idx="11">
                  <c:v>31.4</c:v>
                </c:pt>
                <c:pt idx="12">
                  <c:v>33.9</c:v>
                </c:pt>
                <c:pt idx="13">
                  <c:v>32.9</c:v>
                </c:pt>
                <c:pt idx="14">
                  <c:v>32.9</c:v>
                </c:pt>
                <c:pt idx="15">
                  <c:v>33.5</c:v>
                </c:pt>
                <c:pt idx="16">
                  <c:v>32.200000000000003</c:v>
                </c:pt>
                <c:pt idx="17">
                  <c:v>32.1</c:v>
                </c:pt>
                <c:pt idx="18">
                  <c:v>33</c:v>
                </c:pt>
                <c:pt idx="19">
                  <c:v>33.1</c:v>
                </c:pt>
                <c:pt idx="20">
                  <c:v>34.299999999999997</c:v>
                </c:pt>
                <c:pt idx="21">
                  <c:v>34.9</c:v>
                </c:pt>
                <c:pt idx="22">
                  <c:v>34</c:v>
                </c:pt>
                <c:pt idx="23">
                  <c:v>35.5</c:v>
                </c:pt>
                <c:pt idx="24">
                  <c:v>34.6</c:v>
                </c:pt>
                <c:pt idx="25">
                  <c:v>33.9</c:v>
                </c:pt>
                <c:pt idx="26">
                  <c:v>34</c:v>
                </c:pt>
                <c:pt idx="27">
                  <c:v>35.9</c:v>
                </c:pt>
                <c:pt idx="28">
                  <c:v>37.1</c:v>
                </c:pt>
                <c:pt idx="29">
                  <c:v>38.700000000000003</c:v>
                </c:pt>
                <c:pt idx="30">
                  <c:v>35.9</c:v>
                </c:pt>
                <c:pt idx="31">
                  <c:v>37.1</c:v>
                </c:pt>
                <c:pt idx="32">
                  <c:v>34.5</c:v>
                </c:pt>
                <c:pt idx="33">
                  <c:v>34.200000000000003</c:v>
                </c:pt>
                <c:pt idx="34">
                  <c:v>34.9</c:v>
                </c:pt>
                <c:pt idx="35">
                  <c:v>36</c:v>
                </c:pt>
                <c:pt idx="36">
                  <c:v>35.4</c:v>
                </c:pt>
                <c:pt idx="37">
                  <c:v>35.4</c:v>
                </c:pt>
                <c:pt idx="38">
                  <c:v>33.6</c:v>
                </c:pt>
                <c:pt idx="39">
                  <c:v>35.4</c:v>
                </c:pt>
                <c:pt idx="40">
                  <c:v>36.5</c:v>
                </c:pt>
                <c:pt idx="41">
                  <c:v>35.4</c:v>
                </c:pt>
                <c:pt idx="42">
                  <c:v>34.4</c:v>
                </c:pt>
                <c:pt idx="43">
                  <c:v>35.700000000000003</c:v>
                </c:pt>
              </c:numCache>
            </c:numRef>
          </c:val>
          <c:smooth val="0"/>
          <c:extLst>
            <c:ext xmlns:c16="http://schemas.microsoft.com/office/drawing/2014/chart" uri="{C3380CC4-5D6E-409C-BE32-E72D297353CC}">
              <c16:uniqueId val="{00000001-4967-41D3-AE8C-2CCD705535D1}"/>
            </c:ext>
          </c:extLst>
        </c:ser>
        <c:ser>
          <c:idx val="2"/>
          <c:order val="2"/>
          <c:tx>
            <c:v>Retired individual;s</c:v>
          </c:tx>
          <c:spPr>
            <a:ln w="28575" cap="rnd">
              <a:solidFill>
                <a:schemeClr val="accent3"/>
              </a:solidFill>
              <a:round/>
            </a:ln>
            <a:effectLst/>
          </c:spPr>
          <c:marker>
            <c:symbol val="none"/>
          </c:marker>
          <c:cat>
            <c:numRef>
              <c:f>data!$F$8:$F$52</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data!$D$9:$D$52</c:f>
              <c:numCache>
                <c:formatCode>0.0</c:formatCode>
                <c:ptCount val="44"/>
                <c:pt idx="0">
                  <c:v>20.399999999999999</c:v>
                </c:pt>
                <c:pt idx="1">
                  <c:v>19.7</c:v>
                </c:pt>
                <c:pt idx="2">
                  <c:v>21.4</c:v>
                </c:pt>
                <c:pt idx="3">
                  <c:v>21.4</c:v>
                </c:pt>
                <c:pt idx="4">
                  <c:v>19.600000000000001</c:v>
                </c:pt>
                <c:pt idx="5">
                  <c:v>22.9</c:v>
                </c:pt>
                <c:pt idx="6">
                  <c:v>22.2</c:v>
                </c:pt>
                <c:pt idx="7">
                  <c:v>24.3</c:v>
                </c:pt>
                <c:pt idx="8">
                  <c:v>24.8</c:v>
                </c:pt>
                <c:pt idx="9">
                  <c:v>28</c:v>
                </c:pt>
                <c:pt idx="10">
                  <c:v>28.2</c:v>
                </c:pt>
                <c:pt idx="11">
                  <c:v>28.7</c:v>
                </c:pt>
                <c:pt idx="12">
                  <c:v>29.8</c:v>
                </c:pt>
                <c:pt idx="13">
                  <c:v>31</c:v>
                </c:pt>
                <c:pt idx="14">
                  <c:v>28.8</c:v>
                </c:pt>
                <c:pt idx="15">
                  <c:v>28.4</c:v>
                </c:pt>
                <c:pt idx="16">
                  <c:v>27.8</c:v>
                </c:pt>
                <c:pt idx="17">
                  <c:v>27.2</c:v>
                </c:pt>
                <c:pt idx="18">
                  <c:v>28.1</c:v>
                </c:pt>
                <c:pt idx="19">
                  <c:v>29.1</c:v>
                </c:pt>
                <c:pt idx="20">
                  <c:v>28.5</c:v>
                </c:pt>
                <c:pt idx="21">
                  <c:v>28.9</c:v>
                </c:pt>
                <c:pt idx="22">
                  <c:v>28.9</c:v>
                </c:pt>
                <c:pt idx="23">
                  <c:v>31.1</c:v>
                </c:pt>
                <c:pt idx="24">
                  <c:v>28.7</c:v>
                </c:pt>
                <c:pt idx="25">
                  <c:v>27.5</c:v>
                </c:pt>
                <c:pt idx="26">
                  <c:v>28</c:v>
                </c:pt>
                <c:pt idx="27">
                  <c:v>30.2</c:v>
                </c:pt>
                <c:pt idx="28">
                  <c:v>29.8</c:v>
                </c:pt>
                <c:pt idx="29">
                  <c:v>29.7</c:v>
                </c:pt>
                <c:pt idx="30">
                  <c:v>26.9</c:v>
                </c:pt>
                <c:pt idx="31">
                  <c:v>26.5</c:v>
                </c:pt>
                <c:pt idx="32">
                  <c:v>27.2</c:v>
                </c:pt>
                <c:pt idx="33">
                  <c:v>28.1</c:v>
                </c:pt>
                <c:pt idx="34">
                  <c:v>28.2</c:v>
                </c:pt>
                <c:pt idx="35">
                  <c:v>27.4</c:v>
                </c:pt>
                <c:pt idx="36">
                  <c:v>27.8</c:v>
                </c:pt>
                <c:pt idx="37">
                  <c:v>30.7</c:v>
                </c:pt>
                <c:pt idx="38">
                  <c:v>30.3</c:v>
                </c:pt>
                <c:pt idx="39">
                  <c:v>29.9</c:v>
                </c:pt>
                <c:pt idx="40">
                  <c:v>30.7</c:v>
                </c:pt>
                <c:pt idx="41">
                  <c:v>30.7</c:v>
                </c:pt>
                <c:pt idx="42">
                  <c:v>30.8</c:v>
                </c:pt>
                <c:pt idx="43">
                  <c:v>32.1</c:v>
                </c:pt>
              </c:numCache>
            </c:numRef>
          </c:val>
          <c:smooth val="0"/>
          <c:extLst>
            <c:ext xmlns:c16="http://schemas.microsoft.com/office/drawing/2014/chart" uri="{C3380CC4-5D6E-409C-BE32-E72D297353CC}">
              <c16:uniqueId val="{00000002-4967-41D3-AE8C-2CCD705535D1}"/>
            </c:ext>
          </c:extLst>
        </c:ser>
        <c:dLbls>
          <c:showLegendKey val="0"/>
          <c:showVal val="0"/>
          <c:showCatName val="0"/>
          <c:showSerName val="0"/>
          <c:showPercent val="0"/>
          <c:showBubbleSize val="0"/>
        </c:dLbls>
        <c:smooth val="0"/>
        <c:axId val="1813485695"/>
        <c:axId val="1818301327"/>
      </c:lineChart>
      <c:catAx>
        <c:axId val="1813485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8301327"/>
        <c:crosses val="autoZero"/>
        <c:auto val="1"/>
        <c:lblAlgn val="ctr"/>
        <c:lblOffset val="100"/>
        <c:noMultiLvlLbl val="0"/>
      </c:catAx>
      <c:valAx>
        <c:axId val="181830132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4856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S80/S20</c:v>
          </c:tx>
          <c:spPr>
            <a:ln w="28575" cap="rnd">
              <a:solidFill>
                <a:schemeClr val="accent1"/>
              </a:solidFill>
              <a:round/>
            </a:ln>
            <a:effectLst/>
          </c:spPr>
          <c:marker>
            <c:symbol val="none"/>
          </c:marker>
          <c:cat>
            <c:numRef>
              <c:f>data!$H$8:$H$52</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data!$I$9:$I$52</c:f>
              <c:numCache>
                <c:formatCode>0.0</c:formatCode>
                <c:ptCount val="44"/>
                <c:pt idx="0">
                  <c:v>3.5</c:v>
                </c:pt>
                <c:pt idx="1">
                  <c:v>3.6</c:v>
                </c:pt>
                <c:pt idx="2">
                  <c:v>3.9</c:v>
                </c:pt>
                <c:pt idx="3">
                  <c:v>3.9</c:v>
                </c:pt>
                <c:pt idx="4">
                  <c:v>3.9</c:v>
                </c:pt>
                <c:pt idx="5">
                  <c:v>4.0999999999999996</c:v>
                </c:pt>
                <c:pt idx="6">
                  <c:v>3.9</c:v>
                </c:pt>
                <c:pt idx="7">
                  <c:v>4.4000000000000004</c:v>
                </c:pt>
                <c:pt idx="8">
                  <c:v>4.5</c:v>
                </c:pt>
                <c:pt idx="9">
                  <c:v>4.9000000000000004</c:v>
                </c:pt>
                <c:pt idx="10">
                  <c:v>5.4</c:v>
                </c:pt>
                <c:pt idx="11">
                  <c:v>5.4</c:v>
                </c:pt>
                <c:pt idx="12">
                  <c:v>6</c:v>
                </c:pt>
                <c:pt idx="13">
                  <c:v>5.7</c:v>
                </c:pt>
                <c:pt idx="14">
                  <c:v>5.5</c:v>
                </c:pt>
                <c:pt idx="15">
                  <c:v>5.5</c:v>
                </c:pt>
                <c:pt idx="16">
                  <c:v>5.2</c:v>
                </c:pt>
                <c:pt idx="17">
                  <c:v>5.2</c:v>
                </c:pt>
                <c:pt idx="18">
                  <c:v>5.4</c:v>
                </c:pt>
                <c:pt idx="19">
                  <c:v>5.5</c:v>
                </c:pt>
                <c:pt idx="20">
                  <c:v>5.8</c:v>
                </c:pt>
                <c:pt idx="21">
                  <c:v>6</c:v>
                </c:pt>
                <c:pt idx="22">
                  <c:v>5.7</c:v>
                </c:pt>
                <c:pt idx="23">
                  <c:v>6</c:v>
                </c:pt>
                <c:pt idx="24">
                  <c:v>5.5</c:v>
                </c:pt>
                <c:pt idx="25">
                  <c:v>5.3</c:v>
                </c:pt>
                <c:pt idx="26">
                  <c:v>5.3</c:v>
                </c:pt>
                <c:pt idx="27">
                  <c:v>5.7</c:v>
                </c:pt>
                <c:pt idx="28">
                  <c:v>6.1</c:v>
                </c:pt>
                <c:pt idx="29">
                  <c:v>6.6</c:v>
                </c:pt>
                <c:pt idx="30">
                  <c:v>5.7</c:v>
                </c:pt>
                <c:pt idx="31">
                  <c:v>5.8</c:v>
                </c:pt>
                <c:pt idx="32">
                  <c:v>5.3</c:v>
                </c:pt>
                <c:pt idx="33">
                  <c:v>5.2</c:v>
                </c:pt>
                <c:pt idx="34">
                  <c:v>5.5</c:v>
                </c:pt>
                <c:pt idx="35">
                  <c:v>5.8</c:v>
                </c:pt>
                <c:pt idx="36">
                  <c:v>5.7</c:v>
                </c:pt>
                <c:pt idx="37">
                  <c:v>5.6</c:v>
                </c:pt>
                <c:pt idx="38">
                  <c:v>5.2</c:v>
                </c:pt>
                <c:pt idx="39">
                  <c:v>5.8</c:v>
                </c:pt>
                <c:pt idx="40">
                  <c:v>6.2</c:v>
                </c:pt>
                <c:pt idx="41">
                  <c:v>5.8</c:v>
                </c:pt>
                <c:pt idx="42">
                  <c:v>5.9</c:v>
                </c:pt>
                <c:pt idx="43">
                  <c:v>6.3</c:v>
                </c:pt>
              </c:numCache>
            </c:numRef>
          </c:val>
          <c:smooth val="0"/>
          <c:extLst>
            <c:ext xmlns:c16="http://schemas.microsoft.com/office/drawing/2014/chart" uri="{C3380CC4-5D6E-409C-BE32-E72D297353CC}">
              <c16:uniqueId val="{00000000-AC03-4ADE-9CA2-BB0FA65E2EF9}"/>
            </c:ext>
          </c:extLst>
        </c:ser>
        <c:ser>
          <c:idx val="1"/>
          <c:order val="1"/>
          <c:tx>
            <c:v>P90/P10</c:v>
          </c:tx>
          <c:spPr>
            <a:ln w="28575" cap="rnd">
              <a:solidFill>
                <a:schemeClr val="accent2"/>
              </a:solidFill>
              <a:round/>
            </a:ln>
            <a:effectLst/>
          </c:spPr>
          <c:marker>
            <c:symbol val="none"/>
          </c:marker>
          <c:cat>
            <c:numRef>
              <c:f>data!$H$8:$H$52</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data!$J$9:$J$52</c:f>
              <c:numCache>
                <c:formatCode>0.0</c:formatCode>
                <c:ptCount val="44"/>
                <c:pt idx="0">
                  <c:v>3.1</c:v>
                </c:pt>
                <c:pt idx="1">
                  <c:v>3.2</c:v>
                </c:pt>
                <c:pt idx="2">
                  <c:v>3.3</c:v>
                </c:pt>
                <c:pt idx="3">
                  <c:v>3.4</c:v>
                </c:pt>
                <c:pt idx="4">
                  <c:v>3.3</c:v>
                </c:pt>
                <c:pt idx="5">
                  <c:v>3.5</c:v>
                </c:pt>
                <c:pt idx="6">
                  <c:v>3.3</c:v>
                </c:pt>
                <c:pt idx="7">
                  <c:v>3.8</c:v>
                </c:pt>
                <c:pt idx="8">
                  <c:v>3.7</c:v>
                </c:pt>
                <c:pt idx="9">
                  <c:v>4</c:v>
                </c:pt>
                <c:pt idx="10">
                  <c:v>4.4000000000000004</c:v>
                </c:pt>
                <c:pt idx="11">
                  <c:v>4.4000000000000004</c:v>
                </c:pt>
                <c:pt idx="12">
                  <c:v>4.8</c:v>
                </c:pt>
                <c:pt idx="13">
                  <c:v>4.7</c:v>
                </c:pt>
                <c:pt idx="14">
                  <c:v>4.5</c:v>
                </c:pt>
                <c:pt idx="15">
                  <c:v>4.5</c:v>
                </c:pt>
                <c:pt idx="16">
                  <c:v>4.3</c:v>
                </c:pt>
                <c:pt idx="17">
                  <c:v>4.3</c:v>
                </c:pt>
                <c:pt idx="18">
                  <c:v>4.4000000000000004</c:v>
                </c:pt>
                <c:pt idx="19">
                  <c:v>4.5</c:v>
                </c:pt>
                <c:pt idx="20">
                  <c:v>4.5999999999999996</c:v>
                </c:pt>
                <c:pt idx="21">
                  <c:v>4.5999999999999996</c:v>
                </c:pt>
                <c:pt idx="22">
                  <c:v>4.5</c:v>
                </c:pt>
                <c:pt idx="23">
                  <c:v>4.5999999999999996</c:v>
                </c:pt>
                <c:pt idx="24">
                  <c:v>4.4000000000000004</c:v>
                </c:pt>
                <c:pt idx="25">
                  <c:v>4.0999999999999996</c:v>
                </c:pt>
                <c:pt idx="26">
                  <c:v>4.0999999999999996</c:v>
                </c:pt>
                <c:pt idx="27">
                  <c:v>4.4000000000000004</c:v>
                </c:pt>
                <c:pt idx="28">
                  <c:v>4.5999999999999996</c:v>
                </c:pt>
                <c:pt idx="29">
                  <c:v>4.5999999999999996</c:v>
                </c:pt>
                <c:pt idx="30">
                  <c:v>4.3</c:v>
                </c:pt>
                <c:pt idx="31">
                  <c:v>4.3</c:v>
                </c:pt>
                <c:pt idx="32">
                  <c:v>4.0999999999999996</c:v>
                </c:pt>
                <c:pt idx="33">
                  <c:v>4</c:v>
                </c:pt>
                <c:pt idx="34">
                  <c:v>4.0999999999999996</c:v>
                </c:pt>
                <c:pt idx="35">
                  <c:v>4.2</c:v>
                </c:pt>
                <c:pt idx="36">
                  <c:v>4.2</c:v>
                </c:pt>
                <c:pt idx="37">
                  <c:v>3.9</c:v>
                </c:pt>
                <c:pt idx="38">
                  <c:v>3.9</c:v>
                </c:pt>
                <c:pt idx="39">
                  <c:v>4.2</c:v>
                </c:pt>
                <c:pt idx="40">
                  <c:v>4.5999999999999996</c:v>
                </c:pt>
                <c:pt idx="41">
                  <c:v>4.3</c:v>
                </c:pt>
                <c:pt idx="42">
                  <c:v>4.3</c:v>
                </c:pt>
                <c:pt idx="43">
                  <c:v>4.5</c:v>
                </c:pt>
              </c:numCache>
            </c:numRef>
          </c:val>
          <c:smooth val="0"/>
          <c:extLst>
            <c:ext xmlns:c16="http://schemas.microsoft.com/office/drawing/2014/chart" uri="{C3380CC4-5D6E-409C-BE32-E72D297353CC}">
              <c16:uniqueId val="{00000001-AC03-4ADE-9CA2-BB0FA65E2EF9}"/>
            </c:ext>
          </c:extLst>
        </c:ser>
        <c:dLbls>
          <c:showLegendKey val="0"/>
          <c:showVal val="0"/>
          <c:showCatName val="0"/>
          <c:showSerName val="0"/>
          <c:showPercent val="0"/>
          <c:showBubbleSize val="0"/>
        </c:dLbls>
        <c:smooth val="0"/>
        <c:axId val="813444431"/>
        <c:axId val="1814447887"/>
      </c:lineChart>
      <c:catAx>
        <c:axId val="81344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4447887"/>
        <c:crosses val="autoZero"/>
        <c:auto val="1"/>
        <c:lblAlgn val="ctr"/>
        <c:lblOffset val="100"/>
        <c:noMultiLvlLbl val="0"/>
      </c:catAx>
      <c:valAx>
        <c:axId val="181444788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3444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5.9631653352225249E-2"/>
          <c:y val="1.6913866218119647E-2"/>
          <c:w val="0.91907072867276807"/>
          <c:h val="0.92704572187449918"/>
        </c:manualLayout>
      </c:layout>
      <c:lineChart>
        <c:grouping val="stacked"/>
        <c:varyColors val="0"/>
        <c:ser>
          <c:idx val="0"/>
          <c:order val="0"/>
          <c:spPr>
            <a:ln w="28575" cap="rnd">
              <a:solidFill>
                <a:schemeClr val="dk1">
                  <a:tint val="88500"/>
                </a:schemeClr>
              </a:solidFill>
              <a:round/>
            </a:ln>
            <a:effectLst/>
          </c:spPr>
          <c:marker>
            <c:symbol val="none"/>
          </c:marker>
          <c:cat>
            <c:numRef>
              <c:f>data!$H$32:$H$52</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data!$K$32:$K$52</c:f>
              <c:numCache>
                <c:formatCode>0.0</c:formatCode>
                <c:ptCount val="21"/>
                <c:pt idx="0">
                  <c:v>7.8</c:v>
                </c:pt>
                <c:pt idx="1">
                  <c:v>6.8</c:v>
                </c:pt>
                <c:pt idx="2">
                  <c:v>7.3</c:v>
                </c:pt>
                <c:pt idx="3">
                  <c:v>7.6</c:v>
                </c:pt>
                <c:pt idx="4">
                  <c:v>7.8</c:v>
                </c:pt>
                <c:pt idx="5">
                  <c:v>8.5</c:v>
                </c:pt>
                <c:pt idx="6">
                  <c:v>9.8000000000000007</c:v>
                </c:pt>
                <c:pt idx="7">
                  <c:v>8.1999999999999993</c:v>
                </c:pt>
                <c:pt idx="8">
                  <c:v>8.9</c:v>
                </c:pt>
                <c:pt idx="9">
                  <c:v>7</c:v>
                </c:pt>
                <c:pt idx="10">
                  <c:v>7</c:v>
                </c:pt>
                <c:pt idx="11">
                  <c:v>6.8</c:v>
                </c:pt>
                <c:pt idx="12">
                  <c:v>8.1999999999999993</c:v>
                </c:pt>
                <c:pt idx="13">
                  <c:v>7</c:v>
                </c:pt>
                <c:pt idx="14">
                  <c:v>8.5</c:v>
                </c:pt>
                <c:pt idx="15">
                  <c:v>7</c:v>
                </c:pt>
                <c:pt idx="16">
                  <c:v>7.7</c:v>
                </c:pt>
                <c:pt idx="17">
                  <c:v>8</c:v>
                </c:pt>
                <c:pt idx="18">
                  <c:v>8.1999999999999993</c:v>
                </c:pt>
                <c:pt idx="19">
                  <c:v>7.4</c:v>
                </c:pt>
                <c:pt idx="20">
                  <c:v>8.1999999999999993</c:v>
                </c:pt>
              </c:numCache>
            </c:numRef>
          </c:val>
          <c:smooth val="0"/>
          <c:extLst>
            <c:ext xmlns:c16="http://schemas.microsoft.com/office/drawing/2014/chart" uri="{C3380CC4-5D6E-409C-BE32-E72D297353CC}">
              <c16:uniqueId val="{00000000-66BD-47DF-B468-207AA0CE9863}"/>
            </c:ext>
          </c:extLst>
        </c:ser>
        <c:dLbls>
          <c:showLegendKey val="0"/>
          <c:showVal val="0"/>
          <c:showCatName val="0"/>
          <c:showSerName val="0"/>
          <c:showPercent val="0"/>
          <c:showBubbleSize val="0"/>
        </c:dLbls>
        <c:smooth val="0"/>
        <c:axId val="1813496335"/>
        <c:axId val="255758703"/>
      </c:lineChart>
      <c:catAx>
        <c:axId val="1813496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5758703"/>
        <c:crosses val="autoZero"/>
        <c:auto val="1"/>
        <c:lblAlgn val="ctr"/>
        <c:lblOffset val="100"/>
        <c:noMultiLvlLbl val="0"/>
      </c:catAx>
      <c:valAx>
        <c:axId val="2557587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496335"/>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Italy</c:v>
          </c:tx>
          <c:spPr>
            <a:ln w="28575" cap="rnd">
              <a:solidFill>
                <a:schemeClr val="accent1"/>
              </a:solidFill>
              <a:round/>
            </a:ln>
            <a:effectLst/>
          </c:spPr>
          <c:marker>
            <c:symbol val="none"/>
          </c:marker>
          <c:cat>
            <c:numRef>
              <c:f>'API_NY.GDP.PCAP.KD_DS2_en_csv_v'!$E$5:$BJ$5</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'API_NY.GDP.PCAP.KD_DS2_en_csv_v'!$E$45:$BJ$45</c:f>
              <c:numCache>
                <c:formatCode>General</c:formatCode>
                <c:ptCount val="58"/>
                <c:pt idx="0">
                  <c:v>4.2500748791325034</c:v>
                </c:pt>
                <c:pt idx="1">
                  <c:v>3.6038336381583136</c:v>
                </c:pt>
                <c:pt idx="2">
                  <c:v>3.7664229340825881</c:v>
                </c:pt>
                <c:pt idx="3">
                  <c:v>4.3485287233375454</c:v>
                </c:pt>
                <c:pt idx="4">
                  <c:v>5.1559171718653731</c:v>
                </c:pt>
                <c:pt idx="5">
                  <c:v>5.487722002043073</c:v>
                </c:pt>
                <c:pt idx="6">
                  <c:v>4.8116265849550999</c:v>
                </c:pt>
                <c:pt idx="7">
                  <c:v>3.9651360251819008</c:v>
                </c:pt>
                <c:pt idx="8">
                  <c:v>3.745906570854634</c:v>
                </c:pt>
                <c:pt idx="9">
                  <c:v>3.8388257202215774</c:v>
                </c:pt>
                <c:pt idx="10">
                  <c:v>3.1721414603272531</c:v>
                </c:pt>
                <c:pt idx="11">
                  <c:v>3.3561697922258764</c:v>
                </c:pt>
                <c:pt idx="12">
                  <c:v>3.0236982851449512</c:v>
                </c:pt>
                <c:pt idx="13">
                  <c:v>2.5791523386113218</c:v>
                </c:pt>
                <c:pt idx="14">
                  <c:v>3.0460769771664937</c:v>
                </c:pt>
                <c:pt idx="15">
                  <c:v>3.8304902716314873</c:v>
                </c:pt>
                <c:pt idx="16">
                  <c:v>3.1887229718368411</c:v>
                </c:pt>
                <c:pt idx="17">
                  <c:v>2.6889338360923229</c:v>
                </c:pt>
                <c:pt idx="18">
                  <c:v>1.9329590715847087</c:v>
                </c:pt>
                <c:pt idx="19">
                  <c:v>1.411921118808616</c:v>
                </c:pt>
                <c:pt idx="20">
                  <c:v>1.5806221113078931</c:v>
                </c:pt>
                <c:pt idx="21">
                  <c:v>2.1426662249264239</c:v>
                </c:pt>
                <c:pt idx="22">
                  <c:v>2.6743542137505623</c:v>
                </c:pt>
                <c:pt idx="23">
                  <c:v>3.0941631537737431</c:v>
                </c:pt>
                <c:pt idx="24">
                  <c:v>3.2321631909758404</c:v>
                </c:pt>
                <c:pt idx="25">
                  <c:v>3.1754889661316912</c:v>
                </c:pt>
                <c:pt idx="26">
                  <c:v>2.8516184150410089</c:v>
                </c:pt>
                <c:pt idx="27">
                  <c:v>2.2508053503266976</c:v>
                </c:pt>
                <c:pt idx="28">
                  <c:v>1.3137048876883077</c:v>
                </c:pt>
                <c:pt idx="29">
                  <c:v>0.88964263146158273</c:v>
                </c:pt>
                <c:pt idx="30">
                  <c:v>1.0347660548267459</c:v>
                </c:pt>
                <c:pt idx="31">
                  <c:v>1.2672223880379057</c:v>
                </c:pt>
                <c:pt idx="32">
                  <c:v>1.6149603848799998</c:v>
                </c:pt>
                <c:pt idx="33">
                  <c:v>1.922426735437744</c:v>
                </c:pt>
                <c:pt idx="34">
                  <c:v>1.7719646084176737</c:v>
                </c:pt>
                <c:pt idx="35">
                  <c:v>1.9215911319129526</c:v>
                </c:pt>
                <c:pt idx="36">
                  <c:v>2.1727756592120633</c:v>
                </c:pt>
                <c:pt idx="37">
                  <c:v>2.0050012786859841</c:v>
                </c:pt>
                <c:pt idx="38">
                  <c:v>1.5299501493938703</c:v>
                </c:pt>
                <c:pt idx="39">
                  <c:v>1.0198915019137951</c:v>
                </c:pt>
                <c:pt idx="40">
                  <c:v>0.43464427980083031</c:v>
                </c:pt>
                <c:pt idx="41">
                  <c:v>0.42655219617967383</c:v>
                </c:pt>
                <c:pt idx="42">
                  <c:v>0.69026163865953849</c:v>
                </c:pt>
                <c:pt idx="43">
                  <c:v>0.55168279673064746</c:v>
                </c:pt>
                <c:pt idx="44">
                  <c:v>-0.57966732911504593</c:v>
                </c:pt>
                <c:pt idx="45">
                  <c:v>-1.1318403541484454</c:v>
                </c:pt>
                <c:pt idx="46">
                  <c:v>-1.3518065320190686</c:v>
                </c:pt>
                <c:pt idx="47">
                  <c:v>-1.5682790589636244</c:v>
                </c:pt>
                <c:pt idx="48">
                  <c:v>-1.5695370926016952</c:v>
                </c:pt>
                <c:pt idx="49">
                  <c:v>-1.3483766942346722</c:v>
                </c:pt>
                <c:pt idx="50">
                  <c:v>-1.5393503009005371</c:v>
                </c:pt>
                <c:pt idx="51">
                  <c:v>-0.99053024609311535</c:v>
                </c:pt>
                <c:pt idx="52">
                  <c:v>0.17261317785220903</c:v>
                </c:pt>
                <c:pt idx="53">
                  <c:v>1.012809890486146</c:v>
                </c:pt>
                <c:pt idx="54">
                  <c:v>1.4086478604370152</c:v>
                </c:pt>
                <c:pt idx="55">
                  <c:v>6.1124845783666623E-3</c:v>
                </c:pt>
                <c:pt idx="56">
                  <c:v>0.10892532311127619</c:v>
                </c:pt>
                <c:pt idx="57">
                  <c:v>0.75226299339538982</c:v>
                </c:pt>
              </c:numCache>
            </c:numRef>
          </c:val>
          <c:smooth val="0"/>
          <c:extLst>
            <c:ext xmlns:c16="http://schemas.microsoft.com/office/drawing/2014/chart" uri="{C3380CC4-5D6E-409C-BE32-E72D297353CC}">
              <c16:uniqueId val="{00000000-7F0B-457A-83AF-8DB063B6822A}"/>
            </c:ext>
          </c:extLst>
        </c:ser>
        <c:ser>
          <c:idx val="1"/>
          <c:order val="1"/>
          <c:tx>
            <c:v>United States</c:v>
          </c:tx>
          <c:spPr>
            <a:ln w="28575" cap="rnd">
              <a:solidFill>
                <a:schemeClr val="accent2"/>
              </a:solidFill>
              <a:round/>
            </a:ln>
            <a:effectLst/>
          </c:spPr>
          <c:marker>
            <c:symbol val="none"/>
          </c:marker>
          <c:cat>
            <c:numRef>
              <c:f>'API_NY.GDP.PCAP.KD_DS2_en_csv_v'!$E$5:$BJ$5</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'API_NY.GDP.PCAP.KD_DS2_en_csv_v'!$E$46:$BJ$46</c:f>
              <c:numCache>
                <c:formatCode>General</c:formatCode>
                <c:ptCount val="58"/>
                <c:pt idx="0">
                  <c:v>3.5058970095795319</c:v>
                </c:pt>
                <c:pt idx="1">
                  <c:v>4.240885008361559</c:v>
                </c:pt>
                <c:pt idx="2">
                  <c:v>4.0271062945078633</c:v>
                </c:pt>
                <c:pt idx="3">
                  <c:v>3.9042195624748031</c:v>
                </c:pt>
                <c:pt idx="4">
                  <c:v>3.3779577236812437</c:v>
                </c:pt>
                <c:pt idx="5">
                  <c:v>2.2664568814946153</c:v>
                </c:pt>
                <c:pt idx="6">
                  <c:v>1.52545009537711</c:v>
                </c:pt>
                <c:pt idx="7">
                  <c:v>1.6598936175701493</c:v>
                </c:pt>
                <c:pt idx="8">
                  <c:v>2.0484873937303352</c:v>
                </c:pt>
                <c:pt idx="9">
                  <c:v>2.1165337056797995</c:v>
                </c:pt>
                <c:pt idx="10">
                  <c:v>1.8729392818879882</c:v>
                </c:pt>
                <c:pt idx="11">
                  <c:v>1.5836974548267946</c:v>
                </c:pt>
                <c:pt idx="12">
                  <c:v>1.4935222698837081</c:v>
                </c:pt>
                <c:pt idx="13">
                  <c:v>2.0464387869249836</c:v>
                </c:pt>
                <c:pt idx="14">
                  <c:v>2.9927678994464455</c:v>
                </c:pt>
                <c:pt idx="15">
                  <c:v>2.8166351527902376</c:v>
                </c:pt>
                <c:pt idx="16">
                  <c:v>1.9488033018652675</c:v>
                </c:pt>
                <c:pt idx="17">
                  <c:v>0.71804156708584088</c:v>
                </c:pt>
                <c:pt idx="18">
                  <c:v>0.27749813365355791</c:v>
                </c:pt>
                <c:pt idx="19">
                  <c:v>1.1515789569204415</c:v>
                </c:pt>
                <c:pt idx="20">
                  <c:v>2.3574999712890539</c:v>
                </c:pt>
                <c:pt idx="21">
                  <c:v>3.0787679160459445</c:v>
                </c:pt>
                <c:pt idx="22">
                  <c:v>3.6562778683104828</c:v>
                </c:pt>
                <c:pt idx="23">
                  <c:v>3.2711888913344263</c:v>
                </c:pt>
                <c:pt idx="24">
                  <c:v>2.7766183329448828</c:v>
                </c:pt>
                <c:pt idx="25">
                  <c:v>2.4601576127435871</c:v>
                </c:pt>
                <c:pt idx="26">
                  <c:v>1.7330532519848267</c:v>
                </c:pt>
                <c:pt idx="27">
                  <c:v>1.2196263103316696</c:v>
                </c:pt>
                <c:pt idx="28">
                  <c:v>0.85142508250660254</c:v>
                </c:pt>
                <c:pt idx="29">
                  <c:v>1.017032949447559</c:v>
                </c:pt>
                <c:pt idx="30">
                  <c:v>1.4576483812875958</c:v>
                </c:pt>
                <c:pt idx="31">
                  <c:v>2.0118891306628837</c:v>
                </c:pt>
                <c:pt idx="32">
                  <c:v>2.226950944123252</c:v>
                </c:pt>
                <c:pt idx="33">
                  <c:v>2.5544955095372046</c:v>
                </c:pt>
                <c:pt idx="34">
                  <c:v>2.8386208228447072</c:v>
                </c:pt>
                <c:pt idx="35">
                  <c:v>3.1295710923242739</c:v>
                </c:pt>
                <c:pt idx="36">
                  <c:v>2.7474911252908081</c:v>
                </c:pt>
                <c:pt idx="37">
                  <c:v>2.1077256536104727</c:v>
                </c:pt>
                <c:pt idx="38">
                  <c:v>1.59729617411894</c:v>
                </c:pt>
                <c:pt idx="39">
                  <c:v>1.4383875903391694</c:v>
                </c:pt>
                <c:pt idx="40">
                  <c:v>1.6647328278285654</c:v>
                </c:pt>
                <c:pt idx="41">
                  <c:v>2.1019778514851239</c:v>
                </c:pt>
                <c:pt idx="42">
                  <c:v>2.1226064887756229</c:v>
                </c:pt>
                <c:pt idx="43">
                  <c:v>1.5575272012514674</c:v>
                </c:pt>
                <c:pt idx="44">
                  <c:v>0.34189414749643987</c:v>
                </c:pt>
                <c:pt idx="45">
                  <c:v>-0.2590419481398446</c:v>
                </c:pt>
                <c:pt idx="46">
                  <c:v>-0.40540507040332285</c:v>
                </c:pt>
                <c:pt idx="47">
                  <c:v>-4.3437926131808524E-2</c:v>
                </c:pt>
                <c:pt idx="48">
                  <c:v>0.63785568753774302</c:v>
                </c:pt>
                <c:pt idx="49">
                  <c:v>1.3171494108851383</c:v>
                </c:pt>
                <c:pt idx="50">
                  <c:v>1.3805188363911927</c:v>
                </c:pt>
                <c:pt idx="51">
                  <c:v>1.444051333565568</c:v>
                </c:pt>
                <c:pt idx="52">
                  <c:v>1.4472267435037267</c:v>
                </c:pt>
                <c:pt idx="53">
                  <c:v>1.6010337459028128</c:v>
                </c:pt>
                <c:pt idx="54">
                  <c:v>1.6983087680084552</c:v>
                </c:pt>
                <c:pt idx="55">
                  <c:v>0.98166242594974817</c:v>
                </c:pt>
                <c:pt idx="56">
                  <c:v>1.1764602659512897</c:v>
                </c:pt>
                <c:pt idx="57">
                  <c:v>1.288399516915137</c:v>
                </c:pt>
              </c:numCache>
            </c:numRef>
          </c:val>
          <c:smooth val="0"/>
          <c:extLst>
            <c:ext xmlns:c16="http://schemas.microsoft.com/office/drawing/2014/chart" uri="{C3380CC4-5D6E-409C-BE32-E72D297353CC}">
              <c16:uniqueId val="{00000001-7F0B-457A-83AF-8DB063B6822A}"/>
            </c:ext>
          </c:extLst>
        </c:ser>
        <c:ser>
          <c:idx val="2"/>
          <c:order val="2"/>
          <c:tx>
            <c:v>France</c:v>
          </c:tx>
          <c:spPr>
            <a:ln w="28575" cap="rnd">
              <a:solidFill>
                <a:schemeClr val="accent3"/>
              </a:solidFill>
              <a:round/>
            </a:ln>
            <a:effectLst/>
          </c:spPr>
          <c:marker>
            <c:symbol val="none"/>
          </c:marker>
          <c:cat>
            <c:numRef>
              <c:f>'API_NY.GDP.PCAP.KD_DS2_en_csv_v'!$E$5:$BJ$5</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'API_NY.GDP.PCAP.KD_DS2_en_csv_v'!$E$47:$BJ$47</c:f>
              <c:numCache>
                <c:formatCode>General</c:formatCode>
                <c:ptCount val="58"/>
                <c:pt idx="0">
                  <c:v>4.8166352380326574</c:v>
                </c:pt>
                <c:pt idx="1">
                  <c:v>4.7021218910449702</c:v>
                </c:pt>
                <c:pt idx="2">
                  <c:v>4.3222835122663685</c:v>
                </c:pt>
                <c:pt idx="3">
                  <c:v>3.9809233250109752</c:v>
                </c:pt>
                <c:pt idx="4">
                  <c:v>4.0510354449274182</c:v>
                </c:pt>
                <c:pt idx="5">
                  <c:v>4.411026042361148</c:v>
                </c:pt>
                <c:pt idx="6">
                  <c:v>4.6294096080968981</c:v>
                </c:pt>
                <c:pt idx="7">
                  <c:v>4.6444838372526425</c:v>
                </c:pt>
                <c:pt idx="8">
                  <c:v>4.689953272697406</c:v>
                </c:pt>
                <c:pt idx="9">
                  <c:v>4.3463250970473108</c:v>
                </c:pt>
                <c:pt idx="10">
                  <c:v>3.3932196305901283</c:v>
                </c:pt>
                <c:pt idx="11">
                  <c:v>2.8353173203398492</c:v>
                </c:pt>
                <c:pt idx="12">
                  <c:v>2.4686868535581703</c:v>
                </c:pt>
                <c:pt idx="13">
                  <c:v>2.2910648232129254</c:v>
                </c:pt>
                <c:pt idx="14">
                  <c:v>2.6137230937833325</c:v>
                </c:pt>
                <c:pt idx="15">
                  <c:v>2.9228390558267137</c:v>
                </c:pt>
                <c:pt idx="16">
                  <c:v>2.2739246619656783</c:v>
                </c:pt>
                <c:pt idx="17">
                  <c:v>1.8177257013946249</c:v>
                </c:pt>
                <c:pt idx="18">
                  <c:v>1.3195152758153432</c:v>
                </c:pt>
                <c:pt idx="19">
                  <c:v>1.0461691928617054</c:v>
                </c:pt>
                <c:pt idx="20">
                  <c:v>1.0655847280473247</c:v>
                </c:pt>
                <c:pt idx="21">
                  <c:v>1.1912911071455465</c:v>
                </c:pt>
                <c:pt idx="22">
                  <c:v>1.3023308081939433</c:v>
                </c:pt>
                <c:pt idx="23">
                  <c:v>1.8943737024487868</c:v>
                </c:pt>
                <c:pt idx="24">
                  <c:v>2.5507330938298671</c:v>
                </c:pt>
                <c:pt idx="25">
                  <c:v>2.9657529182761522</c:v>
                </c:pt>
                <c:pt idx="26">
                  <c:v>2.7578071421310009</c:v>
                </c:pt>
                <c:pt idx="27">
                  <c:v>2.2518591360888505</c:v>
                </c:pt>
                <c:pt idx="28">
                  <c:v>1.2220900921256117</c:v>
                </c:pt>
                <c:pt idx="29">
                  <c:v>0.69636446864346824</c:v>
                </c:pt>
                <c:pt idx="30">
                  <c:v>0.69146874547680426</c:v>
                </c:pt>
                <c:pt idx="31">
                  <c:v>0.95821038043024287</c:v>
                </c:pt>
                <c:pt idx="32">
                  <c:v>1.2559082211796178</c:v>
                </c:pt>
                <c:pt idx="33">
                  <c:v>1.839114055691162</c:v>
                </c:pt>
                <c:pt idx="34">
                  <c:v>2.1151396960256617</c:v>
                </c:pt>
                <c:pt idx="35">
                  <c:v>2.5097066218560729</c:v>
                </c:pt>
                <c:pt idx="36">
                  <c:v>2.6315044024595631</c:v>
                </c:pt>
                <c:pt idx="37">
                  <c:v>2.2541171688432473</c:v>
                </c:pt>
                <c:pt idx="38">
                  <c:v>1.5542112833365198</c:v>
                </c:pt>
                <c:pt idx="39">
                  <c:v>1.1555232332697736</c:v>
                </c:pt>
                <c:pt idx="40">
                  <c:v>0.89435717371220136</c:v>
                </c:pt>
                <c:pt idx="41">
                  <c:v>1.0629249725363923</c:v>
                </c:pt>
                <c:pt idx="42">
                  <c:v>1.3654726911636468</c:v>
                </c:pt>
                <c:pt idx="43">
                  <c:v>1.3065275280693558</c:v>
                </c:pt>
                <c:pt idx="44">
                  <c:v>0.42156212988637826</c:v>
                </c:pt>
                <c:pt idx="45">
                  <c:v>-2.8633160859164214E-3</c:v>
                </c:pt>
                <c:pt idx="46">
                  <c:v>-0.12711688122024611</c:v>
                </c:pt>
                <c:pt idx="47">
                  <c:v>-9.6230484595299759E-2</c:v>
                </c:pt>
                <c:pt idx="48">
                  <c:v>0.24163858389134213</c:v>
                </c:pt>
                <c:pt idx="49">
                  <c:v>0.62914420143683414</c:v>
                </c:pt>
                <c:pt idx="50">
                  <c:v>0.4344977652633274</c:v>
                </c:pt>
                <c:pt idx="51">
                  <c:v>0.40276655888954493</c:v>
                </c:pt>
                <c:pt idx="52">
                  <c:v>0.78287101392283331</c:v>
                </c:pt>
                <c:pt idx="53">
                  <c:v>1.1173463511413624</c:v>
                </c:pt>
                <c:pt idx="54">
                  <c:v>1.3565304315614313</c:v>
                </c:pt>
                <c:pt idx="55">
                  <c:v>0.13308273660343214</c:v>
                </c:pt>
                <c:pt idx="56">
                  <c:v>5.9641687347574844E-4</c:v>
                </c:pt>
                <c:pt idx="57">
                  <c:v>0.12953333980104581</c:v>
                </c:pt>
              </c:numCache>
            </c:numRef>
          </c:val>
          <c:smooth val="0"/>
          <c:extLst>
            <c:ext xmlns:c16="http://schemas.microsoft.com/office/drawing/2014/chart" uri="{C3380CC4-5D6E-409C-BE32-E72D297353CC}">
              <c16:uniqueId val="{00000002-7F0B-457A-83AF-8DB063B6822A}"/>
            </c:ext>
          </c:extLst>
        </c:ser>
        <c:ser>
          <c:idx val="3"/>
          <c:order val="3"/>
          <c:tx>
            <c:v>Unied KIngdom</c:v>
          </c:tx>
          <c:spPr>
            <a:ln w="28575" cap="rnd">
              <a:solidFill>
                <a:schemeClr val="accent4"/>
              </a:solidFill>
              <a:round/>
            </a:ln>
            <a:effectLst/>
          </c:spPr>
          <c:marker>
            <c:symbol val="none"/>
          </c:marker>
          <c:cat>
            <c:numRef>
              <c:f>'API_NY.GDP.PCAP.KD_DS2_en_csv_v'!$E$5:$BJ$5</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'API_NY.GDP.PCAP.KD_DS2_en_csv_v'!$E$48:$BJ$48</c:f>
              <c:numCache>
                <c:formatCode>General</c:formatCode>
                <c:ptCount val="58"/>
                <c:pt idx="0">
                  <c:v>2.6503603745033595</c:v>
                </c:pt>
                <c:pt idx="1">
                  <c:v>2.6518433700891362</c:v>
                </c:pt>
                <c:pt idx="2">
                  <c:v>2.581706634552055</c:v>
                </c:pt>
                <c:pt idx="3">
                  <c:v>2.4662001982920296</c:v>
                </c:pt>
                <c:pt idx="4">
                  <c:v>2.3226242308463592</c:v>
                </c:pt>
                <c:pt idx="5">
                  <c:v>2.7728291028666567</c:v>
                </c:pt>
                <c:pt idx="6">
                  <c:v>3.1041512580080317</c:v>
                </c:pt>
                <c:pt idx="7">
                  <c:v>3.2580581576986489</c:v>
                </c:pt>
                <c:pt idx="8">
                  <c:v>3.6291635086998704</c:v>
                </c:pt>
                <c:pt idx="9">
                  <c:v>3.2703280954033334</c:v>
                </c:pt>
                <c:pt idx="10">
                  <c:v>2.0969472190795253</c:v>
                </c:pt>
                <c:pt idx="11">
                  <c:v>1.3689149063170651</c:v>
                </c:pt>
                <c:pt idx="12">
                  <c:v>0.91882893691678891</c:v>
                </c:pt>
                <c:pt idx="13">
                  <c:v>1.1880012764428014</c:v>
                </c:pt>
                <c:pt idx="14">
                  <c:v>2.5361657966206459</c:v>
                </c:pt>
                <c:pt idx="15">
                  <c:v>2.5439131132382391</c:v>
                </c:pt>
                <c:pt idx="16">
                  <c:v>1.6006165130339867</c:v>
                </c:pt>
                <c:pt idx="17">
                  <c:v>0.94840511427084917</c:v>
                </c:pt>
                <c:pt idx="18">
                  <c:v>0.84977538676705067</c:v>
                </c:pt>
                <c:pt idx="19">
                  <c:v>1.2534665162518723</c:v>
                </c:pt>
                <c:pt idx="20">
                  <c:v>2.4210750675873021</c:v>
                </c:pt>
                <c:pt idx="21">
                  <c:v>3.0479456438658863</c:v>
                </c:pt>
                <c:pt idx="22">
                  <c:v>3.4251332197252031</c:v>
                </c:pt>
                <c:pt idx="23">
                  <c:v>3.8294496776646425</c:v>
                </c:pt>
                <c:pt idx="24">
                  <c:v>4.0497710216169738</c:v>
                </c:pt>
                <c:pt idx="25">
                  <c:v>3.5221359784655397</c:v>
                </c:pt>
                <c:pt idx="26">
                  <c:v>2.4268995765579557</c:v>
                </c:pt>
                <c:pt idx="27">
                  <c:v>1.0922272463780101</c:v>
                </c:pt>
                <c:pt idx="28">
                  <c:v>0.40715982402031969</c:v>
                </c:pt>
                <c:pt idx="29">
                  <c:v>0.78099043745622909</c:v>
                </c:pt>
                <c:pt idx="30">
                  <c:v>1.5215752108429521</c:v>
                </c:pt>
                <c:pt idx="31">
                  <c:v>2.2696496798483881</c:v>
                </c:pt>
                <c:pt idx="32">
                  <c:v>2.8708454755157726</c:v>
                </c:pt>
                <c:pt idx="33">
                  <c:v>3.0817684607554443</c:v>
                </c:pt>
                <c:pt idx="34">
                  <c:v>3.0984280820944883</c:v>
                </c:pt>
                <c:pt idx="35">
                  <c:v>3.3232275076866866</c:v>
                </c:pt>
                <c:pt idx="36">
                  <c:v>3.235101102613664</c:v>
                </c:pt>
                <c:pt idx="37">
                  <c:v>2.7346407248414502</c:v>
                </c:pt>
                <c:pt idx="38">
                  <c:v>2.5095377287916469</c:v>
                </c:pt>
                <c:pt idx="39">
                  <c:v>2.2577124738236676</c:v>
                </c:pt>
                <c:pt idx="40">
                  <c:v>2.0007211800357636</c:v>
                </c:pt>
                <c:pt idx="41">
                  <c:v>1.9577097997157622</c:v>
                </c:pt>
                <c:pt idx="42">
                  <c:v>1.9415610754378014</c:v>
                </c:pt>
                <c:pt idx="43">
                  <c:v>1.4078052535289234</c:v>
                </c:pt>
                <c:pt idx="44">
                  <c:v>0.10924595779241335</c:v>
                </c:pt>
                <c:pt idx="45">
                  <c:v>-0.66391591587398679</c:v>
                </c:pt>
                <c:pt idx="46">
                  <c:v>-1.0048363744789668</c:v>
                </c:pt>
                <c:pt idx="47">
                  <c:v>-0.83302777039588505</c:v>
                </c:pt>
                <c:pt idx="48">
                  <c:v>-2.1940607945890429E-2</c:v>
                </c:pt>
                <c:pt idx="49">
                  <c:v>1.0903936966766687</c:v>
                </c:pt>
                <c:pt idx="50">
                  <c:v>1.2710966292142345</c:v>
                </c:pt>
                <c:pt idx="51">
                  <c:v>1.4720697687029067</c:v>
                </c:pt>
                <c:pt idx="52">
                  <c:v>1.6087298519641788</c:v>
                </c:pt>
                <c:pt idx="53">
                  <c:v>1.5156887116750082</c:v>
                </c:pt>
                <c:pt idx="54">
                  <c:v>1.2935105394309687</c:v>
                </c:pt>
                <c:pt idx="55">
                  <c:v>-0.5615160394372255</c:v>
                </c:pt>
                <c:pt idx="56">
                  <c:v>-0.6522143413141126</c:v>
                </c:pt>
                <c:pt idx="57">
                  <c:v>-1.0779986476181187E-2</c:v>
                </c:pt>
              </c:numCache>
            </c:numRef>
          </c:val>
          <c:smooth val="0"/>
          <c:extLst>
            <c:ext xmlns:c16="http://schemas.microsoft.com/office/drawing/2014/chart" uri="{C3380CC4-5D6E-409C-BE32-E72D297353CC}">
              <c16:uniqueId val="{00000003-7F0B-457A-83AF-8DB063B6822A}"/>
            </c:ext>
          </c:extLst>
        </c:ser>
        <c:ser>
          <c:idx val="4"/>
          <c:order val="4"/>
          <c:tx>
            <c:v>Japan</c:v>
          </c:tx>
          <c:spPr>
            <a:ln w="28575" cap="rnd">
              <a:solidFill>
                <a:schemeClr val="accent5"/>
              </a:solidFill>
              <a:round/>
            </a:ln>
            <a:effectLst/>
          </c:spPr>
          <c:marker>
            <c:symbol val="none"/>
          </c:marker>
          <c:cat>
            <c:numRef>
              <c:f>'API_NY.GDP.PCAP.KD_DS2_en_csv_v'!$E$5:$BJ$5</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'API_NY.GDP.PCAP.KD_DS2_en_csv_v'!$E$49:$BJ$49</c:f>
              <c:numCache>
                <c:formatCode>General</c:formatCode>
                <c:ptCount val="58"/>
                <c:pt idx="0">
                  <c:v>8.0065051026374228</c:v>
                </c:pt>
                <c:pt idx="1">
                  <c:v>7.6468047517133542</c:v>
                </c:pt>
                <c:pt idx="2">
                  <c:v>7.9369845600398028</c:v>
                </c:pt>
                <c:pt idx="3">
                  <c:v>8.5765483426960483</c:v>
                </c:pt>
                <c:pt idx="4">
                  <c:v>9.2149442875173353</c:v>
                </c:pt>
                <c:pt idx="5">
                  <c:v>8.9036495679621552</c:v>
                </c:pt>
                <c:pt idx="6">
                  <c:v>7.2173962445605353</c:v>
                </c:pt>
                <c:pt idx="7">
                  <c:v>5.8155478904111391</c:v>
                </c:pt>
                <c:pt idx="8">
                  <c:v>4.8466619147589842</c:v>
                </c:pt>
                <c:pt idx="9">
                  <c:v>3.5253755811788015</c:v>
                </c:pt>
                <c:pt idx="10">
                  <c:v>3.1611829124239827</c:v>
                </c:pt>
                <c:pt idx="11">
                  <c:v>2.5482116472856529</c:v>
                </c:pt>
                <c:pt idx="12">
                  <c:v>1.8942766179424502</c:v>
                </c:pt>
                <c:pt idx="13">
                  <c:v>2.1305708485400388</c:v>
                </c:pt>
                <c:pt idx="14">
                  <c:v>3.3632174571075222</c:v>
                </c:pt>
                <c:pt idx="15">
                  <c:v>3.5628969290176822</c:v>
                </c:pt>
                <c:pt idx="16">
                  <c:v>3.543963901001236</c:v>
                </c:pt>
                <c:pt idx="17">
                  <c:v>3.2917025617574174</c:v>
                </c:pt>
                <c:pt idx="18">
                  <c:v>2.971415107266385</c:v>
                </c:pt>
                <c:pt idx="19">
                  <c:v>2.9030594555669507</c:v>
                </c:pt>
                <c:pt idx="20">
                  <c:v>3.276851947145667</c:v>
                </c:pt>
                <c:pt idx="21">
                  <c:v>3.3550354303651377</c:v>
                </c:pt>
                <c:pt idx="22">
                  <c:v>3.5806022567656068</c:v>
                </c:pt>
                <c:pt idx="23">
                  <c:v>4.0177175238220837</c:v>
                </c:pt>
                <c:pt idx="24">
                  <c:v>4.3017025276566603</c:v>
                </c:pt>
                <c:pt idx="25">
                  <c:v>4.5023646230197709</c:v>
                </c:pt>
                <c:pt idx="26">
                  <c:v>4.5361596274033644</c:v>
                </c:pt>
                <c:pt idx="27">
                  <c:v>3.7765726897172414</c:v>
                </c:pt>
                <c:pt idx="28">
                  <c:v>2.431925531381844</c:v>
                </c:pt>
                <c:pt idx="29">
                  <c:v>1.3994782520128672</c:v>
                </c:pt>
                <c:pt idx="30">
                  <c:v>0.87689195303496548</c:v>
                </c:pt>
                <c:pt idx="31">
                  <c:v>1.0494313752502851</c:v>
                </c:pt>
                <c:pt idx="32">
                  <c:v>1.4368049223792871</c:v>
                </c:pt>
                <c:pt idx="33">
                  <c:v>1.3364379574248428</c:v>
                </c:pt>
                <c:pt idx="34">
                  <c:v>0.75256137260689726</c:v>
                </c:pt>
                <c:pt idx="35">
                  <c:v>0.42601884966061276</c:v>
                </c:pt>
                <c:pt idx="36">
                  <c:v>0.22389764009412361</c:v>
                </c:pt>
                <c:pt idx="37">
                  <c:v>0.3243832174352842</c:v>
                </c:pt>
                <c:pt idx="38">
                  <c:v>0.69188205038352735</c:v>
                </c:pt>
                <c:pt idx="39">
                  <c:v>0.95313355744783579</c:v>
                </c:pt>
                <c:pt idx="40">
                  <c:v>1.0544610763204838</c:v>
                </c:pt>
                <c:pt idx="41">
                  <c:v>1.4116788915997804</c:v>
                </c:pt>
                <c:pt idx="42">
                  <c:v>1.6220697171297209</c:v>
                </c:pt>
                <c:pt idx="43">
                  <c:v>1.1723619433743946</c:v>
                </c:pt>
                <c:pt idx="44">
                  <c:v>-0.2278740762652782</c:v>
                </c:pt>
                <c:pt idx="45">
                  <c:v>-0.59890629744651946</c:v>
                </c:pt>
                <c:pt idx="46">
                  <c:v>-0.65895884748207778</c:v>
                </c:pt>
                <c:pt idx="47">
                  <c:v>-0.22609989270199449</c:v>
                </c:pt>
                <c:pt idx="48">
                  <c:v>0.78483817476441897</c:v>
                </c:pt>
                <c:pt idx="49">
                  <c:v>1.5590806615142074</c:v>
                </c:pt>
                <c:pt idx="50">
                  <c:v>1.2603700125650263</c:v>
                </c:pt>
                <c:pt idx="51">
                  <c:v>1.3076057597209914</c:v>
                </c:pt>
                <c:pt idx="52">
                  <c:v>1.2600398121989542</c:v>
                </c:pt>
                <c:pt idx="53">
                  <c:v>1.1539087040948257</c:v>
                </c:pt>
                <c:pt idx="54">
                  <c:v>1.0061040779146728</c:v>
                </c:pt>
                <c:pt idx="55">
                  <c:v>6.7939392531398218E-2</c:v>
                </c:pt>
                <c:pt idx="56">
                  <c:v>-0.20658212704228771</c:v>
                </c:pt>
                <c:pt idx="57">
                  <c:v>-0.19977768299534759</c:v>
                </c:pt>
              </c:numCache>
            </c:numRef>
          </c:val>
          <c:smooth val="0"/>
          <c:extLst>
            <c:ext xmlns:c16="http://schemas.microsoft.com/office/drawing/2014/chart" uri="{C3380CC4-5D6E-409C-BE32-E72D297353CC}">
              <c16:uniqueId val="{00000004-7F0B-457A-83AF-8DB063B6822A}"/>
            </c:ext>
          </c:extLst>
        </c:ser>
        <c:dLbls>
          <c:showLegendKey val="0"/>
          <c:showVal val="0"/>
          <c:showCatName val="0"/>
          <c:showSerName val="0"/>
          <c:showPercent val="0"/>
          <c:showBubbleSize val="0"/>
        </c:dLbls>
        <c:smooth val="0"/>
        <c:axId val="2006620624"/>
        <c:axId val="1483098880"/>
      </c:lineChart>
      <c:catAx>
        <c:axId val="200662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3098880"/>
        <c:crosses val="autoZero"/>
        <c:auto val="1"/>
        <c:lblAlgn val="ctr"/>
        <c:lblOffset val="100"/>
        <c:noMultiLvlLbl val="0"/>
      </c:catAx>
      <c:valAx>
        <c:axId val="148309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66206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2302217033555217"/>
          <c:y val="0.81942275878937509"/>
          <c:w val="0.76661715887415338"/>
          <c:h val="0.1638764863014359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Canada</c:v>
          </c:tx>
          <c:spPr>
            <a:ln w="28575" cap="rnd">
              <a:solidFill>
                <a:schemeClr val="accent1"/>
              </a:solidFill>
              <a:round/>
            </a:ln>
            <a:effectLst/>
          </c:spPr>
          <c:marker>
            <c:symbol val="none"/>
          </c:marker>
          <c:cat>
            <c:numRef>
              <c:f>'API_NY.GDP.PCAP.KD_DS2_en_csv_v'!$Z$5:$BJ$5</c:f>
              <c:numCache>
                <c:formatCode>General</c:formatCode>
                <c:ptCount val="37"/>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numCache>
            </c:numRef>
          </c:cat>
          <c:val>
            <c:numRef>
              <c:f>'API_NY.GDP.PCAP.KD_DS2_en_csv_v'!$Z$43:$BJ$43</c:f>
              <c:numCache>
                <c:formatCode>General</c:formatCode>
                <c:ptCount val="37"/>
                <c:pt idx="0">
                  <c:v>1.9720244379545295</c:v>
                </c:pt>
                <c:pt idx="1">
                  <c:v>2.9171226794277669</c:v>
                </c:pt>
                <c:pt idx="2">
                  <c:v>2.8669289737665289</c:v>
                </c:pt>
                <c:pt idx="3">
                  <c:v>2.2371511114861877</c:v>
                </c:pt>
                <c:pt idx="4">
                  <c:v>1.4702794401756947</c:v>
                </c:pt>
                <c:pt idx="5">
                  <c:v>0.41399532764269203</c:v>
                </c:pt>
                <c:pt idx="6">
                  <c:v>-0.60762237213175241</c:v>
                </c:pt>
                <c:pt idx="7">
                  <c:v>-0.94529423482113772</c:v>
                </c:pt>
                <c:pt idx="8">
                  <c:v>-0.21106055952559288</c:v>
                </c:pt>
                <c:pt idx="9">
                  <c:v>0.83477190783490074</c:v>
                </c:pt>
                <c:pt idx="10">
                  <c:v>1.6080869070392925</c:v>
                </c:pt>
                <c:pt idx="11">
                  <c:v>1.9751397196197271</c:v>
                </c:pt>
                <c:pt idx="12">
                  <c:v>2.1451707736361572</c:v>
                </c:pt>
                <c:pt idx="13">
                  <c:v>2.4692499469091396</c:v>
                </c:pt>
                <c:pt idx="14">
                  <c:v>3.1333091952437644</c:v>
                </c:pt>
                <c:pt idx="15">
                  <c:v>3.2653714907502671</c:v>
                </c:pt>
                <c:pt idx="16">
                  <c:v>2.8775424594475849</c:v>
                </c:pt>
                <c:pt idx="17">
                  <c:v>2.2782430791314519</c:v>
                </c:pt>
                <c:pt idx="18">
                  <c:v>1.7334001901412222</c:v>
                </c:pt>
                <c:pt idx="19">
                  <c:v>1.55397454594122</c:v>
                </c:pt>
                <c:pt idx="20">
                  <c:v>1.7455201657197148</c:v>
                </c:pt>
                <c:pt idx="21">
                  <c:v>1.6937285881399995</c:v>
                </c:pt>
                <c:pt idx="22">
                  <c:v>1.4496844572431351</c:v>
                </c:pt>
                <c:pt idx="23">
                  <c:v>0.35017402002547421</c:v>
                </c:pt>
                <c:pt idx="24">
                  <c:v>-0.21147831636585784</c:v>
                </c:pt>
                <c:pt idx="25">
                  <c:v>-0.17796915420749063</c:v>
                </c:pt>
                <c:pt idx="26">
                  <c:v>0.12351122286778958</c:v>
                </c:pt>
                <c:pt idx="27">
                  <c:v>0.72775319645921954</c:v>
                </c:pt>
                <c:pt idx="28">
                  <c:v>1.4752620476409106</c:v>
                </c:pt>
                <c:pt idx="29">
                  <c:v>1.1780921364583921</c:v>
                </c:pt>
                <c:pt idx="30">
                  <c:v>0.80828410406562168</c:v>
                </c:pt>
                <c:pt idx="31">
                  <c:v>0.79735209754458836</c:v>
                </c:pt>
                <c:pt idx="32">
                  <c:v>0.80507395810364302</c:v>
                </c:pt>
                <c:pt idx="33">
                  <c:v>0.7830779271516366</c:v>
                </c:pt>
                <c:pt idx="34">
                  <c:v>-6.5996501188253981E-2</c:v>
                </c:pt>
                <c:pt idx="35">
                  <c:v>-0.14793642897193948</c:v>
                </c:pt>
                <c:pt idx="36">
                  <c:v>-0.11772984568585697</c:v>
                </c:pt>
              </c:numCache>
            </c:numRef>
          </c:val>
          <c:smooth val="0"/>
          <c:extLst>
            <c:ext xmlns:c16="http://schemas.microsoft.com/office/drawing/2014/chart" uri="{C3380CC4-5D6E-409C-BE32-E72D297353CC}">
              <c16:uniqueId val="{00000000-09EE-4D4B-811E-D7647B22E7DC}"/>
            </c:ext>
          </c:extLst>
        </c:ser>
        <c:ser>
          <c:idx val="1"/>
          <c:order val="1"/>
          <c:tx>
            <c:v>Germany</c:v>
          </c:tx>
          <c:spPr>
            <a:ln w="28575" cap="rnd">
              <a:solidFill>
                <a:schemeClr val="accent2"/>
              </a:solidFill>
              <a:round/>
            </a:ln>
            <a:effectLst/>
          </c:spPr>
          <c:marker>
            <c:symbol val="none"/>
          </c:marker>
          <c:cat>
            <c:numRef>
              <c:f>'API_NY.GDP.PCAP.KD_DS2_en_csv_v'!$Z$5:$BJ$5</c:f>
              <c:numCache>
                <c:formatCode>General</c:formatCode>
                <c:ptCount val="37"/>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numCache>
            </c:numRef>
          </c:cat>
          <c:val>
            <c:numRef>
              <c:f>'API_NY.GDP.PCAP.KD_DS2_en_csv_v'!$Z$44:$BJ$44</c:f>
              <c:numCache>
                <c:formatCode>General</c:formatCode>
                <c:ptCount val="37"/>
                <c:pt idx="0">
                  <c:v>2.0719591113662768</c:v>
                </c:pt>
                <c:pt idx="1">
                  <c:v>2.3083072025920819</c:v>
                </c:pt>
                <c:pt idx="2">
                  <c:v>2.3413000546171809</c:v>
                </c:pt>
                <c:pt idx="3">
                  <c:v>2.3640371424671716</c:v>
                </c:pt>
                <c:pt idx="4">
                  <c:v>2.7407599437382095</c:v>
                </c:pt>
                <c:pt idx="5">
                  <c:v>3.2850595748988356</c:v>
                </c:pt>
                <c:pt idx="6">
                  <c:v>3.392222580430579</c:v>
                </c:pt>
                <c:pt idx="7">
                  <c:v>2.5304210247222971</c:v>
                </c:pt>
                <c:pt idx="8">
                  <c:v>1.7885165620345942</c:v>
                </c:pt>
                <c:pt idx="9">
                  <c:v>1.0856838656353875</c:v>
                </c:pt>
                <c:pt idx="10">
                  <c:v>0.66385821140087331</c:v>
                </c:pt>
                <c:pt idx="11">
                  <c:v>0.89544613349094249</c:v>
                </c:pt>
                <c:pt idx="12">
                  <c:v>1.3583913624235981</c:v>
                </c:pt>
                <c:pt idx="13">
                  <c:v>1.423496297427163</c:v>
                </c:pt>
                <c:pt idx="14">
                  <c:v>1.7580583865602812</c:v>
                </c:pt>
                <c:pt idx="15">
                  <c:v>1.9887281474358383</c:v>
                </c:pt>
                <c:pt idx="16">
                  <c:v>1.6890281631994748</c:v>
                </c:pt>
                <c:pt idx="17">
                  <c:v>1.0766335172195596</c:v>
                </c:pt>
                <c:pt idx="18">
                  <c:v>0.63602673957181111</c:v>
                </c:pt>
                <c:pt idx="19">
                  <c:v>0.31980378731319598</c:v>
                </c:pt>
                <c:pt idx="20">
                  <c:v>0.81120401435575629</c:v>
                </c:pt>
                <c:pt idx="21">
                  <c:v>1.6857618006296198</c:v>
                </c:pt>
                <c:pt idx="22">
                  <c:v>2.206324548326438</c:v>
                </c:pt>
                <c:pt idx="23">
                  <c:v>1.2432603677533243</c:v>
                </c:pt>
                <c:pt idx="24">
                  <c:v>0.87150142046585433</c:v>
                </c:pt>
                <c:pt idx="25">
                  <c:v>1.0434355146052812</c:v>
                </c:pt>
                <c:pt idx="26">
                  <c:v>1.3105217543330485</c:v>
                </c:pt>
                <c:pt idx="27">
                  <c:v>1.7123456417323775</c:v>
                </c:pt>
                <c:pt idx="28">
                  <c:v>2.2598019544325965</c:v>
                </c:pt>
                <c:pt idx="29">
                  <c:v>1.4016248673212874</c:v>
                </c:pt>
                <c:pt idx="30">
                  <c:v>0.8654266592954889</c:v>
                </c:pt>
                <c:pt idx="31">
                  <c:v>1.2299077038278889</c:v>
                </c:pt>
                <c:pt idx="32">
                  <c:v>1.3685313887729376</c:v>
                </c:pt>
                <c:pt idx="33">
                  <c:v>1.2666194110694462</c:v>
                </c:pt>
                <c:pt idx="34">
                  <c:v>0.5165742192821402</c:v>
                </c:pt>
                <c:pt idx="35">
                  <c:v>0.22442537976782467</c:v>
                </c:pt>
                <c:pt idx="36">
                  <c:v>0.12019195581872159</c:v>
                </c:pt>
              </c:numCache>
            </c:numRef>
          </c:val>
          <c:smooth val="0"/>
          <c:extLst>
            <c:ext xmlns:c16="http://schemas.microsoft.com/office/drawing/2014/chart" uri="{C3380CC4-5D6E-409C-BE32-E72D297353CC}">
              <c16:uniqueId val="{00000001-09EE-4D4B-811E-D7647B22E7DC}"/>
            </c:ext>
          </c:extLst>
        </c:ser>
        <c:dLbls>
          <c:showLegendKey val="0"/>
          <c:showVal val="0"/>
          <c:showCatName val="0"/>
          <c:showSerName val="0"/>
          <c:showPercent val="0"/>
          <c:showBubbleSize val="0"/>
        </c:dLbls>
        <c:smooth val="0"/>
        <c:axId val="2012410432"/>
        <c:axId val="1617429536"/>
      </c:lineChart>
      <c:catAx>
        <c:axId val="201241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7429536"/>
        <c:crosses val="autoZero"/>
        <c:auto val="1"/>
        <c:lblAlgn val="ctr"/>
        <c:lblOffset val="100"/>
        <c:noMultiLvlLbl val="0"/>
      </c:catAx>
      <c:valAx>
        <c:axId val="1617429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2410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GB"/>
              <a:t>Ten year trend annual growth of GDP (%)</a:t>
            </a:r>
          </a:p>
        </c:rich>
      </c:tx>
      <c:layout>
        <c:manualLayout>
          <c:xMode val="edge"/>
          <c:yMode val="edge"/>
          <c:x val="0.24245822397200356"/>
          <c:y val="3.2407407407407406E-2"/>
        </c:manualLayout>
      </c:layout>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spPr>
            <a:ln w="38100" cap="rnd">
              <a:solidFill>
                <a:schemeClr val="dk1">
                  <a:tint val="88500"/>
                </a:schemeClr>
              </a:solidFill>
              <a:round/>
            </a:ln>
            <a:effectLst/>
          </c:spPr>
          <c:marker>
            <c:symbol val="none"/>
          </c:marker>
          <c:cat>
            <c:numRef>
              <c:f>Sheet2!$A$5:$A$68</c:f>
              <c:numCache>
                <c:formatCode>General</c:formatCode>
                <c:ptCount val="64"/>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numCache>
            </c:numRef>
          </c:cat>
          <c:val>
            <c:numRef>
              <c:f>Sheet2!$M$5:$M$68</c:f>
              <c:numCache>
                <c:formatCode>General</c:formatCode>
                <c:ptCount val="64"/>
                <c:pt idx="0">
                  <c:v>3.2277944084040189</c:v>
                </c:pt>
                <c:pt idx="1">
                  <c:v>3.1425480141986109</c:v>
                </c:pt>
                <c:pt idx="2">
                  <c:v>3.2006821969922732</c:v>
                </c:pt>
                <c:pt idx="3">
                  <c:v>3.2186942574085635</c:v>
                </c:pt>
                <c:pt idx="4">
                  <c:v>3.1509357326569574</c:v>
                </c:pt>
                <c:pt idx="5">
                  <c:v>3.0689575911358671</c:v>
                </c:pt>
                <c:pt idx="6">
                  <c:v>3.1947771653759416</c:v>
                </c:pt>
                <c:pt idx="7">
                  <c:v>3.3078180675173341</c:v>
                </c:pt>
                <c:pt idx="8">
                  <c:v>3.3853507595814394</c:v>
                </c:pt>
                <c:pt idx="9">
                  <c:v>3.3790846658617002</c:v>
                </c:pt>
                <c:pt idx="10">
                  <c:v>3.4122124676178909</c:v>
                </c:pt>
                <c:pt idx="11">
                  <c:v>3.2655400041908353</c:v>
                </c:pt>
                <c:pt idx="12">
                  <c:v>3.124226109948955</c:v>
                </c:pt>
                <c:pt idx="13">
                  <c:v>3.1486734110755679</c:v>
                </c:pt>
                <c:pt idx="14">
                  <c:v>3.2040901364757604</c:v>
                </c:pt>
                <c:pt idx="15">
                  <c:v>3.282557352226541</c:v>
                </c:pt>
                <c:pt idx="16">
                  <c:v>3.1343229829830914</c:v>
                </c:pt>
                <c:pt idx="17">
                  <c:v>2.9161394432577707</c:v>
                </c:pt>
                <c:pt idx="18">
                  <c:v>2.708077706172578</c:v>
                </c:pt>
                <c:pt idx="19">
                  <c:v>2.4475586838477414</c:v>
                </c:pt>
                <c:pt idx="20">
                  <c:v>2.2666744880251373</c:v>
                </c:pt>
                <c:pt idx="21">
                  <c:v>2.2740879892304311</c:v>
                </c:pt>
                <c:pt idx="22">
                  <c:v>2.0377610300844169</c:v>
                </c:pt>
                <c:pt idx="23">
                  <c:v>1.6988135622402663</c:v>
                </c:pt>
                <c:pt idx="24">
                  <c:v>1.4558585462770908</c:v>
                </c:pt>
                <c:pt idx="25">
                  <c:v>1.4595772791115345</c:v>
                </c:pt>
                <c:pt idx="26">
                  <c:v>1.736926700665965</c:v>
                </c:pt>
                <c:pt idx="27">
                  <c:v>1.9260389287362127</c:v>
                </c:pt>
                <c:pt idx="28">
                  <c:v>1.9793921707031099</c:v>
                </c:pt>
                <c:pt idx="29">
                  <c:v>2.2011624717346576</c:v>
                </c:pt>
                <c:pt idx="30">
                  <c:v>2.5390497696030145</c:v>
                </c:pt>
                <c:pt idx="31">
                  <c:v>2.9287098646959078</c:v>
                </c:pt>
                <c:pt idx="32">
                  <c:v>3.2791048664042468</c:v>
                </c:pt>
                <c:pt idx="33">
                  <c:v>3.2159849179217819</c:v>
                </c:pt>
                <c:pt idx="34">
                  <c:v>2.8842634643477476</c:v>
                </c:pt>
                <c:pt idx="35">
                  <c:v>2.5096148555715851</c:v>
                </c:pt>
                <c:pt idx="36">
                  <c:v>2.256752256425278</c:v>
                </c:pt>
                <c:pt idx="37">
                  <c:v>1.9842377470771215</c:v>
                </c:pt>
                <c:pt idx="38">
                  <c:v>1.7980323805578586</c:v>
                </c:pt>
                <c:pt idx="39">
                  <c:v>1.7624343902969388</c:v>
                </c:pt>
                <c:pt idx="40">
                  <c:v>1.9165971902029015</c:v>
                </c:pt>
                <c:pt idx="41">
                  <c:v>2.260441343041522</c:v>
                </c:pt>
                <c:pt idx="42">
                  <c:v>2.7128424357782563</c:v>
                </c:pt>
                <c:pt idx="43">
                  <c:v>3.0814836135542412</c:v>
                </c:pt>
                <c:pt idx="44">
                  <c:v>3.2056552824697175</c:v>
                </c:pt>
                <c:pt idx="45">
                  <c:v>3.2069731747062979</c:v>
                </c:pt>
                <c:pt idx="46">
                  <c:v>3.1361560572728822</c:v>
                </c:pt>
                <c:pt idx="47">
                  <c:v>3.0665891891833494</c:v>
                </c:pt>
                <c:pt idx="48">
                  <c:v>2.9342962624076931</c:v>
                </c:pt>
                <c:pt idx="49">
                  <c:v>2.7600780157130296</c:v>
                </c:pt>
                <c:pt idx="50">
                  <c:v>2.5389277781641972</c:v>
                </c:pt>
                <c:pt idx="51">
                  <c:v>2.0330081160913527</c:v>
                </c:pt>
                <c:pt idx="52">
                  <c:v>1.6128035350003214</c:v>
                </c:pt>
                <c:pt idx="53">
                  <c:v>1.302649233933171</c:v>
                </c:pt>
                <c:pt idx="54">
                  <c:v>1.0553853955764145</c:v>
                </c:pt>
                <c:pt idx="55">
                  <c:v>0.8510035000921512</c:v>
                </c:pt>
                <c:pt idx="56">
                  <c:v>0.82384993916643201</c:v>
                </c:pt>
                <c:pt idx="57">
                  <c:v>0.89210566431101834</c:v>
                </c:pt>
                <c:pt idx="58">
                  <c:v>1.0608872350038807</c:v>
                </c:pt>
                <c:pt idx="59">
                  <c:v>1.3513270695094237</c:v>
                </c:pt>
                <c:pt idx="60">
                  <c:v>1.7177509157877955</c:v>
                </c:pt>
                <c:pt idx="61">
                  <c:v>2.0282350825617681</c:v>
                </c:pt>
                <c:pt idx="62">
                  <c:v>1.4493928240772631</c:v>
                </c:pt>
                <c:pt idx="63">
                  <c:v>1.2914423447745305</c:v>
                </c:pt>
              </c:numCache>
            </c:numRef>
          </c:val>
          <c:smooth val="0"/>
          <c:extLst>
            <c:ext xmlns:c16="http://schemas.microsoft.com/office/drawing/2014/chart" uri="{C3380CC4-5D6E-409C-BE32-E72D297353CC}">
              <c16:uniqueId val="{00000000-D327-4444-9295-998F5A439E13}"/>
            </c:ext>
          </c:extLst>
        </c:ser>
        <c:dLbls>
          <c:showLegendKey val="0"/>
          <c:showVal val="0"/>
          <c:showCatName val="0"/>
          <c:showSerName val="0"/>
          <c:showPercent val="0"/>
          <c:showBubbleSize val="0"/>
        </c:dLbls>
        <c:smooth val="0"/>
        <c:axId val="1307568368"/>
        <c:axId val="586444544"/>
      </c:lineChart>
      <c:catAx>
        <c:axId val="130756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586444544"/>
        <c:crosses val="autoZero"/>
        <c:auto val="1"/>
        <c:lblAlgn val="ctr"/>
        <c:lblOffset val="100"/>
        <c:noMultiLvlLbl val="0"/>
      </c:catAx>
      <c:valAx>
        <c:axId val="5864445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568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7011592300962375E-2"/>
          <c:y val="0.17171296296296298"/>
          <c:w val="0.89412773403324586"/>
          <c:h val="0.77736111111111106"/>
        </c:manualLayout>
      </c:layout>
      <c:lineChart>
        <c:grouping val="standard"/>
        <c:varyColors val="0"/>
        <c:ser>
          <c:idx val="0"/>
          <c:order val="0"/>
          <c:spPr>
            <a:ln w="38100" cap="rnd">
              <a:solidFill>
                <a:schemeClr val="dk1">
                  <a:tint val="88500"/>
                </a:schemeClr>
              </a:solidFill>
              <a:round/>
            </a:ln>
            <a:effectLst/>
          </c:spPr>
          <c:marker>
            <c:symbol val="none"/>
          </c:marker>
          <c:cat>
            <c:numRef>
              <c:f>Sheet3!$B$4:$B$66</c:f>
              <c:numCache>
                <c:formatCode>General</c:formatCode>
                <c:ptCount val="63"/>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numCache>
            </c:numRef>
          </c:cat>
          <c:val>
            <c:numRef>
              <c:f>Sheet3!$J$4:$J$66</c:f>
              <c:numCache>
                <c:formatCode>General</c:formatCode>
                <c:ptCount val="63"/>
                <c:pt idx="0">
                  <c:v>2.3257841154965573</c:v>
                </c:pt>
                <c:pt idx="1">
                  <c:v>2.8187057666306004</c:v>
                </c:pt>
                <c:pt idx="2">
                  <c:v>2.7581648326687818</c:v>
                </c:pt>
                <c:pt idx="3">
                  <c:v>2.8180077063559343</c:v>
                </c:pt>
                <c:pt idx="4">
                  <c:v>2.8446864268762084</c:v>
                </c:pt>
                <c:pt idx="5">
                  <c:v>2.6614313950947834</c:v>
                </c:pt>
                <c:pt idx="6">
                  <c:v>2.6789050780505317</c:v>
                </c:pt>
                <c:pt idx="7">
                  <c:v>2.5998853970581641</c:v>
                </c:pt>
                <c:pt idx="8">
                  <c:v>2.462117992958385</c:v>
                </c:pt>
                <c:pt idx="9">
                  <c:v>2.2996973381096706</c:v>
                </c:pt>
                <c:pt idx="10">
                  <c:v>2.5466440617946011</c:v>
                </c:pt>
                <c:pt idx="11">
                  <c:v>2.7562105385435789</c:v>
                </c:pt>
                <c:pt idx="12">
                  <c:v>2.8866022572655021</c:v>
                </c:pt>
                <c:pt idx="13">
                  <c:v>3.2972146715369632</c:v>
                </c:pt>
                <c:pt idx="14">
                  <c:v>3.0725436262441925</c:v>
                </c:pt>
                <c:pt idx="15">
                  <c:v>2.1044853779647963</c:v>
                </c:pt>
                <c:pt idx="16">
                  <c:v>1.3847620213167644</c:v>
                </c:pt>
                <c:pt idx="17">
                  <c:v>0.93786336784334978</c:v>
                </c:pt>
                <c:pt idx="18">
                  <c:v>1.218797488801207</c:v>
                </c:pt>
                <c:pt idx="19">
                  <c:v>2.5575101648127023</c:v>
                </c:pt>
                <c:pt idx="20">
                  <c:v>2.5479386544617149</c:v>
                </c:pt>
                <c:pt idx="21">
                  <c:v>1.5948719898581893</c:v>
                </c:pt>
                <c:pt idx="22">
                  <c:v>0.95339836369136932</c:v>
                </c:pt>
                <c:pt idx="23">
                  <c:v>0.85523197952443508</c:v>
                </c:pt>
                <c:pt idx="24">
                  <c:v>1.2560037707627458</c:v>
                </c:pt>
                <c:pt idx="25">
                  <c:v>2.4043505071532931</c:v>
                </c:pt>
                <c:pt idx="26">
                  <c:v>3.0015823559920816</c:v>
                </c:pt>
                <c:pt idx="27">
                  <c:v>3.3763207637155852</c:v>
                </c:pt>
                <c:pt idx="28">
                  <c:v>3.7541147599974325</c:v>
                </c:pt>
                <c:pt idx="29">
                  <c:v>3.9363960461909637</c:v>
                </c:pt>
                <c:pt idx="30">
                  <c:v>3.3761722815418596</c:v>
                </c:pt>
                <c:pt idx="31">
                  <c:v>2.2244338689503707</c:v>
                </c:pt>
                <c:pt idx="32">
                  <c:v>0.86454786981778087</c:v>
                </c:pt>
                <c:pt idx="33">
                  <c:v>0.19345542843638999</c:v>
                </c:pt>
                <c:pt idx="34">
                  <c:v>0.53573644952916566</c:v>
                </c:pt>
                <c:pt idx="35">
                  <c:v>1.2668018754644856</c:v>
                </c:pt>
                <c:pt idx="36">
                  <c:v>2.0591908814053284</c:v>
                </c:pt>
                <c:pt idx="37">
                  <c:v>2.706989375734814</c:v>
                </c:pt>
                <c:pt idx="38">
                  <c:v>2.9914485844317746</c:v>
                </c:pt>
                <c:pt idx="39">
                  <c:v>3.0796084375802781</c:v>
                </c:pt>
                <c:pt idx="40">
                  <c:v>3.3262699648021052</c:v>
                </c:pt>
                <c:pt idx="41">
                  <c:v>3.235643336165178</c:v>
                </c:pt>
                <c:pt idx="42">
                  <c:v>2.7346160823987224</c:v>
                </c:pt>
                <c:pt idx="43">
                  <c:v>2.5101851278303497</c:v>
                </c:pt>
                <c:pt idx="44">
                  <c:v>2.2675401568529043</c:v>
                </c:pt>
                <c:pt idx="45">
                  <c:v>2.0010016431794804</c:v>
                </c:pt>
                <c:pt idx="46">
                  <c:v>1.9600248271749368</c:v>
                </c:pt>
                <c:pt idx="47">
                  <c:v>1.9404331460197151</c:v>
                </c:pt>
                <c:pt idx="48">
                  <c:v>1.3983741961693548</c:v>
                </c:pt>
                <c:pt idx="49">
                  <c:v>0.10244309811672078</c:v>
                </c:pt>
                <c:pt idx="50">
                  <c:v>-0.6614632546018282</c:v>
                </c:pt>
                <c:pt idx="51">
                  <c:v>-1.0139581950815773</c:v>
                </c:pt>
                <c:pt idx="52">
                  <c:v>-0.83675293320761723</c:v>
                </c:pt>
                <c:pt idx="53">
                  <c:v>-1.7237459864780647E-2</c:v>
                </c:pt>
                <c:pt idx="54">
                  <c:v>1.0909881600766473</c:v>
                </c:pt>
                <c:pt idx="55">
                  <c:v>1.2762408888381771</c:v>
                </c:pt>
                <c:pt idx="56">
                  <c:v>1.4708525208114562</c:v>
                </c:pt>
                <c:pt idx="57">
                  <c:v>1.6062049835080066</c:v>
                </c:pt>
                <c:pt idx="58">
                  <c:v>1.5159353638552733</c:v>
                </c:pt>
                <c:pt idx="59">
                  <c:v>1.3055603507940561</c:v>
                </c:pt>
                <c:pt idx="60">
                  <c:v>-0.55275858281446633</c:v>
                </c:pt>
                <c:pt idx="61">
                  <c:v>-0.64616795014788109</c:v>
                </c:pt>
                <c:pt idx="62">
                  <c:v>-0.19344197144059294</c:v>
                </c:pt>
              </c:numCache>
            </c:numRef>
          </c:val>
          <c:smooth val="0"/>
          <c:extLst>
            <c:ext xmlns:c16="http://schemas.microsoft.com/office/drawing/2014/chart" uri="{C3380CC4-5D6E-409C-BE32-E72D297353CC}">
              <c16:uniqueId val="{00000000-3305-4666-981A-3E9078898A2F}"/>
            </c:ext>
          </c:extLst>
        </c:ser>
        <c:dLbls>
          <c:showLegendKey val="0"/>
          <c:showVal val="0"/>
          <c:showCatName val="0"/>
          <c:showSerName val="0"/>
          <c:showPercent val="0"/>
          <c:showBubbleSize val="0"/>
        </c:dLbls>
        <c:smooth val="0"/>
        <c:axId val="1317968720"/>
        <c:axId val="1318624144"/>
      </c:lineChart>
      <c:catAx>
        <c:axId val="131796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318624144"/>
        <c:crosses val="autoZero"/>
        <c:auto val="1"/>
        <c:lblAlgn val="ctr"/>
        <c:lblOffset val="100"/>
        <c:noMultiLvlLbl val="0"/>
      </c:catAx>
      <c:valAx>
        <c:axId val="13186241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79687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2501938885686694E-2"/>
          <c:y val="0.10348912360917377"/>
          <c:w val="0.93040802587956595"/>
          <c:h val="0.81728979871922658"/>
        </c:manualLayout>
      </c:layout>
      <c:lineChart>
        <c:grouping val="standard"/>
        <c:varyColors val="0"/>
        <c:ser>
          <c:idx val="0"/>
          <c:order val="0"/>
          <c:spPr>
            <a:ln w="34925" cap="rnd">
              <a:solidFill>
                <a:schemeClr val="dk1">
                  <a:tint val="88500"/>
                </a:schemeClr>
              </a:solidFill>
              <a:round/>
            </a:ln>
            <a:effectLst>
              <a:outerShdw blurRad="57150" dist="19050" dir="5400000" algn="ctr" rotWithShape="0">
                <a:srgbClr val="000000">
                  <a:alpha val="63000"/>
                </a:srgbClr>
              </a:outerShdw>
            </a:effectLst>
          </c:spPr>
          <c:marker>
            <c:symbol val="none"/>
          </c:marker>
          <c:cat>
            <c:numRef>
              <c:f>Sheet3!$B$4:$B$61</c:f>
              <c:numCache>
                <c:formatCode>General</c:formatCode>
                <c:ptCount val="58"/>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numCache>
            </c:numRef>
          </c:cat>
          <c:val>
            <c:numRef>
              <c:f>Sheet3!$K$4:$K$61</c:f>
              <c:numCache>
                <c:formatCode>General</c:formatCode>
                <c:ptCount val="58"/>
                <c:pt idx="0">
                  <c:v>2.6345267463490316</c:v>
                </c:pt>
                <c:pt idx="1">
                  <c:v>2.6936212832732762</c:v>
                </c:pt>
                <c:pt idx="2">
                  <c:v>2.6810854620567923</c:v>
                </c:pt>
                <c:pt idx="3">
                  <c:v>2.7252858007636922</c:v>
                </c:pt>
                <c:pt idx="4">
                  <c:v>2.6101752802730034</c:v>
                </c:pt>
                <c:pt idx="5">
                  <c:v>2.5190878869167124</c:v>
                </c:pt>
                <c:pt idx="6">
                  <c:v>2.5885581837118239</c:v>
                </c:pt>
                <c:pt idx="7">
                  <c:v>2.6897423573408892</c:v>
                </c:pt>
                <c:pt idx="8">
                  <c:v>2.808954026113379</c:v>
                </c:pt>
                <c:pt idx="9">
                  <c:v>2.7152806615239555</c:v>
                </c:pt>
                <c:pt idx="10">
                  <c:v>2.5584034811773422</c:v>
                </c:pt>
                <c:pt idx="11">
                  <c:v>2.4133478261004209</c:v>
                </c:pt>
                <c:pt idx="12">
                  <c:v>2.2195127265245485</c:v>
                </c:pt>
                <c:pt idx="13">
                  <c:v>2.1002472424170904</c:v>
                </c:pt>
                <c:pt idx="14">
                  <c:v>2.158792206038906</c:v>
                </c:pt>
                <c:pt idx="15">
                  <c:v>1.9587391378078485</c:v>
                </c:pt>
                <c:pt idx="16">
                  <c:v>1.650993670981022</c:v>
                </c:pt>
                <c:pt idx="17">
                  <c:v>1.4275860241117595</c:v>
                </c:pt>
                <c:pt idx="18">
                  <c:v>1.4379260242174574</c:v>
                </c:pt>
                <c:pt idx="19">
                  <c:v>1.7058296213807869</c:v>
                </c:pt>
                <c:pt idx="20">
                  <c:v>1.8755944255029258</c:v>
                </c:pt>
                <c:pt idx="21">
                  <c:v>1.9053170644052806</c:v>
                </c:pt>
                <c:pt idx="22">
                  <c:v>2.1021353835555767</c:v>
                </c:pt>
                <c:pt idx="23">
                  <c:v>2.4182003671768157</c:v>
                </c:pt>
                <c:pt idx="24">
                  <c:v>2.7860184529087255</c:v>
                </c:pt>
                <c:pt idx="25">
                  <c:v>3.1101441222478066</c:v>
                </c:pt>
                <c:pt idx="26">
                  <c:v>3.0119857178004592</c:v>
                </c:pt>
                <c:pt idx="27">
                  <c:v>2.6489280276706366</c:v>
                </c:pt>
                <c:pt idx="28">
                  <c:v>2.2588462306475257</c:v>
                </c:pt>
                <c:pt idx="29">
                  <c:v>1.9988254846874862</c:v>
                </c:pt>
                <c:pt idx="30">
                  <c:v>1.7220954284826462</c:v>
                </c:pt>
                <c:pt idx="31">
                  <c:v>1.5326465671231402</c:v>
                </c:pt>
                <c:pt idx="32">
                  <c:v>1.4951856961449861</c:v>
                </c:pt>
                <c:pt idx="33">
                  <c:v>1.6490849653971085</c:v>
                </c:pt>
                <c:pt idx="34">
                  <c:v>1.9920536014020693</c:v>
                </c:pt>
                <c:pt idx="35">
                  <c:v>2.4403702461371459</c:v>
                </c:pt>
                <c:pt idx="36">
                  <c:v>2.8004970698780327</c:v>
                </c:pt>
                <c:pt idx="37">
                  <c:v>2.9068564542210256</c:v>
                </c:pt>
                <c:pt idx="38">
                  <c:v>2.8858804387241381</c:v>
                </c:pt>
                <c:pt idx="39">
                  <c:v>2.7885364739999456</c:v>
                </c:pt>
                <c:pt idx="40">
                  <c:v>2.6780551852924184</c:v>
                </c:pt>
                <c:pt idx="41">
                  <c:v>2.4976643614337442</c:v>
                </c:pt>
                <c:pt idx="42">
                  <c:v>2.2686050792888648</c:v>
                </c:pt>
                <c:pt idx="43">
                  <c:v>1.9893703964709626</c:v>
                </c:pt>
                <c:pt idx="44">
                  <c:v>1.4312878913428373</c:v>
                </c:pt>
                <c:pt idx="45">
                  <c:v>0.96017814928867129</c:v>
                </c:pt>
                <c:pt idx="46">
                  <c:v>0.60359919697470232</c:v>
                </c:pt>
                <c:pt idx="47">
                  <c:v>0.32434089034088198</c:v>
                </c:pt>
                <c:pt idx="48">
                  <c:v>0.10430059503763836</c:v>
                </c:pt>
                <c:pt idx="49">
                  <c:v>7.1550733663327482E-2</c:v>
                </c:pt>
                <c:pt idx="50">
                  <c:v>0.14234869844580122</c:v>
                </c:pt>
                <c:pt idx="51">
                  <c:v>0.30956197307994676</c:v>
                </c:pt>
                <c:pt idx="52">
                  <c:v>0.60968379746114632</c:v>
                </c:pt>
                <c:pt idx="53">
                  <c:v>0.98939246339128628</c:v>
                </c:pt>
                <c:pt idx="54">
                  <c:v>1.3165775344386561</c:v>
                </c:pt>
                <c:pt idx="55">
                  <c:v>0.76715109906053636</c:v>
                </c:pt>
                <c:pt idx="56">
                  <c:v>0.66657424993913617</c:v>
                </c:pt>
                <c:pt idx="57">
                  <c:v>0.65065274626164826</c:v>
                </c:pt>
              </c:numCache>
            </c:numRef>
          </c:val>
          <c:smooth val="0"/>
          <c:extLst>
            <c:ext xmlns:c16="http://schemas.microsoft.com/office/drawing/2014/chart" uri="{C3380CC4-5D6E-409C-BE32-E72D297353CC}">
              <c16:uniqueId val="{00000000-8851-42FB-BF4A-430669B0A2FE}"/>
            </c:ext>
          </c:extLst>
        </c:ser>
        <c:dLbls>
          <c:showLegendKey val="0"/>
          <c:showVal val="0"/>
          <c:showCatName val="0"/>
          <c:showSerName val="0"/>
          <c:showPercent val="0"/>
          <c:showBubbleSize val="0"/>
        </c:dLbls>
        <c:smooth val="0"/>
        <c:axId val="1214618368"/>
        <c:axId val="1097388207"/>
      </c:lineChart>
      <c:catAx>
        <c:axId val="121461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7388207"/>
        <c:crosses val="autoZero"/>
        <c:auto val="1"/>
        <c:lblAlgn val="ctr"/>
        <c:lblOffset val="100"/>
        <c:noMultiLvlLbl val="0"/>
      </c:catAx>
      <c:valAx>
        <c:axId val="1097388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4618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0"/>
          <c:order val="0"/>
          <c:spPr>
            <a:ln w="34925" cap="rnd">
              <a:solidFill>
                <a:schemeClr val="dk1">
                  <a:tint val="88500"/>
                </a:schemeClr>
              </a:solidFill>
              <a:round/>
            </a:ln>
            <a:effectLst>
              <a:outerShdw blurRad="57150" dist="19050" dir="5400000" algn="ctr" rotWithShape="0">
                <a:srgbClr val="000000">
                  <a:alpha val="63000"/>
                </a:srgbClr>
              </a:outerShdw>
            </a:effectLst>
          </c:spPr>
          <c:marker>
            <c:symbol val="none"/>
          </c:marker>
          <c:cat>
            <c:strRef>
              <c:f>Table_5!$A$8:$A$54</c:f>
              <c:strCache>
                <c:ptCount val="4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strCache>
            </c:strRef>
          </c:cat>
          <c:val>
            <c:numRef>
              <c:f>Table_5!$H$13:$H$59</c:f>
              <c:numCache>
                <c:formatCode>General</c:formatCode>
                <c:ptCount val="47"/>
                <c:pt idx="0">
                  <c:v>2.0261070485223742</c:v>
                </c:pt>
                <c:pt idx="1">
                  <c:v>1.7742292464787424</c:v>
                </c:pt>
                <c:pt idx="2">
                  <c:v>1.4767354998783677</c:v>
                </c:pt>
                <c:pt idx="3">
                  <c:v>2.3227092523912418</c:v>
                </c:pt>
                <c:pt idx="4">
                  <c:v>2.2109431517356226</c:v>
                </c:pt>
                <c:pt idx="5">
                  <c:v>2.3184606290331589</c:v>
                </c:pt>
                <c:pt idx="6">
                  <c:v>2.8857904005741508</c:v>
                </c:pt>
                <c:pt idx="7">
                  <c:v>3.3081952001039472</c:v>
                </c:pt>
                <c:pt idx="8">
                  <c:v>2.6951442036615925</c:v>
                </c:pt>
                <c:pt idx="9">
                  <c:v>3.2602457112772321</c:v>
                </c:pt>
                <c:pt idx="10">
                  <c:v>2.885828773631971</c:v>
                </c:pt>
                <c:pt idx="11">
                  <c:v>2.5869641587713987</c:v>
                </c:pt>
                <c:pt idx="12">
                  <c:v>1.8380895269149544</c:v>
                </c:pt>
                <c:pt idx="13">
                  <c:v>1.887009203282175</c:v>
                </c:pt>
                <c:pt idx="14">
                  <c:v>1.5267293821027872</c:v>
                </c:pt>
                <c:pt idx="15">
                  <c:v>1.6539340226951804</c:v>
                </c:pt>
                <c:pt idx="16">
                  <c:v>1.6931008604377906</c:v>
                </c:pt>
                <c:pt idx="17">
                  <c:v>2.0947736706168119</c:v>
                </c:pt>
                <c:pt idx="18">
                  <c:v>2.5117129886725209</c:v>
                </c:pt>
                <c:pt idx="19">
                  <c:v>2.4844751102458318</c:v>
                </c:pt>
                <c:pt idx="20">
                  <c:v>2.269108037089107</c:v>
                </c:pt>
                <c:pt idx="21">
                  <c:v>2.0947155723000987</c:v>
                </c:pt>
                <c:pt idx="22">
                  <c:v>1.9289204884596733</c:v>
                </c:pt>
                <c:pt idx="23">
                  <c:v>2.0544054016162772</c:v>
                </c:pt>
                <c:pt idx="24">
                  <c:v>2.6983915838027173</c:v>
                </c:pt>
                <c:pt idx="25">
                  <c:v>2.5891611077681675</c:v>
                </c:pt>
                <c:pt idx="26">
                  <c:v>2.4779856483442941</c:v>
                </c:pt>
                <c:pt idx="27">
                  <c:v>2.4803381693794924</c:v>
                </c:pt>
                <c:pt idx="28">
                  <c:v>2.2750482352585033</c:v>
                </c:pt>
                <c:pt idx="29">
                  <c:v>1.7912538466319905</c:v>
                </c:pt>
                <c:pt idx="30">
                  <c:v>1.8602403926070377</c:v>
                </c:pt>
                <c:pt idx="31">
                  <c:v>1.8439442916883708</c:v>
                </c:pt>
                <c:pt idx="32">
                  <c:v>1.1943490874423368</c:v>
                </c:pt>
                <c:pt idx="33">
                  <c:v>0.57663981314022283</c:v>
                </c:pt>
                <c:pt idx="34">
                  <c:v>0.6074124779740675</c:v>
                </c:pt>
                <c:pt idx="35">
                  <c:v>0.41502988400705654</c:v>
                </c:pt>
                <c:pt idx="36">
                  <c:v>2.0386909312697377E-2</c:v>
                </c:pt>
                <c:pt idx="37">
                  <c:v>0.11166948651650799</c:v>
                </c:pt>
                <c:pt idx="38">
                  <c:v>0.55908328631399939</c:v>
                </c:pt>
                <c:pt idx="39">
                  <c:v>0.27242198245660543</c:v>
                </c:pt>
                <c:pt idx="40">
                  <c:v>0.23226645255645106</c:v>
                </c:pt>
                <c:pt idx="41">
                  <c:v>0.62294593224245798</c:v>
                </c:pt>
                <c:pt idx="42">
                  <c:v>0.74020066915547744</c:v>
                </c:pt>
                <c:pt idx="43">
                  <c:v>0.72097822836256764</c:v>
                </c:pt>
                <c:pt idx="44">
                  <c:v>0.76598184315586071</c:v>
                </c:pt>
                <c:pt idx="45">
                  <c:v>0.96407985190209988</c:v>
                </c:pt>
                <c:pt idx="46">
                  <c:v>0.7121315374786219</c:v>
                </c:pt>
              </c:numCache>
            </c:numRef>
          </c:val>
          <c:smooth val="0"/>
          <c:extLst>
            <c:ext xmlns:c16="http://schemas.microsoft.com/office/drawing/2014/chart" uri="{C3380CC4-5D6E-409C-BE32-E72D297353CC}">
              <c16:uniqueId val="{00000000-E1DE-4FE8-BB47-7C1027EA7A40}"/>
            </c:ext>
          </c:extLst>
        </c:ser>
        <c:dLbls>
          <c:showLegendKey val="0"/>
          <c:showVal val="0"/>
          <c:showCatName val="0"/>
          <c:showSerName val="0"/>
          <c:showPercent val="0"/>
          <c:showBubbleSize val="0"/>
        </c:dLbls>
        <c:smooth val="0"/>
        <c:axId val="1307589968"/>
        <c:axId val="1317016480"/>
      </c:lineChart>
      <c:catAx>
        <c:axId val="1307589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7016480"/>
        <c:crosses val="autoZero"/>
        <c:auto val="1"/>
        <c:lblAlgn val="ctr"/>
        <c:lblOffset val="100"/>
        <c:noMultiLvlLbl val="0"/>
      </c:catAx>
      <c:valAx>
        <c:axId val="1317016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075899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Canada</c:v>
          </c:tx>
          <c:spPr>
            <a:ln w="28575" cap="rnd">
              <a:solidFill>
                <a:schemeClr val="accent1"/>
              </a:solidFill>
              <a:round/>
            </a:ln>
            <a:effectLst/>
          </c:spPr>
          <c:marker>
            <c:symbol val="none"/>
          </c:marker>
          <c:cat>
            <c:numRef>
              <c:f>Sheet1!$P$3:$BP$3</c:f>
              <c:numCache>
                <c:formatCode>General</c:formatCod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numCache>
            </c:numRef>
          </c:cat>
          <c:val>
            <c:numRef>
              <c:f>Sheet1!$P$5:$BP$5</c:f>
              <c:numCache>
                <c:formatCode>General</c:formatCode>
                <c:ptCount val="53"/>
                <c:pt idx="0">
                  <c:v>21.861685394221698</c:v>
                </c:pt>
                <c:pt idx="1">
                  <c:v>22.729577933550701</c:v>
                </c:pt>
                <c:pt idx="2">
                  <c:v>22.431872457973402</c:v>
                </c:pt>
                <c:pt idx="3">
                  <c:v>22.911343300435501</c:v>
                </c:pt>
                <c:pt idx="4">
                  <c:v>23.631535682748499</c:v>
                </c:pt>
                <c:pt idx="5">
                  <c:v>24.3456511615388</c:v>
                </c:pt>
                <c:pt idx="6">
                  <c:v>23.976633339337202</c:v>
                </c:pt>
                <c:pt idx="7">
                  <c:v>23.464642998974899</c:v>
                </c:pt>
                <c:pt idx="8">
                  <c:v>23.113488390907001</c:v>
                </c:pt>
                <c:pt idx="9">
                  <c:v>23.462160639998999</c:v>
                </c:pt>
                <c:pt idx="10">
                  <c:v>23.974631009953701</c:v>
                </c:pt>
                <c:pt idx="11">
                  <c:v>25.019681939851999</c:v>
                </c:pt>
                <c:pt idx="12">
                  <c:v>22.568595577836099</c:v>
                </c:pt>
                <c:pt idx="13">
                  <c:v>21.023412355571601</c:v>
                </c:pt>
                <c:pt idx="14">
                  <c:v>20.159701809145702</c:v>
                </c:pt>
                <c:pt idx="15">
                  <c:v>20.706481849980101</c:v>
                </c:pt>
                <c:pt idx="16">
                  <c:v>21.036591155080401</c:v>
                </c:pt>
                <c:pt idx="17">
                  <c:v>21.8600261867618</c:v>
                </c:pt>
                <c:pt idx="18">
                  <c:v>22.6287059694302</c:v>
                </c:pt>
                <c:pt idx="19">
                  <c:v>22.961408858823798</c:v>
                </c:pt>
                <c:pt idx="20">
                  <c:v>21.704641689947199</c:v>
                </c:pt>
                <c:pt idx="21">
                  <c:v>20.263675006020499</c:v>
                </c:pt>
                <c:pt idx="22">
                  <c:v>19.385303631777902</c:v>
                </c:pt>
                <c:pt idx="23">
                  <c:v>18.6566394971066</c:v>
                </c:pt>
                <c:pt idx="24">
                  <c:v>19.394246261231501</c:v>
                </c:pt>
                <c:pt idx="25">
                  <c:v>18.347300032105998</c:v>
                </c:pt>
                <c:pt idx="26">
                  <c:v>18.806769678798499</c:v>
                </c:pt>
                <c:pt idx="27">
                  <c:v>20.300145000248101</c:v>
                </c:pt>
                <c:pt idx="28">
                  <c:v>20.554915851442601</c:v>
                </c:pt>
                <c:pt idx="29">
                  <c:v>20.190352975492999</c:v>
                </c:pt>
                <c:pt idx="30">
                  <c:v>19.599335661711901</c:v>
                </c:pt>
                <c:pt idx="31">
                  <c:v>20.1517646904638</c:v>
                </c:pt>
                <c:pt idx="32">
                  <c:v>19.974918048031</c:v>
                </c:pt>
                <c:pt idx="33">
                  <c:v>20.0124009557343</c:v>
                </c:pt>
                <c:pt idx="34">
                  <c:v>20.874596847851802</c:v>
                </c:pt>
                <c:pt idx="35">
                  <c:v>21.8374293828034</c:v>
                </c:pt>
                <c:pt idx="36">
                  <c:v>22.885203137298902</c:v>
                </c:pt>
                <c:pt idx="37">
                  <c:v>23.338995727850101</c:v>
                </c:pt>
                <c:pt idx="38">
                  <c:v>23.469017042437098</c:v>
                </c:pt>
                <c:pt idx="39">
                  <c:v>22.3069697467248</c:v>
                </c:pt>
                <c:pt idx="40">
                  <c:v>23.4612369646456</c:v>
                </c:pt>
                <c:pt idx="41">
                  <c:v>23.510495399543299</c:v>
                </c:pt>
                <c:pt idx="42">
                  <c:v>24.494186476065899</c:v>
                </c:pt>
                <c:pt idx="43">
                  <c:v>24.187212084222399</c:v>
                </c:pt>
                <c:pt idx="44">
                  <c:v>24.3893293738975</c:v>
                </c:pt>
                <c:pt idx="45">
                  <c:v>23.850581931048499</c:v>
                </c:pt>
                <c:pt idx="46">
                  <c:v>22.772376455974801</c:v>
                </c:pt>
                <c:pt idx="47">
                  <c:v>22.6963325471202</c:v>
                </c:pt>
                <c:pt idx="48">
                  <c:v>22.676090231482998</c:v>
                </c:pt>
                <c:pt idx="49">
                  <c:v>22.579977290439</c:v>
                </c:pt>
                <c:pt idx="50">
                  <c:v>23.520725389773499</c:v>
                </c:pt>
                <c:pt idx="51">
                  <c:v>24.0091121437605</c:v>
                </c:pt>
                <c:pt idx="52">
                  <c:v>23.1013298498371</c:v>
                </c:pt>
              </c:numCache>
            </c:numRef>
          </c:val>
          <c:smooth val="0"/>
          <c:extLst>
            <c:ext xmlns:c16="http://schemas.microsoft.com/office/drawing/2014/chart" uri="{C3380CC4-5D6E-409C-BE32-E72D297353CC}">
              <c16:uniqueId val="{00000000-B78E-4C64-9341-4CDF086AC2BC}"/>
            </c:ext>
          </c:extLst>
        </c:ser>
        <c:ser>
          <c:idx val="1"/>
          <c:order val="1"/>
          <c:tx>
            <c:v>France</c:v>
          </c:tx>
          <c:spPr>
            <a:ln w="28575" cap="rnd">
              <a:solidFill>
                <a:schemeClr val="accent2"/>
              </a:solidFill>
              <a:round/>
            </a:ln>
            <a:effectLst/>
          </c:spPr>
          <c:marker>
            <c:symbol val="none"/>
          </c:marker>
          <c:cat>
            <c:numRef>
              <c:f>Sheet1!$P$3:$BP$3</c:f>
              <c:numCache>
                <c:formatCode>General</c:formatCod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numCache>
            </c:numRef>
          </c:cat>
          <c:val>
            <c:numRef>
              <c:f>Sheet1!$P$6:$BP$6</c:f>
              <c:numCache>
                <c:formatCode>General</c:formatCode>
                <c:ptCount val="53"/>
                <c:pt idx="8">
                  <c:v>23.658122404020499</c:v>
                </c:pt>
                <c:pt idx="9">
                  <c:v>23.587052057959401</c:v>
                </c:pt>
                <c:pt idx="10">
                  <c:v>24.427916860349299</c:v>
                </c:pt>
                <c:pt idx="11">
                  <c:v>23.9185466239203</c:v>
                </c:pt>
                <c:pt idx="12">
                  <c:v>23.244975588279001</c:v>
                </c:pt>
                <c:pt idx="13">
                  <c:v>21.940717465627099</c:v>
                </c:pt>
                <c:pt idx="14">
                  <c:v>21.294428807829899</c:v>
                </c:pt>
                <c:pt idx="15">
                  <c:v>21.1809858662327</c:v>
                </c:pt>
                <c:pt idx="16">
                  <c:v>21.226227479634101</c:v>
                </c:pt>
                <c:pt idx="17">
                  <c:v>21.855340585035002</c:v>
                </c:pt>
                <c:pt idx="18">
                  <c:v>22.6192830855531</c:v>
                </c:pt>
                <c:pt idx="19">
                  <c:v>23.1650923007338</c:v>
                </c:pt>
                <c:pt idx="20">
                  <c:v>23.3826524897821</c:v>
                </c:pt>
                <c:pt idx="21">
                  <c:v>23.178514342244501</c:v>
                </c:pt>
                <c:pt idx="22">
                  <c:v>22.0809685026212</c:v>
                </c:pt>
                <c:pt idx="23">
                  <c:v>20.706336204896299</c:v>
                </c:pt>
                <c:pt idx="24">
                  <c:v>20.423573165450001</c:v>
                </c:pt>
                <c:pt idx="25">
                  <c:v>20.074072067590802</c:v>
                </c:pt>
                <c:pt idx="26">
                  <c:v>19.860157506472301</c:v>
                </c:pt>
                <c:pt idx="27">
                  <c:v>19.519375731467999</c:v>
                </c:pt>
                <c:pt idx="28">
                  <c:v>19.901161036055999</c:v>
                </c:pt>
                <c:pt idx="29">
                  <c:v>20.8092939395389</c:v>
                </c:pt>
                <c:pt idx="30">
                  <c:v>21.5142856176682</c:v>
                </c:pt>
                <c:pt idx="31">
                  <c:v>21.513327265635201</c:v>
                </c:pt>
                <c:pt idx="32">
                  <c:v>20.953326838091499</c:v>
                </c:pt>
                <c:pt idx="33">
                  <c:v>21.034840979084599</c:v>
                </c:pt>
                <c:pt idx="34">
                  <c:v>21.3646678822243</c:v>
                </c:pt>
                <c:pt idx="35">
                  <c:v>21.7973786811861</c:v>
                </c:pt>
                <c:pt idx="36">
                  <c:v>22.4507629517285</c:v>
                </c:pt>
                <c:pt idx="37">
                  <c:v>23.182665760085701</c:v>
                </c:pt>
                <c:pt idx="38">
                  <c:v>23.5961011453638</c:v>
                </c:pt>
                <c:pt idx="39">
                  <c:v>22.067503880868902</c:v>
                </c:pt>
                <c:pt idx="40">
                  <c:v>22.105419315196901</c:v>
                </c:pt>
                <c:pt idx="41">
                  <c:v>22.423870549935401</c:v>
                </c:pt>
                <c:pt idx="42">
                  <c:v>22.458114787217902</c:v>
                </c:pt>
                <c:pt idx="43">
                  <c:v>22.041867778455298</c:v>
                </c:pt>
                <c:pt idx="44">
                  <c:v>21.819687268143301</c:v>
                </c:pt>
                <c:pt idx="45">
                  <c:v>21.499277666991699</c:v>
                </c:pt>
                <c:pt idx="46">
                  <c:v>21.815392038687101</c:v>
                </c:pt>
                <c:pt idx="47">
                  <c:v>22.4956708957959</c:v>
                </c:pt>
                <c:pt idx="48">
                  <c:v>22.892634301271201</c:v>
                </c:pt>
                <c:pt idx="49">
                  <c:v>23.4774279168128</c:v>
                </c:pt>
                <c:pt idx="50">
                  <c:v>23.274249384769899</c:v>
                </c:pt>
                <c:pt idx="51">
                  <c:v>24.467191395449799</c:v>
                </c:pt>
                <c:pt idx="52">
                  <c:v>25.197833194144</c:v>
                </c:pt>
              </c:numCache>
            </c:numRef>
          </c:val>
          <c:smooth val="0"/>
          <c:extLst>
            <c:ext xmlns:c16="http://schemas.microsoft.com/office/drawing/2014/chart" uri="{C3380CC4-5D6E-409C-BE32-E72D297353CC}">
              <c16:uniqueId val="{00000001-B78E-4C64-9341-4CDF086AC2BC}"/>
            </c:ext>
          </c:extLst>
        </c:ser>
        <c:ser>
          <c:idx val="2"/>
          <c:order val="2"/>
          <c:tx>
            <c:v>UK</c:v>
          </c:tx>
          <c:spPr>
            <a:ln w="28575" cap="rnd">
              <a:solidFill>
                <a:schemeClr val="accent3"/>
              </a:solidFill>
              <a:round/>
            </a:ln>
            <a:effectLst/>
          </c:spPr>
          <c:marker>
            <c:symbol val="none"/>
          </c:marker>
          <c:cat>
            <c:numRef>
              <c:f>Sheet1!$P$3:$BP$3</c:f>
              <c:numCache>
                <c:formatCode>General</c:formatCod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numCache>
            </c:numRef>
          </c:cat>
          <c:val>
            <c:numRef>
              <c:f>Sheet1!$P$7:$BP$7</c:f>
              <c:numCache>
                <c:formatCode>General</c:formatCode>
                <c:ptCount val="53"/>
                <c:pt idx="0">
                  <c:v>23.5832932361205</c:v>
                </c:pt>
                <c:pt idx="1">
                  <c:v>23.654748603352001</c:v>
                </c:pt>
                <c:pt idx="2">
                  <c:v>23.221637229259098</c:v>
                </c:pt>
                <c:pt idx="3">
                  <c:v>24.807688882103001</c:v>
                </c:pt>
                <c:pt idx="4">
                  <c:v>26.3281675606409</c:v>
                </c:pt>
                <c:pt idx="5">
                  <c:v>25.605369987371201</c:v>
                </c:pt>
                <c:pt idx="6">
                  <c:v>25.2654020857474</c:v>
                </c:pt>
                <c:pt idx="7">
                  <c:v>23.979008195416899</c:v>
                </c:pt>
                <c:pt idx="8">
                  <c:v>23.585147548283601</c:v>
                </c:pt>
                <c:pt idx="9">
                  <c:v>23.7206977563159</c:v>
                </c:pt>
                <c:pt idx="10">
                  <c:v>22.884248674397501</c:v>
                </c:pt>
                <c:pt idx="11">
                  <c:v>20.737629373617999</c:v>
                </c:pt>
                <c:pt idx="12">
                  <c:v>20.740292523421498</c:v>
                </c:pt>
                <c:pt idx="13">
                  <c:v>20.5748071987393</c:v>
                </c:pt>
                <c:pt idx="14">
                  <c:v>21.794248960933398</c:v>
                </c:pt>
                <c:pt idx="15">
                  <c:v>21.808222929251301</c:v>
                </c:pt>
                <c:pt idx="16">
                  <c:v>21.631555819853698</c:v>
                </c:pt>
                <c:pt idx="17">
                  <c:v>22.476681543539499</c:v>
                </c:pt>
                <c:pt idx="18">
                  <c:v>24.420271619849501</c:v>
                </c:pt>
                <c:pt idx="19">
                  <c:v>25.551288763521299</c:v>
                </c:pt>
                <c:pt idx="20">
                  <c:v>23.621768211371901</c:v>
                </c:pt>
                <c:pt idx="21">
                  <c:v>20.7826648311794</c:v>
                </c:pt>
                <c:pt idx="22">
                  <c:v>19.405334662362201</c:v>
                </c:pt>
                <c:pt idx="23">
                  <c:v>18.537317975397499</c:v>
                </c:pt>
                <c:pt idx="24">
                  <c:v>18.964726997997801</c:v>
                </c:pt>
                <c:pt idx="25">
                  <c:v>18.087915054968899</c:v>
                </c:pt>
                <c:pt idx="26">
                  <c:v>18.6136596655139</c:v>
                </c:pt>
                <c:pt idx="27">
                  <c:v>17.171716112250301</c:v>
                </c:pt>
                <c:pt idx="28">
                  <c:v>17.5451001050575</c:v>
                </c:pt>
                <c:pt idx="29">
                  <c:v>17.4937311166664</c:v>
                </c:pt>
                <c:pt idx="30">
                  <c:v>17.8093703213803</c:v>
                </c:pt>
                <c:pt idx="31">
                  <c:v>17.742848791808999</c:v>
                </c:pt>
                <c:pt idx="32">
                  <c:v>17.718238197675198</c:v>
                </c:pt>
                <c:pt idx="33">
                  <c:v>17.5107721797234</c:v>
                </c:pt>
                <c:pt idx="34">
                  <c:v>17.4777357657468</c:v>
                </c:pt>
                <c:pt idx="35">
                  <c:v>17.591076025791601</c:v>
                </c:pt>
                <c:pt idx="36">
                  <c:v>17.828276172218398</c:v>
                </c:pt>
                <c:pt idx="37">
                  <c:v>18.147046846605399</c:v>
                </c:pt>
                <c:pt idx="38">
                  <c:v>17.648845381526101</c:v>
                </c:pt>
                <c:pt idx="39">
                  <c:v>16.145898571928502</c:v>
                </c:pt>
                <c:pt idx="40">
                  <c:v>16.057288755794801</c:v>
                </c:pt>
                <c:pt idx="41">
                  <c:v>15.7116306485664</c:v>
                </c:pt>
                <c:pt idx="42">
                  <c:v>15.756353886147901</c:v>
                </c:pt>
                <c:pt idx="43">
                  <c:v>15.967790919415</c:v>
                </c:pt>
                <c:pt idx="44">
                  <c:v>16.5723318052911</c:v>
                </c:pt>
                <c:pt idx="45">
                  <c:v>17.374459352208799</c:v>
                </c:pt>
                <c:pt idx="46">
                  <c:v>17.904897710184301</c:v>
                </c:pt>
                <c:pt idx="47">
                  <c:v>18.2480328761545</c:v>
                </c:pt>
                <c:pt idx="48">
                  <c:v>17.995784982047098</c:v>
                </c:pt>
                <c:pt idx="49">
                  <c:v>18.193257505525001</c:v>
                </c:pt>
                <c:pt idx="50">
                  <c:v>17.463769217901699</c:v>
                </c:pt>
                <c:pt idx="51">
                  <c:v>17.680955868864402</c:v>
                </c:pt>
                <c:pt idx="52">
                  <c:v>18.344046892269901</c:v>
                </c:pt>
              </c:numCache>
            </c:numRef>
          </c:val>
          <c:smooth val="0"/>
          <c:extLst>
            <c:ext xmlns:c16="http://schemas.microsoft.com/office/drawing/2014/chart" uri="{C3380CC4-5D6E-409C-BE32-E72D297353CC}">
              <c16:uniqueId val="{00000002-B78E-4C64-9341-4CDF086AC2BC}"/>
            </c:ext>
          </c:extLst>
        </c:ser>
        <c:ser>
          <c:idx val="3"/>
          <c:order val="3"/>
          <c:tx>
            <c:v>Italy</c:v>
          </c:tx>
          <c:spPr>
            <a:ln w="28575" cap="rnd">
              <a:solidFill>
                <a:schemeClr val="accent4"/>
              </a:solidFill>
              <a:round/>
            </a:ln>
            <a:effectLst/>
          </c:spPr>
          <c:marker>
            <c:symbol val="none"/>
          </c:marker>
          <c:cat>
            <c:numRef>
              <c:f>Sheet1!$P$3:$BP$3</c:f>
              <c:numCache>
                <c:formatCode>General</c:formatCod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numCache>
            </c:numRef>
          </c:cat>
          <c:val>
            <c:numRef>
              <c:f>Sheet1!$P$8:$BP$8</c:f>
              <c:numCache>
                <c:formatCode>General</c:formatCode>
                <c:ptCount val="53"/>
                <c:pt idx="0">
                  <c:v>25.3149573128713</c:v>
                </c:pt>
                <c:pt idx="1">
                  <c:v>24.8488284874317</c:v>
                </c:pt>
                <c:pt idx="2">
                  <c:v>24.296028252122099</c:v>
                </c:pt>
                <c:pt idx="3">
                  <c:v>25.821561495316701</c:v>
                </c:pt>
                <c:pt idx="4">
                  <c:v>27.142523451483601</c:v>
                </c:pt>
                <c:pt idx="5">
                  <c:v>26.041974137186699</c:v>
                </c:pt>
                <c:pt idx="6">
                  <c:v>24.895429327454099</c:v>
                </c:pt>
                <c:pt idx="7">
                  <c:v>24.781240863525898</c:v>
                </c:pt>
                <c:pt idx="8">
                  <c:v>24.1471060810509</c:v>
                </c:pt>
                <c:pt idx="9">
                  <c:v>24.217403661122699</c:v>
                </c:pt>
                <c:pt idx="10">
                  <c:v>25.665871204389401</c:v>
                </c:pt>
                <c:pt idx="11">
                  <c:v>25.783147512123101</c:v>
                </c:pt>
                <c:pt idx="12">
                  <c:v>24.292809464533899</c:v>
                </c:pt>
                <c:pt idx="13">
                  <c:v>22.941797789758802</c:v>
                </c:pt>
                <c:pt idx="14">
                  <c:v>22.777844151223601</c:v>
                </c:pt>
                <c:pt idx="15">
                  <c:v>22.358524395359801</c:v>
                </c:pt>
                <c:pt idx="16">
                  <c:v>21.581086709749101</c:v>
                </c:pt>
                <c:pt idx="17">
                  <c:v>21.583494684791098</c:v>
                </c:pt>
                <c:pt idx="18">
                  <c:v>21.978439430212699</c:v>
                </c:pt>
                <c:pt idx="19">
                  <c:v>22.024868740101599</c:v>
                </c:pt>
                <c:pt idx="20">
                  <c:v>22.2922244166338</c:v>
                </c:pt>
                <c:pt idx="21">
                  <c:v>21.889453405621701</c:v>
                </c:pt>
                <c:pt idx="22">
                  <c:v>21.330122720921199</c:v>
                </c:pt>
                <c:pt idx="23">
                  <c:v>19.102922761702999</c:v>
                </c:pt>
                <c:pt idx="24">
                  <c:v>18.809619143056299</c:v>
                </c:pt>
                <c:pt idx="25">
                  <c:v>19.372599781106501</c:v>
                </c:pt>
                <c:pt idx="26">
                  <c:v>19.1971833665799</c:v>
                </c:pt>
                <c:pt idx="27">
                  <c:v>19.165679581213901</c:v>
                </c:pt>
                <c:pt idx="28">
                  <c:v>19.4871415273624</c:v>
                </c:pt>
                <c:pt idx="29">
                  <c:v>19.880849202590799</c:v>
                </c:pt>
                <c:pt idx="30">
                  <c:v>20.730803522057599</c:v>
                </c:pt>
                <c:pt idx="31">
                  <c:v>20.721070059521399</c:v>
                </c:pt>
                <c:pt idx="32">
                  <c:v>21.363399271058299</c:v>
                </c:pt>
                <c:pt idx="33">
                  <c:v>20.8753150872177</c:v>
                </c:pt>
                <c:pt idx="34">
                  <c:v>20.964127027188901</c:v>
                </c:pt>
                <c:pt idx="35">
                  <c:v>21.281654229784198</c:v>
                </c:pt>
                <c:pt idx="36">
                  <c:v>21.580372809249099</c:v>
                </c:pt>
                <c:pt idx="37">
                  <c:v>21.660557288716799</c:v>
                </c:pt>
                <c:pt idx="38">
                  <c:v>21.2778792005419</c:v>
                </c:pt>
                <c:pt idx="39">
                  <c:v>20.110515991729699</c:v>
                </c:pt>
                <c:pt idx="40">
                  <c:v>20.024224228274701</c:v>
                </c:pt>
                <c:pt idx="41">
                  <c:v>19.713871514508099</c:v>
                </c:pt>
                <c:pt idx="42">
                  <c:v>18.309059446044799</c:v>
                </c:pt>
                <c:pt idx="43">
                  <c:v>17.204586968864898</c:v>
                </c:pt>
                <c:pt idx="44">
                  <c:v>16.722168093805301</c:v>
                </c:pt>
                <c:pt idx="45">
                  <c:v>16.935467014628301</c:v>
                </c:pt>
                <c:pt idx="46">
                  <c:v>17.170996967307399</c:v>
                </c:pt>
                <c:pt idx="47">
                  <c:v>17.480776149711101</c:v>
                </c:pt>
                <c:pt idx="48">
                  <c:v>17.846136979793101</c:v>
                </c:pt>
                <c:pt idx="49">
                  <c:v>17.989239408821501</c:v>
                </c:pt>
                <c:pt idx="50">
                  <c:v>17.968916949858802</c:v>
                </c:pt>
                <c:pt idx="51">
                  <c:v>20.491174967191998</c:v>
                </c:pt>
                <c:pt idx="52">
                  <c:v>21.9424909314464</c:v>
                </c:pt>
              </c:numCache>
            </c:numRef>
          </c:val>
          <c:smooth val="0"/>
          <c:extLst>
            <c:ext xmlns:c16="http://schemas.microsoft.com/office/drawing/2014/chart" uri="{C3380CC4-5D6E-409C-BE32-E72D297353CC}">
              <c16:uniqueId val="{00000003-B78E-4C64-9341-4CDF086AC2BC}"/>
            </c:ext>
          </c:extLst>
        </c:ser>
        <c:ser>
          <c:idx val="4"/>
          <c:order val="4"/>
          <c:tx>
            <c:v>Japan</c:v>
          </c:tx>
          <c:spPr>
            <a:ln w="28575" cap="rnd">
              <a:solidFill>
                <a:schemeClr val="accent5"/>
              </a:solidFill>
              <a:round/>
            </a:ln>
            <a:effectLst/>
          </c:spPr>
          <c:marker>
            <c:symbol val="none"/>
          </c:marker>
          <c:cat>
            <c:numRef>
              <c:f>Sheet1!$P$3:$BP$3</c:f>
              <c:numCache>
                <c:formatCode>General</c:formatCod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numCache>
            </c:numRef>
          </c:cat>
          <c:val>
            <c:numRef>
              <c:f>Sheet1!$P$9:$BP$9</c:f>
              <c:numCache>
                <c:formatCode>General</c:formatCode>
                <c:ptCount val="53"/>
                <c:pt idx="0">
                  <c:v>38.893717805013999</c:v>
                </c:pt>
                <c:pt idx="1">
                  <c:v>37.511952897204303</c:v>
                </c:pt>
                <c:pt idx="2">
                  <c:v>37.371952158025103</c:v>
                </c:pt>
                <c:pt idx="3">
                  <c:v>39.8603679233713</c:v>
                </c:pt>
                <c:pt idx="4">
                  <c:v>38.100432717427502</c:v>
                </c:pt>
                <c:pt idx="5">
                  <c:v>35.5469316288033</c:v>
                </c:pt>
                <c:pt idx="6">
                  <c:v>34.1582741179935</c:v>
                </c:pt>
                <c:pt idx="7">
                  <c:v>33.0350032486065</c:v>
                </c:pt>
                <c:pt idx="8">
                  <c:v>33.303003001109097</c:v>
                </c:pt>
                <c:pt idx="9">
                  <c:v>34.693358597455102</c:v>
                </c:pt>
                <c:pt idx="10">
                  <c:v>34.5792009322236</c:v>
                </c:pt>
                <c:pt idx="11">
                  <c:v>33.512152792318297</c:v>
                </c:pt>
                <c:pt idx="12">
                  <c:v>32.3768853100865</c:v>
                </c:pt>
                <c:pt idx="13">
                  <c:v>31.271242340002701</c:v>
                </c:pt>
                <c:pt idx="14">
                  <c:v>30.859503553110201</c:v>
                </c:pt>
                <c:pt idx="15">
                  <c:v>30.590199100868901</c:v>
                </c:pt>
                <c:pt idx="16">
                  <c:v>30.635158635016399</c:v>
                </c:pt>
                <c:pt idx="17">
                  <c:v>31.812480409780498</c:v>
                </c:pt>
                <c:pt idx="18">
                  <c:v>33.427974203559998</c:v>
                </c:pt>
                <c:pt idx="19">
                  <c:v>34.198232563105201</c:v>
                </c:pt>
                <c:pt idx="20">
                  <c:v>34.956191817342102</c:v>
                </c:pt>
                <c:pt idx="21">
                  <c:v>34.646388244326801</c:v>
                </c:pt>
                <c:pt idx="22">
                  <c:v>33.325531595846698</c:v>
                </c:pt>
                <c:pt idx="23">
                  <c:v>31.684637673345701</c:v>
                </c:pt>
                <c:pt idx="24">
                  <c:v>30.6213094478722</c:v>
                </c:pt>
                <c:pt idx="25">
                  <c:v>30.605860469485499</c:v>
                </c:pt>
                <c:pt idx="26">
                  <c:v>31.575666015201602</c:v>
                </c:pt>
                <c:pt idx="27">
                  <c:v>30.583719409638999</c:v>
                </c:pt>
                <c:pt idx="28">
                  <c:v>29.282583662101601</c:v>
                </c:pt>
                <c:pt idx="29">
                  <c:v>28.902063912372199</c:v>
                </c:pt>
                <c:pt idx="30">
                  <c:v>28.487141908084102</c:v>
                </c:pt>
                <c:pt idx="31">
                  <c:v>27.730973101109601</c:v>
                </c:pt>
                <c:pt idx="32">
                  <c:v>26.260418201921301</c:v>
                </c:pt>
                <c:pt idx="33">
                  <c:v>25.713353815476701</c:v>
                </c:pt>
                <c:pt idx="34">
                  <c:v>25.3239274810451</c:v>
                </c:pt>
                <c:pt idx="35">
                  <c:v>25.901044025752501</c:v>
                </c:pt>
                <c:pt idx="36">
                  <c:v>26.044686344643299</c:v>
                </c:pt>
                <c:pt idx="37">
                  <c:v>25.405126856705898</c:v>
                </c:pt>
                <c:pt idx="38">
                  <c:v>25.2928155191183</c:v>
                </c:pt>
                <c:pt idx="39">
                  <c:v>23.624293447427</c:v>
                </c:pt>
                <c:pt idx="40">
                  <c:v>22.6196594231882</c:v>
                </c:pt>
                <c:pt idx="41">
                  <c:v>23.3511623002885</c:v>
                </c:pt>
                <c:pt idx="42">
                  <c:v>23.7736492973571</c:v>
                </c:pt>
                <c:pt idx="43">
                  <c:v>24.556526963011301</c:v>
                </c:pt>
                <c:pt idx="44">
                  <c:v>25.084549093986102</c:v>
                </c:pt>
                <c:pt idx="45">
                  <c:v>24.971456174657199</c:v>
                </c:pt>
                <c:pt idx="46">
                  <c:v>24.760684291373799</c:v>
                </c:pt>
                <c:pt idx="47">
                  <c:v>25.007349843510699</c:v>
                </c:pt>
                <c:pt idx="48">
                  <c:v>25.267767589284201</c:v>
                </c:pt>
                <c:pt idx="49">
                  <c:v>25.547578573492402</c:v>
                </c:pt>
                <c:pt idx="50">
                  <c:v>25.5174533614898</c:v>
                </c:pt>
                <c:pt idx="51">
                  <c:v>25.593993075458101</c:v>
                </c:pt>
                <c:pt idx="52">
                  <c:v>26.188746916120301</c:v>
                </c:pt>
              </c:numCache>
            </c:numRef>
          </c:val>
          <c:smooth val="0"/>
          <c:extLst>
            <c:ext xmlns:c16="http://schemas.microsoft.com/office/drawing/2014/chart" uri="{C3380CC4-5D6E-409C-BE32-E72D297353CC}">
              <c16:uniqueId val="{00000004-B78E-4C64-9341-4CDF086AC2BC}"/>
            </c:ext>
          </c:extLst>
        </c:ser>
        <c:ser>
          <c:idx val="5"/>
          <c:order val="5"/>
          <c:tx>
            <c:v>USA</c:v>
          </c:tx>
          <c:spPr>
            <a:ln w="28575" cap="rnd">
              <a:solidFill>
                <a:schemeClr val="accent6"/>
              </a:solidFill>
              <a:round/>
            </a:ln>
            <a:effectLst/>
          </c:spPr>
          <c:marker>
            <c:symbol val="none"/>
          </c:marker>
          <c:cat>
            <c:numRef>
              <c:f>Sheet1!$P$3:$BP$3</c:f>
              <c:numCache>
                <c:formatCode>General</c:formatCod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numCache>
            </c:numRef>
          </c:cat>
          <c:val>
            <c:numRef>
              <c:f>Sheet1!$P$10:$BP$10</c:f>
              <c:numCache>
                <c:formatCode>General</c:formatCode>
                <c:ptCount val="53"/>
                <c:pt idx="2">
                  <c:v>21.868643040864399</c:v>
                </c:pt>
                <c:pt idx="3">
                  <c:v>22.217856902319099</c:v>
                </c:pt>
                <c:pt idx="4">
                  <c:v>21.789582609337199</c:v>
                </c:pt>
                <c:pt idx="5">
                  <c:v>20.648772867771701</c:v>
                </c:pt>
                <c:pt idx="6">
                  <c:v>21.124771272950099</c:v>
                </c:pt>
                <c:pt idx="7">
                  <c:v>22.4539418760261</c:v>
                </c:pt>
                <c:pt idx="8">
                  <c:v>23.7350415610825</c:v>
                </c:pt>
                <c:pt idx="9">
                  <c:v>24.426633395919001</c:v>
                </c:pt>
                <c:pt idx="10">
                  <c:v>23.531878093603499</c:v>
                </c:pt>
                <c:pt idx="11">
                  <c:v>23.347378471307401</c:v>
                </c:pt>
                <c:pt idx="12">
                  <c:v>22.516103737406901</c:v>
                </c:pt>
                <c:pt idx="13">
                  <c:v>22.411240608931401</c:v>
                </c:pt>
                <c:pt idx="14">
                  <c:v>23.475900241058302</c:v>
                </c:pt>
                <c:pt idx="15">
                  <c:v>23.685341643736901</c:v>
                </c:pt>
                <c:pt idx="16">
                  <c:v>23.597141341736901</c:v>
                </c:pt>
                <c:pt idx="17">
                  <c:v>23.0610590880116</c:v>
                </c:pt>
                <c:pt idx="18">
                  <c:v>22.474857909135899</c:v>
                </c:pt>
                <c:pt idx="19">
                  <c:v>22.022926201525099</c:v>
                </c:pt>
                <c:pt idx="20">
                  <c:v>21.2852817238692</c:v>
                </c:pt>
                <c:pt idx="21">
                  <c:v>20.1170193089492</c:v>
                </c:pt>
                <c:pt idx="22">
                  <c:v>19.8271651099707</c:v>
                </c:pt>
                <c:pt idx="23">
                  <c:v>20.090153048184</c:v>
                </c:pt>
                <c:pt idx="24">
                  <c:v>20.4037991908043</c:v>
                </c:pt>
                <c:pt idx="25">
                  <c:v>20.8645990856506</c:v>
                </c:pt>
                <c:pt idx="26">
                  <c:v>21.320302108651401</c:v>
                </c:pt>
                <c:pt idx="27">
                  <c:v>21.582830039501498</c:v>
                </c:pt>
                <c:pt idx="28">
                  <c:v>22.255251678279201</c:v>
                </c:pt>
                <c:pt idx="29">
                  <c:v>22.7876776867312</c:v>
                </c:pt>
                <c:pt idx="30">
                  <c:v>23.146288525650402</c:v>
                </c:pt>
                <c:pt idx="31">
                  <c:v>22.538507162086901</c:v>
                </c:pt>
                <c:pt idx="32">
                  <c:v>21.539890837371299</c:v>
                </c:pt>
                <c:pt idx="33">
                  <c:v>21.622620628068699</c:v>
                </c:pt>
                <c:pt idx="34">
                  <c:v>22.127742077800299</c:v>
                </c:pt>
                <c:pt idx="35">
                  <c:v>22.934636979895402</c:v>
                </c:pt>
                <c:pt idx="36">
                  <c:v>23.038167049868001</c:v>
                </c:pt>
                <c:pt idx="37">
                  <c:v>22.3230160837388</c:v>
                </c:pt>
                <c:pt idx="38">
                  <c:v>21.235478492072001</c:v>
                </c:pt>
                <c:pt idx="39">
                  <c:v>18.8101380427197</c:v>
                </c:pt>
                <c:pt idx="40">
                  <c:v>18.3139445259228</c:v>
                </c:pt>
                <c:pt idx="41">
                  <c:v>18.7369868048565</c:v>
                </c:pt>
                <c:pt idx="42">
                  <c:v>19.512602551062699</c:v>
                </c:pt>
                <c:pt idx="43">
                  <c:v>19.722426714632501</c:v>
                </c:pt>
                <c:pt idx="44">
                  <c:v>20.299953988552499</c:v>
                </c:pt>
                <c:pt idx="45">
                  <c:v>20.449163784680501</c:v>
                </c:pt>
                <c:pt idx="46">
                  <c:v>20.3728291968369</c:v>
                </c:pt>
                <c:pt idx="47">
                  <c:v>20.648161979859999</c:v>
                </c:pt>
                <c:pt idx="48">
                  <c:v>20.918141583766101</c:v>
                </c:pt>
                <c:pt idx="49">
                  <c:v>20.978794303100301</c:v>
                </c:pt>
                <c:pt idx="50">
                  <c:v>21.316016356008799</c:v>
                </c:pt>
                <c:pt idx="51">
                  <c:v>21.186197436840398</c:v>
                </c:pt>
              </c:numCache>
            </c:numRef>
          </c:val>
          <c:smooth val="0"/>
          <c:extLst>
            <c:ext xmlns:c16="http://schemas.microsoft.com/office/drawing/2014/chart" uri="{C3380CC4-5D6E-409C-BE32-E72D297353CC}">
              <c16:uniqueId val="{00000005-B78E-4C64-9341-4CDF086AC2BC}"/>
            </c:ext>
          </c:extLst>
        </c:ser>
        <c:ser>
          <c:idx val="6"/>
          <c:order val="6"/>
          <c:tx>
            <c:v>Germany</c:v>
          </c:tx>
          <c:spPr>
            <a:ln w="28575" cap="rnd">
              <a:solidFill>
                <a:schemeClr val="accent1">
                  <a:lumMod val="60000"/>
                </a:schemeClr>
              </a:solidFill>
              <a:round/>
            </a:ln>
            <a:effectLst/>
          </c:spPr>
          <c:marker>
            <c:symbol val="none"/>
          </c:marker>
          <c:cat>
            <c:numRef>
              <c:f>Sheet1!$P$3:$BP$3</c:f>
              <c:numCache>
                <c:formatCode>General</c:formatCod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numCache>
            </c:numRef>
          </c:cat>
          <c:val>
            <c:numRef>
              <c:f>Sheet1!$P$11:$BP$11</c:f>
              <c:numCache>
                <c:formatCode>General</c:formatCode>
                <c:ptCount val="53"/>
                <c:pt idx="0">
                  <c:v>29.3125957431165</c:v>
                </c:pt>
                <c:pt idx="1">
                  <c:v>30.0099663572149</c:v>
                </c:pt>
                <c:pt idx="2">
                  <c:v>29.3476149654084</c:v>
                </c:pt>
                <c:pt idx="3">
                  <c:v>27.7446044803334</c:v>
                </c:pt>
                <c:pt idx="4">
                  <c:v>24.979430091640399</c:v>
                </c:pt>
                <c:pt idx="5">
                  <c:v>23.6838607345355</c:v>
                </c:pt>
                <c:pt idx="6">
                  <c:v>23.504826028443802</c:v>
                </c:pt>
                <c:pt idx="7">
                  <c:v>23.789068735894801</c:v>
                </c:pt>
                <c:pt idx="8">
                  <c:v>24.334558495811901</c:v>
                </c:pt>
                <c:pt idx="9">
                  <c:v>25.248928493676502</c:v>
                </c:pt>
                <c:pt idx="10">
                  <c:v>25.948715290436699</c:v>
                </c:pt>
                <c:pt idx="11">
                  <c:v>24.7817586995886</c:v>
                </c:pt>
                <c:pt idx="12">
                  <c:v>23.381361069801802</c:v>
                </c:pt>
                <c:pt idx="13">
                  <c:v>23.6124370187731</c:v>
                </c:pt>
                <c:pt idx="14">
                  <c:v>23.154313025246299</c:v>
                </c:pt>
                <c:pt idx="15">
                  <c:v>22.6435828288359</c:v>
                </c:pt>
                <c:pt idx="16">
                  <c:v>22.520807226623901</c:v>
                </c:pt>
                <c:pt idx="17">
                  <c:v>22.677544547075001</c:v>
                </c:pt>
                <c:pt idx="18">
                  <c:v>22.930528795258901</c:v>
                </c:pt>
                <c:pt idx="19">
                  <c:v>23.611202055247801</c:v>
                </c:pt>
                <c:pt idx="20">
                  <c:v>24.422675087923501</c:v>
                </c:pt>
                <c:pt idx="21">
                  <c:v>24.890969857485199</c:v>
                </c:pt>
                <c:pt idx="22">
                  <c:v>25.201167996427898</c:v>
                </c:pt>
                <c:pt idx="23">
                  <c:v>24.056222835243801</c:v>
                </c:pt>
                <c:pt idx="24">
                  <c:v>24.1414008909295</c:v>
                </c:pt>
                <c:pt idx="25">
                  <c:v>23.539039696824101</c:v>
                </c:pt>
                <c:pt idx="26">
                  <c:v>23.027303292425199</c:v>
                </c:pt>
                <c:pt idx="27">
                  <c:v>22.650638655890699</c:v>
                </c:pt>
                <c:pt idx="28">
                  <c:v>22.798224799197801</c:v>
                </c:pt>
                <c:pt idx="29">
                  <c:v>23.038679666712</c:v>
                </c:pt>
                <c:pt idx="30">
                  <c:v>23.114328928590101</c:v>
                </c:pt>
                <c:pt idx="31">
                  <c:v>21.7781951080302</c:v>
                </c:pt>
                <c:pt idx="32">
                  <c:v>20.1217858897603</c:v>
                </c:pt>
                <c:pt idx="33">
                  <c:v>19.5233250586687</c:v>
                </c:pt>
                <c:pt idx="34">
                  <c:v>19.0910135601011</c:v>
                </c:pt>
                <c:pt idx="35">
                  <c:v>19.076698524238399</c:v>
                </c:pt>
                <c:pt idx="36">
                  <c:v>19.802899693092101</c:v>
                </c:pt>
                <c:pt idx="37">
                  <c:v>20.0565301754316</c:v>
                </c:pt>
                <c:pt idx="38">
                  <c:v>20.3029660434559</c:v>
                </c:pt>
                <c:pt idx="39">
                  <c:v>19.267539752957202</c:v>
                </c:pt>
                <c:pt idx="40">
                  <c:v>19.542505069411899</c:v>
                </c:pt>
                <c:pt idx="41">
                  <c:v>20.3708475029329</c:v>
                </c:pt>
                <c:pt idx="42">
                  <c:v>20.321093064171301</c:v>
                </c:pt>
                <c:pt idx="43">
                  <c:v>19.901470823625701</c:v>
                </c:pt>
                <c:pt idx="44">
                  <c:v>20.0402742337135</c:v>
                </c:pt>
                <c:pt idx="45">
                  <c:v>20.019826976584302</c:v>
                </c:pt>
                <c:pt idx="46">
                  <c:v>20.298302251542399</c:v>
                </c:pt>
                <c:pt idx="47">
                  <c:v>20.411488877189999</c:v>
                </c:pt>
                <c:pt idx="48">
                  <c:v>21.065206733126299</c:v>
                </c:pt>
                <c:pt idx="49">
                  <c:v>21.316106859022899</c:v>
                </c:pt>
                <c:pt idx="50">
                  <c:v>21.540721502586901</c:v>
                </c:pt>
                <c:pt idx="51">
                  <c:v>21.299451270922901</c:v>
                </c:pt>
                <c:pt idx="52">
                  <c:v>22.085013193837199</c:v>
                </c:pt>
              </c:numCache>
            </c:numRef>
          </c:val>
          <c:smooth val="0"/>
          <c:extLst>
            <c:ext xmlns:c16="http://schemas.microsoft.com/office/drawing/2014/chart" uri="{C3380CC4-5D6E-409C-BE32-E72D297353CC}">
              <c16:uniqueId val="{00000006-B78E-4C64-9341-4CDF086AC2BC}"/>
            </c:ext>
          </c:extLst>
        </c:ser>
        <c:dLbls>
          <c:showLegendKey val="0"/>
          <c:showVal val="0"/>
          <c:showCatName val="0"/>
          <c:showSerName val="0"/>
          <c:showPercent val="0"/>
          <c:showBubbleSize val="0"/>
        </c:dLbls>
        <c:smooth val="0"/>
        <c:axId val="103896272"/>
        <c:axId val="355333632"/>
      </c:lineChart>
      <c:catAx>
        <c:axId val="10389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333632"/>
        <c:crosses val="autoZero"/>
        <c:auto val="1"/>
        <c:lblAlgn val="ctr"/>
        <c:lblOffset val="100"/>
        <c:noMultiLvlLbl val="0"/>
      </c:catAx>
      <c:valAx>
        <c:axId val="355333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896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Unemployment rate: 1992-2023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Sheet1!$U$7:$U$385</c:f>
              <c:numCache>
                <c:formatCode>General</c:formatCode>
                <c:ptCount val="379"/>
                <c:pt idx="0">
                  <c:v>9.8331819078391032</c:v>
                </c:pt>
                <c:pt idx="1">
                  <c:v>9.7853939595134261</c:v>
                </c:pt>
                <c:pt idx="2">
                  <c:v>9.8878055422727318</c:v>
                </c:pt>
                <c:pt idx="3">
                  <c:v>9.9365103402927719</c:v>
                </c:pt>
                <c:pt idx="4">
                  <c:v>9.9370553576170142</c:v>
                </c:pt>
                <c:pt idx="5">
                  <c:v>10.068678471190843</c:v>
                </c:pt>
                <c:pt idx="6">
                  <c:v>10.241256795098705</c:v>
                </c:pt>
                <c:pt idx="7">
                  <c:v>10.37111901413199</c:v>
                </c:pt>
                <c:pt idx="8">
                  <c:v>10.545767030343649</c:v>
                </c:pt>
                <c:pt idx="9">
                  <c:v>10.683897174993989</c:v>
                </c:pt>
                <c:pt idx="10">
                  <c:v>10.618491017822635</c:v>
                </c:pt>
                <c:pt idx="11">
                  <c:v>10.579910019156687</c:v>
                </c:pt>
                <c:pt idx="12">
                  <c:v>10.454189149677953</c:v>
                </c:pt>
                <c:pt idx="13">
                  <c:v>10.384780448570597</c:v>
                </c:pt>
                <c:pt idx="14">
                  <c:v>10.371943116631797</c:v>
                </c:pt>
                <c:pt idx="15">
                  <c:v>10.311489864207903</c:v>
                </c:pt>
                <c:pt idx="16">
                  <c:v>10.246574148315249</c:v>
                </c:pt>
                <c:pt idx="17">
                  <c:v>10.250753649545084</c:v>
                </c:pt>
                <c:pt idx="18">
                  <c:v>10.230414041635431</c:v>
                </c:pt>
                <c:pt idx="19">
                  <c:v>10.252294377424523</c:v>
                </c:pt>
                <c:pt idx="20">
                  <c:v>10.250909064405304</c:v>
                </c:pt>
                <c:pt idx="21">
                  <c:v>10.08654415861178</c:v>
                </c:pt>
                <c:pt idx="22">
                  <c:v>9.9458205115915419</c:v>
                </c:pt>
                <c:pt idx="23">
                  <c:v>9.813374016467117</c:v>
                </c:pt>
                <c:pt idx="24">
                  <c:v>9.7490769756518105</c:v>
                </c:pt>
                <c:pt idx="25">
                  <c:v>9.7064574632825273</c:v>
                </c:pt>
                <c:pt idx="26">
                  <c:v>9.5864996029901413</c:v>
                </c:pt>
                <c:pt idx="27">
                  <c:v>9.5396125066573099</c:v>
                </c:pt>
                <c:pt idx="28">
                  <c:v>9.3597848351929667</c:v>
                </c:pt>
                <c:pt idx="29">
                  <c:v>9.2579881139071958</c:v>
                </c:pt>
                <c:pt idx="30">
                  <c:v>9.0788015166310494</c:v>
                </c:pt>
                <c:pt idx="31">
                  <c:v>8.96378064041639</c:v>
                </c:pt>
                <c:pt idx="32">
                  <c:v>8.8925990638477206</c:v>
                </c:pt>
                <c:pt idx="33">
                  <c:v>8.8715767647795118</c:v>
                </c:pt>
                <c:pt idx="34">
                  <c:v>8.8655189279148949</c:v>
                </c:pt>
                <c:pt idx="35">
                  <c:v>8.8308956280927546</c:v>
                </c:pt>
                <c:pt idx="36">
                  <c:v>8.766606184997217</c:v>
                </c:pt>
                <c:pt idx="37">
                  <c:v>8.6640157965065221</c:v>
                </c:pt>
                <c:pt idx="38">
                  <c:v>8.6685331496906404</c:v>
                </c:pt>
                <c:pt idx="39">
                  <c:v>8.6241544972350734</c:v>
                </c:pt>
                <c:pt idx="40">
                  <c:v>8.6480272523744048</c:v>
                </c:pt>
                <c:pt idx="41">
                  <c:v>8.6112412512460583</c:v>
                </c:pt>
                <c:pt idx="42">
                  <c:v>8.5521890912952845</c:v>
                </c:pt>
                <c:pt idx="43">
                  <c:v>8.3038899321017094</c:v>
                </c:pt>
                <c:pt idx="44">
                  <c:v>8.3789350780795733</c:v>
                </c:pt>
                <c:pt idx="45">
                  <c:v>8.3173201363642164</c:v>
                </c:pt>
                <c:pt idx="46">
                  <c:v>8.2342016266724869</c:v>
                </c:pt>
                <c:pt idx="47">
                  <c:v>8.2946132913846888</c:v>
                </c:pt>
                <c:pt idx="48">
                  <c:v>8.2797497802486948</c:v>
                </c:pt>
                <c:pt idx="49">
                  <c:v>8.2548700543637121</c:v>
                </c:pt>
                <c:pt idx="50">
                  <c:v>8.1725413319540134</c:v>
                </c:pt>
                <c:pt idx="51">
                  <c:v>8.0611730845004814</c:v>
                </c:pt>
                <c:pt idx="52">
                  <c:v>8.0614874049025129</c:v>
                </c:pt>
                <c:pt idx="53">
                  <c:v>8.0520149415921622</c:v>
                </c:pt>
                <c:pt idx="54">
                  <c:v>7.9546351522214636</c:v>
                </c:pt>
                <c:pt idx="55">
                  <c:v>7.8416940042689633</c:v>
                </c:pt>
                <c:pt idx="56">
                  <c:v>7.6703932823207133</c:v>
                </c:pt>
                <c:pt idx="57">
                  <c:v>7.4899886835833813</c:v>
                </c:pt>
                <c:pt idx="58">
                  <c:v>7.3233611915158461</c:v>
                </c:pt>
                <c:pt idx="59">
                  <c:v>7.2052947983801197</c:v>
                </c:pt>
                <c:pt idx="60">
                  <c:v>7.1848029776195625</c:v>
                </c:pt>
                <c:pt idx="61">
                  <c:v>7.179728597125977</c:v>
                </c:pt>
                <c:pt idx="62">
                  <c:v>7.2904410222003788</c:v>
                </c:pt>
                <c:pt idx="63">
                  <c:v>7.0877254166911916</c:v>
                </c:pt>
                <c:pt idx="64">
                  <c:v>6.8400512448149939</c:v>
                </c:pt>
                <c:pt idx="65">
                  <c:v>6.6948827879598216</c:v>
                </c:pt>
                <c:pt idx="66">
                  <c:v>6.6183012213308059</c:v>
                </c:pt>
                <c:pt idx="67">
                  <c:v>6.5409484017932611</c:v>
                </c:pt>
                <c:pt idx="68">
                  <c:v>6.4007768941805185</c:v>
                </c:pt>
                <c:pt idx="69">
                  <c:v>6.3774023962239017</c:v>
                </c:pt>
                <c:pt idx="70">
                  <c:v>6.3647367961563512</c:v>
                </c:pt>
                <c:pt idx="71">
                  <c:v>6.3112112960123863</c:v>
                </c:pt>
                <c:pt idx="72">
                  <c:v>6.270022477423046</c:v>
                </c:pt>
                <c:pt idx="73">
                  <c:v>6.2837755765484884</c:v>
                </c:pt>
                <c:pt idx="74">
                  <c:v>6.300874907645774</c:v>
                </c:pt>
                <c:pt idx="75">
                  <c:v>6.3119788791416749</c:v>
                </c:pt>
                <c:pt idx="76">
                  <c:v>6.2401130578126907</c:v>
                </c:pt>
                <c:pt idx="77">
                  <c:v>6.217195678218908</c:v>
                </c:pt>
                <c:pt idx="78">
                  <c:v>6.1576949637966001</c:v>
                </c:pt>
                <c:pt idx="79">
                  <c:v>6.1431129087922116</c:v>
                </c:pt>
                <c:pt idx="80">
                  <c:v>6.2180249185863188</c:v>
                </c:pt>
                <c:pt idx="81">
                  <c:v>6.2272288693503368</c:v>
                </c:pt>
                <c:pt idx="82">
                  <c:v>6.1760340374905498</c:v>
                </c:pt>
                <c:pt idx="83">
                  <c:v>6.1542854853050741</c:v>
                </c:pt>
                <c:pt idx="84">
                  <c:v>6.1087506241721776</c:v>
                </c:pt>
                <c:pt idx="85">
                  <c:v>6.0447626997174906</c:v>
                </c:pt>
                <c:pt idx="86">
                  <c:v>5.9748633441227188</c:v>
                </c:pt>
                <c:pt idx="87">
                  <c:v>5.9040067085854782</c:v>
                </c:pt>
                <c:pt idx="88">
                  <c:v>5.8863858138287384</c:v>
                </c:pt>
                <c:pt idx="89">
                  <c:v>5.83773039879439</c:v>
                </c:pt>
                <c:pt idx="90">
                  <c:v>5.8463962906969567</c:v>
                </c:pt>
                <c:pt idx="91">
                  <c:v>5.8062749109867209</c:v>
                </c:pt>
                <c:pt idx="92">
                  <c:v>5.8664174330015992</c:v>
                </c:pt>
                <c:pt idx="93">
                  <c:v>5.8106896484043045</c:v>
                </c:pt>
                <c:pt idx="94">
                  <c:v>5.7927698643392027</c:v>
                </c:pt>
                <c:pt idx="95">
                  <c:v>5.694816209816298</c:v>
                </c:pt>
                <c:pt idx="96">
                  <c:v>5.6385008115435422</c:v>
                </c:pt>
                <c:pt idx="97">
                  <c:v>5.5005353515015019</c:v>
                </c:pt>
                <c:pt idx="98">
                  <c:v>5.3352251821219019</c:v>
                </c:pt>
                <c:pt idx="99">
                  <c:v>5.2554707943760892</c:v>
                </c:pt>
                <c:pt idx="100">
                  <c:v>5.3185445961210407</c:v>
                </c:pt>
                <c:pt idx="101">
                  <c:v>5.3985159771168707</c:v>
                </c:pt>
                <c:pt idx="102">
                  <c:v>5.299106939869219</c:v>
                </c:pt>
                <c:pt idx="103">
                  <c:v>5.2274365951920654</c:v>
                </c:pt>
                <c:pt idx="104">
                  <c:v>5.1625184915398741</c:v>
                </c:pt>
                <c:pt idx="105">
                  <c:v>5.2042896504451734</c:v>
                </c:pt>
                <c:pt idx="106">
                  <c:v>5.0895938953175612</c:v>
                </c:pt>
                <c:pt idx="107">
                  <c:v>5.010367366255335</c:v>
                </c:pt>
                <c:pt idx="108">
                  <c:v>4.9109943293278198</c:v>
                </c:pt>
                <c:pt idx="109">
                  <c:v>5.0307608525344278</c:v>
                </c:pt>
                <c:pt idx="110">
                  <c:v>5.0462818215928626</c:v>
                </c:pt>
                <c:pt idx="111">
                  <c:v>5.0775988961809455</c:v>
                </c:pt>
                <c:pt idx="112">
                  <c:v>5.0931846565283978</c:v>
                </c:pt>
                <c:pt idx="113">
                  <c:v>5.0901882848738085</c:v>
                </c:pt>
                <c:pt idx="114">
                  <c:v>5.1064101261235528</c:v>
                </c:pt>
                <c:pt idx="115">
                  <c:v>5.1825101783475418</c:v>
                </c:pt>
                <c:pt idx="116">
                  <c:v>5.1837151311211969</c:v>
                </c:pt>
                <c:pt idx="117">
                  <c:v>5.147523051940337</c:v>
                </c:pt>
                <c:pt idx="118">
                  <c:v>5.1688673649401666</c:v>
                </c:pt>
                <c:pt idx="119">
                  <c:v>5.1817912598062179</c:v>
                </c:pt>
                <c:pt idx="120">
                  <c:v>5.2405998044078608</c:v>
                </c:pt>
                <c:pt idx="121">
                  <c:v>5.1592541023510554</c:v>
                </c:pt>
                <c:pt idx="122">
                  <c:v>5.1872808836048145</c:v>
                </c:pt>
                <c:pt idx="123">
                  <c:v>5.2193964546986935</c:v>
                </c:pt>
                <c:pt idx="124">
                  <c:v>5.3084087632962165</c:v>
                </c:pt>
                <c:pt idx="125">
                  <c:v>5.2273592528988839</c:v>
                </c:pt>
                <c:pt idx="126">
                  <c:v>5.1760855607123037</c:v>
                </c:pt>
                <c:pt idx="127">
                  <c:v>5.1163478421303195</c:v>
                </c:pt>
                <c:pt idx="128">
                  <c:v>5.0080821423634339</c:v>
                </c:pt>
                <c:pt idx="129">
                  <c:v>5.1279280809228194</c:v>
                </c:pt>
                <c:pt idx="130">
                  <c:v>5.1665005539115967</c:v>
                </c:pt>
                <c:pt idx="131">
                  <c:v>5.1163094000188547</c:v>
                </c:pt>
                <c:pt idx="132">
                  <c:v>5.0047686438444057</c:v>
                </c:pt>
                <c:pt idx="133">
                  <c:v>4.9397407400395741</c:v>
                </c:pt>
                <c:pt idx="134">
                  <c:v>5.0641299868020671</c:v>
                </c:pt>
                <c:pt idx="135">
                  <c:v>5.0577885014666277</c:v>
                </c:pt>
                <c:pt idx="136">
                  <c:v>5.0485884542114041</c:v>
                </c:pt>
                <c:pt idx="137">
                  <c:v>4.9502089648583851</c:v>
                </c:pt>
                <c:pt idx="138">
                  <c:v>4.910450051950952</c:v>
                </c:pt>
                <c:pt idx="139">
                  <c:v>4.8961674345399464</c:v>
                </c:pt>
                <c:pt idx="140">
                  <c:v>4.8309225380184637</c:v>
                </c:pt>
                <c:pt idx="141">
                  <c:v>4.807203085105737</c:v>
                </c:pt>
                <c:pt idx="142">
                  <c:v>4.7975030006054498</c:v>
                </c:pt>
                <c:pt idx="143">
                  <c:v>4.8095356653425814</c:v>
                </c:pt>
                <c:pt idx="144">
                  <c:v>4.7980125542560224</c:v>
                </c:pt>
                <c:pt idx="145">
                  <c:v>4.8051845445279158</c:v>
                </c:pt>
                <c:pt idx="146">
                  <c:v>4.7614896815372258</c:v>
                </c:pt>
                <c:pt idx="147">
                  <c:v>4.7008831910191171</c:v>
                </c:pt>
                <c:pt idx="148">
                  <c:v>4.6837087262816359</c:v>
                </c:pt>
                <c:pt idx="149">
                  <c:v>4.6646087616528966</c:v>
                </c:pt>
                <c:pt idx="150">
                  <c:v>4.6842608622752824</c:v>
                </c:pt>
                <c:pt idx="151">
                  <c:v>4.7288991325100334</c:v>
                </c:pt>
                <c:pt idx="152">
                  <c:v>4.7271886940245214</c:v>
                </c:pt>
                <c:pt idx="153">
                  <c:v>4.783751530605663</c:v>
                </c:pt>
                <c:pt idx="154">
                  <c:v>4.6893213439642247</c:v>
                </c:pt>
                <c:pt idx="155">
                  <c:v>4.7043382279142509</c:v>
                </c:pt>
                <c:pt idx="156">
                  <c:v>4.7513910891478828</c:v>
                </c:pt>
                <c:pt idx="157">
                  <c:v>4.7535577133629401</c:v>
                </c:pt>
                <c:pt idx="158">
                  <c:v>4.7017849100493345</c:v>
                </c:pt>
                <c:pt idx="159">
                  <c:v>4.6833225723071932</c:v>
                </c:pt>
                <c:pt idx="160">
                  <c:v>4.7321225537578826</c:v>
                </c:pt>
                <c:pt idx="161">
                  <c:v>4.931823673008962</c:v>
                </c:pt>
                <c:pt idx="162">
                  <c:v>5.0550456021730001</c:v>
                </c:pt>
                <c:pt idx="163">
                  <c:v>5.1464697600529377</c:v>
                </c:pt>
                <c:pt idx="164">
                  <c:v>5.086848624928316</c:v>
                </c:pt>
                <c:pt idx="165">
                  <c:v>5.1813047534767493</c:v>
                </c:pt>
                <c:pt idx="166">
                  <c:v>5.2340418816524483</c:v>
                </c:pt>
                <c:pt idx="167">
                  <c:v>5.3160024170258087</c:v>
                </c:pt>
                <c:pt idx="168">
                  <c:v>5.4164630413766028</c:v>
                </c:pt>
                <c:pt idx="169">
                  <c:v>5.4720237850730173</c:v>
                </c:pt>
                <c:pt idx="170">
                  <c:v>5.5057497636197024</c:v>
                </c:pt>
                <c:pt idx="171">
                  <c:v>5.4669781397947954</c:v>
                </c:pt>
                <c:pt idx="172">
                  <c:v>5.4843627673907926</c:v>
                </c:pt>
                <c:pt idx="173">
                  <c:v>5.4761154223023345</c:v>
                </c:pt>
                <c:pt idx="174">
                  <c:v>5.4199346625850824</c:v>
                </c:pt>
                <c:pt idx="175">
                  <c:v>5.5011599368796986</c:v>
                </c:pt>
                <c:pt idx="176">
                  <c:v>5.51016666502783</c:v>
                </c:pt>
                <c:pt idx="177">
                  <c:v>5.529641485939119</c:v>
                </c:pt>
                <c:pt idx="178">
                  <c:v>5.5137924049842777</c:v>
                </c:pt>
                <c:pt idx="179">
                  <c:v>5.4723640573572361</c:v>
                </c:pt>
                <c:pt idx="180">
                  <c:v>5.3892031235348803</c:v>
                </c:pt>
                <c:pt idx="181">
                  <c:v>5.3504741155410276</c:v>
                </c:pt>
                <c:pt idx="182">
                  <c:v>5.3063443070759613</c:v>
                </c:pt>
                <c:pt idx="183">
                  <c:v>5.301809501379581</c:v>
                </c:pt>
                <c:pt idx="184">
                  <c:v>5.3102038848910782</c:v>
                </c:pt>
                <c:pt idx="185">
                  <c:v>5.2391797143685253</c:v>
                </c:pt>
                <c:pt idx="186">
                  <c:v>5.2393743974070439</c:v>
                </c:pt>
                <c:pt idx="187">
                  <c:v>5.1566367739966257</c:v>
                </c:pt>
                <c:pt idx="188">
                  <c:v>5.1771521244268852</c:v>
                </c:pt>
                <c:pt idx="189">
                  <c:v>5.1812477144741589</c:v>
                </c:pt>
                <c:pt idx="190">
                  <c:v>5.1826620108858297</c:v>
                </c:pt>
                <c:pt idx="191">
                  <c:v>5.314263112489086</c:v>
                </c:pt>
                <c:pt idx="192">
                  <c:v>5.1786261855310141</c:v>
                </c:pt>
                <c:pt idx="193">
                  <c:v>5.3504883896666371</c:v>
                </c:pt>
                <c:pt idx="194">
                  <c:v>5.4867304222166133</c:v>
                </c:pt>
                <c:pt idx="195">
                  <c:v>5.7096574164839229</c:v>
                </c:pt>
                <c:pt idx="196">
                  <c:v>5.855466632653906</c:v>
                </c:pt>
                <c:pt idx="197">
                  <c:v>5.9680807348027187</c:v>
                </c:pt>
                <c:pt idx="198">
                  <c:v>6.162873249865001</c:v>
                </c:pt>
                <c:pt idx="199">
                  <c:v>6.3529284183219445</c:v>
                </c:pt>
                <c:pt idx="200">
                  <c:v>6.5112848201146019</c:v>
                </c:pt>
                <c:pt idx="201">
                  <c:v>6.7444844629209593</c:v>
                </c:pt>
                <c:pt idx="202">
                  <c:v>7.071685645704715</c:v>
                </c:pt>
                <c:pt idx="203">
                  <c:v>7.2744356225623941</c:v>
                </c:pt>
                <c:pt idx="204">
                  <c:v>7.5899284811138861</c:v>
                </c:pt>
                <c:pt idx="205">
                  <c:v>7.7638061342037368</c:v>
                </c:pt>
                <c:pt idx="206">
                  <c:v>7.8684605829001084</c:v>
                </c:pt>
                <c:pt idx="207">
                  <c:v>7.8701611588747857</c:v>
                </c:pt>
                <c:pt idx="208">
                  <c:v>7.8474202875314836</c:v>
                </c:pt>
                <c:pt idx="209">
                  <c:v>7.8683788200289664</c:v>
                </c:pt>
                <c:pt idx="210">
                  <c:v>7.7812217088462026</c:v>
                </c:pt>
                <c:pt idx="211">
                  <c:v>7.7726859557320873</c:v>
                </c:pt>
                <c:pt idx="212">
                  <c:v>7.7291489548909187</c:v>
                </c:pt>
                <c:pt idx="213">
                  <c:v>7.9196526786384513</c:v>
                </c:pt>
                <c:pt idx="214">
                  <c:v>8.0095867290250169</c:v>
                </c:pt>
                <c:pt idx="215">
                  <c:v>7.9523754173582288</c:v>
                </c:pt>
                <c:pt idx="216">
                  <c:v>7.9228870150340622</c:v>
                </c:pt>
                <c:pt idx="217">
                  <c:v>7.852351583284964</c:v>
                </c:pt>
                <c:pt idx="218">
                  <c:v>7.8203223928155863</c:v>
                </c:pt>
                <c:pt idx="219">
                  <c:v>7.78201843831829</c:v>
                </c:pt>
                <c:pt idx="220">
                  <c:v>7.7546458334707387</c:v>
                </c:pt>
                <c:pt idx="221">
                  <c:v>7.8971509122355101</c:v>
                </c:pt>
                <c:pt idx="222">
                  <c:v>7.8710966614429081</c:v>
                </c:pt>
                <c:pt idx="223">
                  <c:v>7.8632686303383874</c:v>
                </c:pt>
                <c:pt idx="224">
                  <c:v>7.9086112278527256</c:v>
                </c:pt>
                <c:pt idx="225">
                  <c:v>7.8026593433002533</c:v>
                </c:pt>
                <c:pt idx="226">
                  <c:v>7.7784667069550864</c:v>
                </c:pt>
                <c:pt idx="227">
                  <c:v>7.7169843274925114</c:v>
                </c:pt>
                <c:pt idx="228">
                  <c:v>7.8219590836207713</c:v>
                </c:pt>
                <c:pt idx="229">
                  <c:v>7.9400334263169077</c:v>
                </c:pt>
                <c:pt idx="230">
                  <c:v>8.0128753660777239</c:v>
                </c:pt>
                <c:pt idx="231">
                  <c:v>8.1814464242980005</c:v>
                </c:pt>
                <c:pt idx="232">
                  <c:v>8.3329146483294529</c:v>
                </c:pt>
                <c:pt idx="233">
                  <c:v>8.371707799915983</c:v>
                </c:pt>
                <c:pt idx="234">
                  <c:v>8.467406220350215</c:v>
                </c:pt>
                <c:pt idx="235">
                  <c:v>8.3940722855560406</c:v>
                </c:pt>
                <c:pt idx="236">
                  <c:v>8.3522322490514807</c:v>
                </c:pt>
                <c:pt idx="237">
                  <c:v>8.2886031139444984</c:v>
                </c:pt>
                <c:pt idx="238">
                  <c:v>8.2103607693394096</c:v>
                </c:pt>
                <c:pt idx="239">
                  <c:v>8.1736658154943029</c:v>
                </c:pt>
                <c:pt idx="240">
                  <c:v>8.0803100813336233</c:v>
                </c:pt>
                <c:pt idx="241">
                  <c:v>7.9916432024511339</c:v>
                </c:pt>
                <c:pt idx="242">
                  <c:v>8.0384192124212586</c:v>
                </c:pt>
                <c:pt idx="243">
                  <c:v>7.8896244617180491</c:v>
                </c:pt>
                <c:pt idx="244">
                  <c:v>7.8598961548917687</c:v>
                </c:pt>
                <c:pt idx="245">
                  <c:v>7.8517001782669764</c:v>
                </c:pt>
                <c:pt idx="246">
                  <c:v>7.8197215779686191</c:v>
                </c:pt>
                <c:pt idx="247">
                  <c:v>7.8135783557109546</c:v>
                </c:pt>
                <c:pt idx="248">
                  <c:v>7.8222121047945157</c:v>
                </c:pt>
                <c:pt idx="249">
                  <c:v>7.9757978223739485</c:v>
                </c:pt>
                <c:pt idx="250">
                  <c:v>7.8447026842244174</c:v>
                </c:pt>
                <c:pt idx="251">
                  <c:v>7.7920308012860424</c:v>
                </c:pt>
                <c:pt idx="252">
                  <c:v>7.7580519333594857</c:v>
                </c:pt>
                <c:pt idx="253">
                  <c:v>7.7482358286970552</c:v>
                </c:pt>
                <c:pt idx="254">
                  <c:v>7.671112532082228</c:v>
                </c:pt>
                <c:pt idx="255">
                  <c:v>7.6975847348420743</c:v>
                </c:pt>
                <c:pt idx="256">
                  <c:v>7.6181971361668479</c:v>
                </c:pt>
                <c:pt idx="257">
                  <c:v>7.3688188801252306</c:v>
                </c:pt>
                <c:pt idx="258">
                  <c:v>7.1696140062206206</c:v>
                </c:pt>
                <c:pt idx="259">
                  <c:v>7.2205997727336007</c:v>
                </c:pt>
                <c:pt idx="260">
                  <c:v>7.1617711044043881</c:v>
                </c:pt>
                <c:pt idx="261">
                  <c:v>6.8894702353326132</c:v>
                </c:pt>
                <c:pt idx="262">
                  <c:v>6.7545254096979503</c:v>
                </c:pt>
                <c:pt idx="263">
                  <c:v>6.588040805974293</c:v>
                </c:pt>
                <c:pt idx="264">
                  <c:v>6.4282941767757826</c:v>
                </c:pt>
                <c:pt idx="265">
                  <c:v>6.2892533218235593</c:v>
                </c:pt>
                <c:pt idx="266">
                  <c:v>6.1431298313973048</c:v>
                </c:pt>
                <c:pt idx="267">
                  <c:v>6.0187252055175611</c:v>
                </c:pt>
                <c:pt idx="268">
                  <c:v>5.9805842722923277</c:v>
                </c:pt>
                <c:pt idx="269">
                  <c:v>5.9552255926195086</c:v>
                </c:pt>
                <c:pt idx="270">
                  <c:v>5.870945773344614</c:v>
                </c:pt>
                <c:pt idx="271">
                  <c:v>5.6987510632371352</c:v>
                </c:pt>
                <c:pt idx="272">
                  <c:v>5.6547395023325562</c:v>
                </c:pt>
                <c:pt idx="273">
                  <c:v>5.582786710924041</c:v>
                </c:pt>
                <c:pt idx="274">
                  <c:v>5.5363088267215987</c:v>
                </c:pt>
                <c:pt idx="275">
                  <c:v>5.5039166697647408</c:v>
                </c:pt>
                <c:pt idx="276">
                  <c:v>5.6174458796998277</c:v>
                </c:pt>
                <c:pt idx="277">
                  <c:v>5.6087603405333901</c:v>
                </c:pt>
                <c:pt idx="278">
                  <c:v>5.5188032001664427</c:v>
                </c:pt>
                <c:pt idx="279">
                  <c:v>5.3921171837986979</c:v>
                </c:pt>
                <c:pt idx="280">
                  <c:v>5.3193220616579397</c:v>
                </c:pt>
                <c:pt idx="281">
                  <c:v>5.1742732845920765</c:v>
                </c:pt>
                <c:pt idx="282">
                  <c:v>5.0813967977623076</c:v>
                </c:pt>
                <c:pt idx="283">
                  <c:v>5.0788417598576769</c:v>
                </c:pt>
                <c:pt idx="284">
                  <c:v>5.0692277216458166</c:v>
                </c:pt>
                <c:pt idx="285">
                  <c:v>5.1131787233213073</c:v>
                </c:pt>
                <c:pt idx="286">
                  <c:v>5.071035386022424</c:v>
                </c:pt>
                <c:pt idx="287">
                  <c:v>5.0070495470184291</c:v>
                </c:pt>
                <c:pt idx="288">
                  <c:v>4.9389664530452446</c:v>
                </c:pt>
                <c:pt idx="289">
                  <c:v>4.9213627854376343</c:v>
                </c:pt>
                <c:pt idx="290">
                  <c:v>4.8936801835843742</c:v>
                </c:pt>
                <c:pt idx="291">
                  <c:v>4.9831627120521667</c:v>
                </c:pt>
                <c:pt idx="292">
                  <c:v>4.8388833924933836</c:v>
                </c:pt>
                <c:pt idx="293">
                  <c:v>4.8289884945113215</c:v>
                </c:pt>
                <c:pt idx="294">
                  <c:v>4.7941198233307301</c:v>
                </c:pt>
                <c:pt idx="295">
                  <c:v>4.7421063176399825</c:v>
                </c:pt>
                <c:pt idx="296">
                  <c:v>4.7071172005515933</c:v>
                </c:pt>
                <c:pt idx="297">
                  <c:v>4.6404862141009424</c:v>
                </c:pt>
                <c:pt idx="298">
                  <c:v>4.5632999014354612</c:v>
                </c:pt>
                <c:pt idx="299">
                  <c:v>4.5402872953926963</c:v>
                </c:pt>
                <c:pt idx="300">
                  <c:v>4.4453719628760444</c:v>
                </c:pt>
                <c:pt idx="301">
                  <c:v>4.4254019097755739</c:v>
                </c:pt>
                <c:pt idx="302">
                  <c:v>4.3376947795019554</c:v>
                </c:pt>
                <c:pt idx="303">
                  <c:v>4.3280403591345467</c:v>
                </c:pt>
                <c:pt idx="304">
                  <c:v>4.2668146373645595</c:v>
                </c:pt>
                <c:pt idx="305">
                  <c:v>4.2433373861159129</c:v>
                </c:pt>
                <c:pt idx="306">
                  <c:v>4.271856184605836</c:v>
                </c:pt>
                <c:pt idx="307">
                  <c:v>4.3522168214250367</c:v>
                </c:pt>
                <c:pt idx="308">
                  <c:v>4.3060485444889744</c:v>
                </c:pt>
                <c:pt idx="309">
                  <c:v>4.2130971510323505</c:v>
                </c:pt>
                <c:pt idx="310">
                  <c:v>4.1980353485103059</c:v>
                </c:pt>
                <c:pt idx="311">
                  <c:v>4.1889439395158163</c:v>
                </c:pt>
                <c:pt idx="312">
                  <c:v>4.165359764215852</c:v>
                </c:pt>
                <c:pt idx="313">
                  <c:v>4.0365433933052763</c:v>
                </c:pt>
                <c:pt idx="314">
                  <c:v>4.0211966067934473</c:v>
                </c:pt>
                <c:pt idx="315">
                  <c:v>4.0346695278818219</c:v>
                </c:pt>
                <c:pt idx="316">
                  <c:v>4.0733684607614586</c:v>
                </c:pt>
                <c:pt idx="317">
                  <c:v>4.0553184391515495</c:v>
                </c:pt>
                <c:pt idx="318">
                  <c:v>4.039087526835238</c:v>
                </c:pt>
                <c:pt idx="319">
                  <c:v>4.0135421334561769</c:v>
                </c:pt>
                <c:pt idx="320">
                  <c:v>3.9305619794545641</c:v>
                </c:pt>
                <c:pt idx="321">
                  <c:v>3.9415311310725789</c:v>
                </c:pt>
                <c:pt idx="322">
                  <c:v>3.8178008112817969</c:v>
                </c:pt>
                <c:pt idx="323">
                  <c:v>3.8302743648645463</c:v>
                </c:pt>
                <c:pt idx="324">
                  <c:v>3.7956112354399845</c:v>
                </c:pt>
                <c:pt idx="325">
                  <c:v>3.8928384308997499</c:v>
                </c:pt>
                <c:pt idx="326">
                  <c:v>3.7970491994482751</c:v>
                </c:pt>
                <c:pt idx="327">
                  <c:v>3.8627407152073103</c:v>
                </c:pt>
                <c:pt idx="328">
                  <c:v>3.8331977712048126</c:v>
                </c:pt>
                <c:pt idx="329">
                  <c:v>3.7571341518007237</c:v>
                </c:pt>
                <c:pt idx="330">
                  <c:v>3.8185632777397522</c:v>
                </c:pt>
                <c:pt idx="331">
                  <c:v>3.7685130150272883</c:v>
                </c:pt>
                <c:pt idx="332">
                  <c:v>3.912848907958189</c:v>
                </c:pt>
                <c:pt idx="333">
                  <c:v>3.9612129698626535</c:v>
                </c:pt>
                <c:pt idx="334">
                  <c:v>4.0033754006903219</c:v>
                </c:pt>
                <c:pt idx="335">
                  <c:v>4.0518293147549924</c:v>
                </c:pt>
                <c:pt idx="336">
                  <c:v>4.1176834223016536</c:v>
                </c:pt>
                <c:pt idx="337">
                  <c:v>4.114619633658533</c:v>
                </c:pt>
                <c:pt idx="338">
                  <c:v>4.338289769714109</c:v>
                </c:pt>
                <c:pt idx="339">
                  <c:v>4.5544132182757551</c:v>
                </c:pt>
                <c:pt idx="340">
                  <c:v>4.8794915588955714</c:v>
                </c:pt>
                <c:pt idx="341">
                  <c:v>5.0577908317438762</c:v>
                </c:pt>
                <c:pt idx="342">
                  <c:v>5.1289138944899131</c:v>
                </c:pt>
                <c:pt idx="343">
                  <c:v>5.2249354579114762</c:v>
                </c:pt>
                <c:pt idx="344">
                  <c:v>5.1435555032776872</c:v>
                </c:pt>
                <c:pt idx="345">
                  <c:v>5.0626156771403767</c:v>
                </c:pt>
                <c:pt idx="346">
                  <c:v>4.9452378212731443</c:v>
                </c:pt>
                <c:pt idx="347">
                  <c:v>4.8933547485827438</c:v>
                </c:pt>
                <c:pt idx="348">
                  <c:v>4.8621639961174932</c:v>
                </c:pt>
                <c:pt idx="349">
                  <c:v>4.7188481057034473</c:v>
                </c:pt>
                <c:pt idx="350">
                  <c:v>4.5819501517301484</c:v>
                </c:pt>
                <c:pt idx="351">
                  <c:v>4.44378517882281</c:v>
                </c:pt>
                <c:pt idx="352">
                  <c:v>4.263889579777091</c:v>
                </c:pt>
                <c:pt idx="353">
                  <c:v>4.1852841018455296</c:v>
                </c:pt>
                <c:pt idx="354">
                  <c:v>4.0726068083163218</c:v>
                </c:pt>
                <c:pt idx="355">
                  <c:v>4.0442742823112869</c:v>
                </c:pt>
                <c:pt idx="356">
                  <c:v>3.9744274957427685</c:v>
                </c:pt>
                <c:pt idx="357">
                  <c:v>3.8320424557067803</c:v>
                </c:pt>
                <c:pt idx="358">
                  <c:v>3.7139633805353811</c:v>
                </c:pt>
                <c:pt idx="359">
                  <c:v>3.8216301955089502</c:v>
                </c:pt>
                <c:pt idx="360">
                  <c:v>3.7641126964380929</c:v>
                </c:pt>
                <c:pt idx="361">
                  <c:v>3.7953427375559685</c:v>
                </c:pt>
                <c:pt idx="362">
                  <c:v>3.6029769202161273</c:v>
                </c:pt>
                <c:pt idx="363">
                  <c:v>3.5000223471861998</c:v>
                </c:pt>
                <c:pt idx="364">
                  <c:v>3.6051892091333371</c:v>
                </c:pt>
                <c:pt idx="365">
                  <c:v>3.6656846344356668</c:v>
                </c:pt>
                <c:pt idx="366">
                  <c:v>3.6567509678309871</c:v>
                </c:pt>
                <c:pt idx="367">
                  <c:v>3.7259602881666445</c:v>
                </c:pt>
                <c:pt idx="368">
                  <c:v>3.6740427764812749</c:v>
                </c:pt>
                <c:pt idx="369">
                  <c:v>3.7758121816359633</c:v>
                </c:pt>
                <c:pt idx="370">
                  <c:v>3.873161034097286</c:v>
                </c:pt>
                <c:pt idx="371">
                  <c:v>3.7940268785642419</c:v>
                </c:pt>
                <c:pt idx="372">
                  <c:v>3.9801914520656974</c:v>
                </c:pt>
                <c:pt idx="373">
                  <c:v>4.1868101866089793</c:v>
                </c:pt>
                <c:pt idx="374">
                  <c:v>4.1859265264382053</c:v>
                </c:pt>
                <c:pt idx="375">
                  <c:v>4.1963902841346528</c:v>
                </c:pt>
                <c:pt idx="376">
                  <c:v>4.2051380104484064</c:v>
                </c:pt>
                <c:pt idx="377">
                  <c:v>4.2144522668526836</c:v>
                </c:pt>
                <c:pt idx="378">
                  <c:v>4.2306299867039385</c:v>
                </c:pt>
              </c:numCache>
            </c:numRef>
          </c:val>
          <c:smooth val="0"/>
          <c:extLst>
            <c:ext xmlns:c16="http://schemas.microsoft.com/office/drawing/2014/chart" uri="{C3380CC4-5D6E-409C-BE32-E72D297353CC}">
              <c16:uniqueId val="{00000000-CDD5-4380-B354-64C719F5D9EA}"/>
            </c:ext>
          </c:extLst>
        </c:ser>
        <c:dLbls>
          <c:showLegendKey val="0"/>
          <c:showVal val="0"/>
          <c:showCatName val="0"/>
          <c:showSerName val="0"/>
          <c:showPercent val="0"/>
          <c:showBubbleSize val="0"/>
        </c:dLbls>
        <c:smooth val="0"/>
        <c:axId val="354662752"/>
        <c:axId val="964217744"/>
      </c:lineChart>
      <c:catAx>
        <c:axId val="3546627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4217744"/>
        <c:crosses val="autoZero"/>
        <c:auto val="1"/>
        <c:lblAlgn val="ctr"/>
        <c:lblOffset val="100"/>
        <c:noMultiLvlLbl val="0"/>
      </c:catAx>
      <c:valAx>
        <c:axId val="96421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4662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Emkployment rates (%) 1992-2023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16 years old and above</c:v>
          </c:tx>
          <c:spPr>
            <a:ln w="28575" cap="rnd">
              <a:solidFill>
                <a:schemeClr val="accent1"/>
              </a:solidFill>
              <a:round/>
            </a:ln>
            <a:effectLst/>
          </c:spPr>
          <c:marker>
            <c:symbol val="none"/>
          </c:marker>
          <c:val>
            <c:numRef>
              <c:f>Sheet1!$T$7:$T$385</c:f>
              <c:numCache>
                <c:formatCode>General</c:formatCode>
                <c:ptCount val="379"/>
                <c:pt idx="0">
                  <c:v>56.978873489883036</c:v>
                </c:pt>
                <c:pt idx="1">
                  <c:v>56.906189045355426</c:v>
                </c:pt>
                <c:pt idx="2">
                  <c:v>56.759881143293043</c:v>
                </c:pt>
                <c:pt idx="3">
                  <c:v>56.721622078224506</c:v>
                </c:pt>
                <c:pt idx="4">
                  <c:v>56.682282553414709</c:v>
                </c:pt>
                <c:pt idx="5">
                  <c:v>56.557810351631971</c:v>
                </c:pt>
                <c:pt idx="6">
                  <c:v>56.44960629533869</c:v>
                </c:pt>
                <c:pt idx="7">
                  <c:v>56.289377290257114</c:v>
                </c:pt>
                <c:pt idx="8">
                  <c:v>56.210097586968139</c:v>
                </c:pt>
                <c:pt idx="9">
                  <c:v>56.147416000931806</c:v>
                </c:pt>
                <c:pt idx="10">
                  <c:v>56.163388776215328</c:v>
                </c:pt>
                <c:pt idx="11">
                  <c:v>56.106289945544084</c:v>
                </c:pt>
                <c:pt idx="12">
                  <c:v>56.165559704398198</c:v>
                </c:pt>
                <c:pt idx="13">
                  <c:v>56.178824865077218</c:v>
                </c:pt>
                <c:pt idx="14">
                  <c:v>56.177260677534967</c:v>
                </c:pt>
                <c:pt idx="15">
                  <c:v>56.13809008480051</c:v>
                </c:pt>
                <c:pt idx="16">
                  <c:v>56.215965279388449</c:v>
                </c:pt>
                <c:pt idx="17">
                  <c:v>56.21997286913637</c:v>
                </c:pt>
                <c:pt idx="18">
                  <c:v>56.21326645413361</c:v>
                </c:pt>
                <c:pt idx="19">
                  <c:v>56.209993865784334</c:v>
                </c:pt>
                <c:pt idx="20">
                  <c:v>56.206395425463519</c:v>
                </c:pt>
                <c:pt idx="21">
                  <c:v>56.29235590684037</c:v>
                </c:pt>
                <c:pt idx="22">
                  <c:v>56.38772646698564</c:v>
                </c:pt>
                <c:pt idx="23">
                  <c:v>56.477587359329583</c:v>
                </c:pt>
                <c:pt idx="24">
                  <c:v>56.483321575859883</c:v>
                </c:pt>
                <c:pt idx="25">
                  <c:v>56.468005185029639</c:v>
                </c:pt>
                <c:pt idx="26">
                  <c:v>56.605991954367312</c:v>
                </c:pt>
                <c:pt idx="27">
                  <c:v>56.595101615887437</c:v>
                </c:pt>
                <c:pt idx="28">
                  <c:v>56.6732689133121</c:v>
                </c:pt>
                <c:pt idx="29">
                  <c:v>56.661489835748569</c:v>
                </c:pt>
                <c:pt idx="30">
                  <c:v>56.72095083609134</c:v>
                </c:pt>
                <c:pt idx="31">
                  <c:v>56.719483626400233</c:v>
                </c:pt>
                <c:pt idx="32">
                  <c:v>56.667539899890606</c:v>
                </c:pt>
                <c:pt idx="33">
                  <c:v>56.773879837229217</c:v>
                </c:pt>
                <c:pt idx="34">
                  <c:v>56.831238441490456</c:v>
                </c:pt>
                <c:pt idx="35">
                  <c:v>56.892365183686096</c:v>
                </c:pt>
                <c:pt idx="36">
                  <c:v>56.94094001853707</c:v>
                </c:pt>
                <c:pt idx="37">
                  <c:v>57.008054918791998</c:v>
                </c:pt>
                <c:pt idx="38">
                  <c:v>57.039540015140609</c:v>
                </c:pt>
                <c:pt idx="39">
                  <c:v>57.127557436912426</c:v>
                </c:pt>
                <c:pt idx="40">
                  <c:v>57.141950551731078</c:v>
                </c:pt>
                <c:pt idx="41">
                  <c:v>57.162870684312566</c:v>
                </c:pt>
                <c:pt idx="42">
                  <c:v>57.194554271636981</c:v>
                </c:pt>
                <c:pt idx="43">
                  <c:v>57.378353128964946</c:v>
                </c:pt>
                <c:pt idx="44">
                  <c:v>57.371715958910549</c:v>
                </c:pt>
                <c:pt idx="45">
                  <c:v>57.343112768858433</c:v>
                </c:pt>
                <c:pt idx="46">
                  <c:v>57.302179878204015</c:v>
                </c:pt>
                <c:pt idx="47">
                  <c:v>57.301615051137198</c:v>
                </c:pt>
                <c:pt idx="48">
                  <c:v>57.338331249172903</c:v>
                </c:pt>
                <c:pt idx="49">
                  <c:v>57.337935968837748</c:v>
                </c:pt>
                <c:pt idx="50">
                  <c:v>57.313059965911577</c:v>
                </c:pt>
                <c:pt idx="51">
                  <c:v>57.422516436759352</c:v>
                </c:pt>
                <c:pt idx="52">
                  <c:v>57.403079428642037</c:v>
                </c:pt>
                <c:pt idx="53">
                  <c:v>57.513825038840395</c:v>
                </c:pt>
                <c:pt idx="54">
                  <c:v>57.622196048831178</c:v>
                </c:pt>
                <c:pt idx="55">
                  <c:v>57.652901592171979</c:v>
                </c:pt>
                <c:pt idx="56">
                  <c:v>57.768019937002819</c:v>
                </c:pt>
                <c:pt idx="57">
                  <c:v>57.89739632007516</c:v>
                </c:pt>
                <c:pt idx="58">
                  <c:v>58.005309077212793</c:v>
                </c:pt>
                <c:pt idx="59">
                  <c:v>58.091958176045289</c:v>
                </c:pt>
                <c:pt idx="60">
                  <c:v>58.122814539554589</c:v>
                </c:pt>
                <c:pt idx="61">
                  <c:v>58.245530489610886</c:v>
                </c:pt>
                <c:pt idx="62">
                  <c:v>58.185541785881782</c:v>
                </c:pt>
                <c:pt idx="63">
                  <c:v>58.200249369688606</c:v>
                </c:pt>
                <c:pt idx="64">
                  <c:v>58.320806154536903</c:v>
                </c:pt>
                <c:pt idx="65">
                  <c:v>58.371200892462774</c:v>
                </c:pt>
                <c:pt idx="66">
                  <c:v>58.394872498252447</c:v>
                </c:pt>
                <c:pt idx="67">
                  <c:v>58.405457020014417</c:v>
                </c:pt>
                <c:pt idx="68">
                  <c:v>58.377684693163808</c:v>
                </c:pt>
                <c:pt idx="69">
                  <c:v>58.416606274024446</c:v>
                </c:pt>
                <c:pt idx="70">
                  <c:v>58.439077708951594</c:v>
                </c:pt>
                <c:pt idx="71">
                  <c:v>58.488218683127997</c:v>
                </c:pt>
                <c:pt idx="72">
                  <c:v>58.471977666431329</c:v>
                </c:pt>
                <c:pt idx="73">
                  <c:v>58.466940345846929</c:v>
                </c:pt>
                <c:pt idx="74">
                  <c:v>58.570469108156928</c:v>
                </c:pt>
                <c:pt idx="75">
                  <c:v>58.665533222432835</c:v>
                </c:pt>
                <c:pt idx="76">
                  <c:v>58.661517401445799</c:v>
                </c:pt>
                <c:pt idx="77">
                  <c:v>58.737084281578326</c:v>
                </c:pt>
                <c:pt idx="78">
                  <c:v>58.845775884854028</c:v>
                </c:pt>
                <c:pt idx="79">
                  <c:v>58.858931532668727</c:v>
                </c:pt>
                <c:pt idx="80">
                  <c:v>58.933267819264849</c:v>
                </c:pt>
                <c:pt idx="81">
                  <c:v>58.948780837909709</c:v>
                </c:pt>
                <c:pt idx="82">
                  <c:v>58.964452548604868</c:v>
                </c:pt>
                <c:pt idx="83">
                  <c:v>58.954621824567539</c:v>
                </c:pt>
                <c:pt idx="84">
                  <c:v>58.966751908845794</c:v>
                </c:pt>
                <c:pt idx="85">
                  <c:v>59.024578971095906</c:v>
                </c:pt>
                <c:pt idx="86">
                  <c:v>59.044408781043686</c:v>
                </c:pt>
                <c:pt idx="87">
                  <c:v>59.136193098680437</c:v>
                </c:pt>
                <c:pt idx="88">
                  <c:v>59.214511463243824</c:v>
                </c:pt>
                <c:pt idx="89">
                  <c:v>59.174371235050721</c:v>
                </c:pt>
                <c:pt idx="90">
                  <c:v>59.273926186321084</c:v>
                </c:pt>
                <c:pt idx="91">
                  <c:v>59.359992098932089</c:v>
                </c:pt>
                <c:pt idx="92">
                  <c:v>59.299138244782291</c:v>
                </c:pt>
                <c:pt idx="93">
                  <c:v>59.277049005736735</c:v>
                </c:pt>
                <c:pt idx="94">
                  <c:v>59.365672854254491</c:v>
                </c:pt>
                <c:pt idx="95">
                  <c:v>59.433992159103511</c:v>
                </c:pt>
                <c:pt idx="96">
                  <c:v>59.485108203673754</c:v>
                </c:pt>
                <c:pt idx="97">
                  <c:v>59.516061254072255</c:v>
                </c:pt>
                <c:pt idx="98">
                  <c:v>59.618965402751805</c:v>
                </c:pt>
                <c:pt idx="99">
                  <c:v>59.665055700410235</c:v>
                </c:pt>
                <c:pt idx="100">
                  <c:v>59.608983130021798</c:v>
                </c:pt>
                <c:pt idx="101">
                  <c:v>59.514905548509496</c:v>
                </c:pt>
                <c:pt idx="102">
                  <c:v>59.454908288301404</c:v>
                </c:pt>
                <c:pt idx="103">
                  <c:v>59.491061500667563</c:v>
                </c:pt>
                <c:pt idx="104">
                  <c:v>59.648023090285186</c:v>
                </c:pt>
                <c:pt idx="105">
                  <c:v>59.571312194469286</c:v>
                </c:pt>
                <c:pt idx="106">
                  <c:v>59.550548534618287</c:v>
                </c:pt>
                <c:pt idx="107">
                  <c:v>59.601551014065954</c:v>
                </c:pt>
                <c:pt idx="108">
                  <c:v>59.645108803783145</c:v>
                </c:pt>
                <c:pt idx="109">
                  <c:v>59.626141384625342</c:v>
                </c:pt>
                <c:pt idx="110">
                  <c:v>59.576599258479867</c:v>
                </c:pt>
                <c:pt idx="111">
                  <c:v>59.591739111439814</c:v>
                </c:pt>
                <c:pt idx="112">
                  <c:v>59.55103200186948</c:v>
                </c:pt>
                <c:pt idx="113">
                  <c:v>59.558419991369504</c:v>
                </c:pt>
                <c:pt idx="114">
                  <c:v>59.636137962449084</c:v>
                </c:pt>
                <c:pt idx="115">
                  <c:v>59.63560987582941</c:v>
                </c:pt>
                <c:pt idx="116">
                  <c:v>59.529391155011872</c:v>
                </c:pt>
                <c:pt idx="117">
                  <c:v>59.520863754332318</c:v>
                </c:pt>
                <c:pt idx="118">
                  <c:v>59.520555478172703</c:v>
                </c:pt>
                <c:pt idx="119">
                  <c:v>59.613852314795089</c:v>
                </c:pt>
                <c:pt idx="120">
                  <c:v>59.646218372100677</c:v>
                </c:pt>
                <c:pt idx="121">
                  <c:v>59.708634273088357</c:v>
                </c:pt>
                <c:pt idx="122">
                  <c:v>59.621605050315011</c:v>
                </c:pt>
                <c:pt idx="123">
                  <c:v>59.675225253590767</c:v>
                </c:pt>
                <c:pt idx="124">
                  <c:v>59.612427374950215</c:v>
                </c:pt>
                <c:pt idx="125">
                  <c:v>59.765582301926521</c:v>
                </c:pt>
                <c:pt idx="126">
                  <c:v>59.810415574022535</c:v>
                </c:pt>
                <c:pt idx="127">
                  <c:v>59.884022768666526</c:v>
                </c:pt>
                <c:pt idx="128">
                  <c:v>59.787742217688262</c:v>
                </c:pt>
                <c:pt idx="129">
                  <c:v>59.706653860397566</c:v>
                </c:pt>
                <c:pt idx="130">
                  <c:v>59.760836076624805</c:v>
                </c:pt>
                <c:pt idx="131">
                  <c:v>59.81763314065563</c:v>
                </c:pt>
                <c:pt idx="132">
                  <c:v>59.904488232668584</c:v>
                </c:pt>
                <c:pt idx="133">
                  <c:v>59.930309923555171</c:v>
                </c:pt>
                <c:pt idx="134">
                  <c:v>59.915961421868701</c:v>
                </c:pt>
                <c:pt idx="135">
                  <c:v>59.862451898668532</c:v>
                </c:pt>
                <c:pt idx="136">
                  <c:v>59.88125552343832</c:v>
                </c:pt>
                <c:pt idx="137">
                  <c:v>59.904944594657209</c:v>
                </c:pt>
                <c:pt idx="138">
                  <c:v>59.888516918157777</c:v>
                </c:pt>
                <c:pt idx="139">
                  <c:v>59.869080203277534</c:v>
                </c:pt>
                <c:pt idx="140">
                  <c:v>60.03186776636079</c:v>
                </c:pt>
                <c:pt idx="141">
                  <c:v>60.075534668741341</c:v>
                </c:pt>
                <c:pt idx="142">
                  <c:v>60.081757231562889</c:v>
                </c:pt>
                <c:pt idx="143">
                  <c:v>60.021909154467778</c:v>
                </c:pt>
                <c:pt idx="144">
                  <c:v>60.017449081896878</c:v>
                </c:pt>
                <c:pt idx="145">
                  <c:v>59.98877427843189</c:v>
                </c:pt>
                <c:pt idx="146">
                  <c:v>59.938954390822296</c:v>
                </c:pt>
                <c:pt idx="147">
                  <c:v>59.921502115025426</c:v>
                </c:pt>
                <c:pt idx="148">
                  <c:v>59.950243790492507</c:v>
                </c:pt>
                <c:pt idx="149">
                  <c:v>59.955053831453526</c:v>
                </c:pt>
                <c:pt idx="150">
                  <c:v>60.077174291026679</c:v>
                </c:pt>
                <c:pt idx="151">
                  <c:v>60.125236691207334</c:v>
                </c:pt>
                <c:pt idx="152">
                  <c:v>60.184554520469796</c:v>
                </c:pt>
                <c:pt idx="153">
                  <c:v>60.275326460576686</c:v>
                </c:pt>
                <c:pt idx="154">
                  <c:v>60.213138433158534</c:v>
                </c:pt>
                <c:pt idx="155">
                  <c:v>60.101561028421543</c:v>
                </c:pt>
                <c:pt idx="156">
                  <c:v>60.093770128210082</c:v>
                </c:pt>
                <c:pt idx="157">
                  <c:v>60.090205329968278</c:v>
                </c:pt>
                <c:pt idx="158">
                  <c:v>60.14963941843606</c:v>
                </c:pt>
                <c:pt idx="159">
                  <c:v>60.212420994983837</c:v>
                </c:pt>
                <c:pt idx="160">
                  <c:v>60.212551724528261</c:v>
                </c:pt>
                <c:pt idx="161">
                  <c:v>60.137141145214208</c:v>
                </c:pt>
                <c:pt idx="162">
                  <c:v>60.024373865102781</c:v>
                </c:pt>
                <c:pt idx="163">
                  <c:v>59.978917010856378</c:v>
                </c:pt>
                <c:pt idx="164">
                  <c:v>60.046885198426175</c:v>
                </c:pt>
                <c:pt idx="165">
                  <c:v>60.114021771734386</c:v>
                </c:pt>
                <c:pt idx="166">
                  <c:v>60.194259710429357</c:v>
                </c:pt>
                <c:pt idx="167">
                  <c:v>60.226228183166008</c:v>
                </c:pt>
                <c:pt idx="168">
                  <c:v>60.137088136760688</c:v>
                </c:pt>
                <c:pt idx="169">
                  <c:v>60.180861458766124</c:v>
                </c:pt>
                <c:pt idx="170">
                  <c:v>60.20707277650294</c:v>
                </c:pt>
                <c:pt idx="171">
                  <c:v>60.329922973865131</c:v>
                </c:pt>
                <c:pt idx="172">
                  <c:v>60.195971014717387</c:v>
                </c:pt>
                <c:pt idx="173">
                  <c:v>60.159104441588994</c:v>
                </c:pt>
                <c:pt idx="174">
                  <c:v>60.138626635476051</c:v>
                </c:pt>
                <c:pt idx="175">
                  <c:v>60.109648713092305</c:v>
                </c:pt>
                <c:pt idx="176">
                  <c:v>60.034660615259305</c:v>
                </c:pt>
                <c:pt idx="177">
                  <c:v>59.930229676350287</c:v>
                </c:pt>
                <c:pt idx="178">
                  <c:v>59.919767991057718</c:v>
                </c:pt>
                <c:pt idx="179">
                  <c:v>59.94806289015645</c:v>
                </c:pt>
                <c:pt idx="180">
                  <c:v>60.066951528107474</c:v>
                </c:pt>
                <c:pt idx="181">
                  <c:v>60.033802344418298</c:v>
                </c:pt>
                <c:pt idx="182">
                  <c:v>60.044595530594442</c:v>
                </c:pt>
                <c:pt idx="183">
                  <c:v>60.045068581529137</c:v>
                </c:pt>
                <c:pt idx="184">
                  <c:v>60.086672488175545</c:v>
                </c:pt>
                <c:pt idx="185">
                  <c:v>60.142083311159844</c:v>
                </c:pt>
                <c:pt idx="186">
                  <c:v>60.209097764630677</c:v>
                </c:pt>
                <c:pt idx="187">
                  <c:v>60.26143698286895</c:v>
                </c:pt>
                <c:pt idx="188">
                  <c:v>60.290686450920255</c:v>
                </c:pt>
                <c:pt idx="189">
                  <c:v>60.368416386597353</c:v>
                </c:pt>
                <c:pt idx="190">
                  <c:v>60.336140508434916</c:v>
                </c:pt>
                <c:pt idx="191">
                  <c:v>60.33287064744556</c:v>
                </c:pt>
                <c:pt idx="192">
                  <c:v>60.371562024479957</c:v>
                </c:pt>
                <c:pt idx="193">
                  <c:v>60.269314457375465</c:v>
                </c:pt>
                <c:pt idx="194">
                  <c:v>60.168484738658215</c:v>
                </c:pt>
                <c:pt idx="195">
                  <c:v>59.95865882646185</c:v>
                </c:pt>
                <c:pt idx="196">
                  <c:v>59.855537579424947</c:v>
                </c:pt>
                <c:pt idx="197">
                  <c:v>59.723976949272917</c:v>
                </c:pt>
                <c:pt idx="198">
                  <c:v>59.727096160394375</c:v>
                </c:pt>
                <c:pt idx="199">
                  <c:v>59.632456776528755</c:v>
                </c:pt>
                <c:pt idx="200">
                  <c:v>59.614823208679937</c:v>
                </c:pt>
                <c:pt idx="201">
                  <c:v>59.354557002192479</c:v>
                </c:pt>
                <c:pt idx="202">
                  <c:v>59.187801501723619</c:v>
                </c:pt>
                <c:pt idx="203">
                  <c:v>58.959292462467879</c:v>
                </c:pt>
                <c:pt idx="204">
                  <c:v>58.68624071782353</c:v>
                </c:pt>
                <c:pt idx="205">
                  <c:v>58.511684847858433</c:v>
                </c:pt>
                <c:pt idx="206">
                  <c:v>58.332843454070776</c:v>
                </c:pt>
                <c:pt idx="207">
                  <c:v>58.406524497129951</c:v>
                </c:pt>
                <c:pt idx="208">
                  <c:v>58.348981170882041</c:v>
                </c:pt>
                <c:pt idx="209">
                  <c:v>58.33456237035967</c:v>
                </c:pt>
                <c:pt idx="210">
                  <c:v>58.308126485572245</c:v>
                </c:pt>
                <c:pt idx="211">
                  <c:v>58.283110681680547</c:v>
                </c:pt>
                <c:pt idx="212">
                  <c:v>58.150925200844213</c:v>
                </c:pt>
                <c:pt idx="213">
                  <c:v>58.041490700516874</c:v>
                </c:pt>
                <c:pt idx="214">
                  <c:v>57.975349504174574</c:v>
                </c:pt>
                <c:pt idx="215">
                  <c:v>58.002628549708291</c:v>
                </c:pt>
                <c:pt idx="216">
                  <c:v>58.150753814570116</c:v>
                </c:pt>
                <c:pt idx="217">
                  <c:v>58.203731555060422</c:v>
                </c:pt>
                <c:pt idx="218">
                  <c:v>58.426072372111058</c:v>
                </c:pt>
                <c:pt idx="219">
                  <c:v>58.409657027067645</c:v>
                </c:pt>
                <c:pt idx="220">
                  <c:v>58.457042697465866</c:v>
                </c:pt>
                <c:pt idx="221">
                  <c:v>58.258563169374654</c:v>
                </c:pt>
                <c:pt idx="222">
                  <c:v>58.166650586613457</c:v>
                </c:pt>
                <c:pt idx="223">
                  <c:v>58.202956200555356</c:v>
                </c:pt>
                <c:pt idx="224">
                  <c:v>58.292428026095699</c:v>
                </c:pt>
                <c:pt idx="225">
                  <c:v>58.34772455003651</c:v>
                </c:pt>
                <c:pt idx="226">
                  <c:v>58.302926552230346</c:v>
                </c:pt>
                <c:pt idx="227">
                  <c:v>58.24815986402124</c:v>
                </c:pt>
                <c:pt idx="228">
                  <c:v>58.264415363312935</c:v>
                </c:pt>
                <c:pt idx="229">
                  <c:v>58.182166863575205</c:v>
                </c:pt>
                <c:pt idx="230">
                  <c:v>57.937540036334525</c:v>
                </c:pt>
                <c:pt idx="231">
                  <c:v>57.815726003816721</c:v>
                </c:pt>
                <c:pt idx="232">
                  <c:v>57.751339819890653</c:v>
                </c:pt>
                <c:pt idx="233">
                  <c:v>57.76108829929202</c:v>
                </c:pt>
                <c:pt idx="234">
                  <c:v>57.779911534208836</c:v>
                </c:pt>
                <c:pt idx="235">
                  <c:v>57.783624699233599</c:v>
                </c:pt>
                <c:pt idx="236">
                  <c:v>57.762514281079874</c:v>
                </c:pt>
                <c:pt idx="237">
                  <c:v>57.800655276349495</c:v>
                </c:pt>
                <c:pt idx="238">
                  <c:v>57.914484719088222</c:v>
                </c:pt>
                <c:pt idx="239">
                  <c:v>57.959398406616671</c:v>
                </c:pt>
                <c:pt idx="240">
                  <c:v>58.073441763715259</c:v>
                </c:pt>
                <c:pt idx="241">
                  <c:v>58.245037933862939</c:v>
                </c:pt>
                <c:pt idx="242">
                  <c:v>58.366661595162952</c:v>
                </c:pt>
                <c:pt idx="243">
                  <c:v>58.404359951401354</c:v>
                </c:pt>
                <c:pt idx="244">
                  <c:v>58.333914819531344</c:v>
                </c:pt>
                <c:pt idx="245">
                  <c:v>58.276105616697016</c:v>
                </c:pt>
                <c:pt idx="246">
                  <c:v>58.450470342887741</c:v>
                </c:pt>
                <c:pt idx="247">
                  <c:v>58.534311974618198</c:v>
                </c:pt>
                <c:pt idx="248">
                  <c:v>58.47070248800555</c:v>
                </c:pt>
                <c:pt idx="249">
                  <c:v>58.292567912860541</c:v>
                </c:pt>
                <c:pt idx="250">
                  <c:v>58.309167131640145</c:v>
                </c:pt>
                <c:pt idx="251">
                  <c:v>58.365184003173859</c:v>
                </c:pt>
                <c:pt idx="252">
                  <c:v>58.289888220483789</c:v>
                </c:pt>
                <c:pt idx="253">
                  <c:v>58.410649687701309</c:v>
                </c:pt>
                <c:pt idx="254">
                  <c:v>58.490840297908171</c:v>
                </c:pt>
                <c:pt idx="255">
                  <c:v>58.511817203720483</c:v>
                </c:pt>
                <c:pt idx="256">
                  <c:v>58.635327712522454</c:v>
                </c:pt>
                <c:pt idx="257">
                  <c:v>58.82488085894159</c:v>
                </c:pt>
                <c:pt idx="258">
                  <c:v>58.941160729088693</c:v>
                </c:pt>
                <c:pt idx="259">
                  <c:v>58.882137326591334</c:v>
                </c:pt>
                <c:pt idx="260">
                  <c:v>58.920004354677566</c:v>
                </c:pt>
                <c:pt idx="261">
                  <c:v>59.200879594279073</c:v>
                </c:pt>
                <c:pt idx="262">
                  <c:v>59.240598592768698</c:v>
                </c:pt>
                <c:pt idx="263">
                  <c:v>59.413676894246699</c:v>
                </c:pt>
                <c:pt idx="264">
                  <c:v>59.574530493637283</c:v>
                </c:pt>
                <c:pt idx="265">
                  <c:v>59.46350435353564</c:v>
                </c:pt>
                <c:pt idx="266">
                  <c:v>59.42261207588863</c:v>
                </c:pt>
                <c:pt idx="267">
                  <c:v>59.545571205272836</c:v>
                </c:pt>
                <c:pt idx="268">
                  <c:v>59.59797021827471</c:v>
                </c:pt>
                <c:pt idx="269">
                  <c:v>59.588414693956096</c:v>
                </c:pt>
                <c:pt idx="270">
                  <c:v>59.553362204938452</c:v>
                </c:pt>
                <c:pt idx="271">
                  <c:v>59.695381699308477</c:v>
                </c:pt>
                <c:pt idx="272">
                  <c:v>59.772236421464299</c:v>
                </c:pt>
                <c:pt idx="273">
                  <c:v>59.962631857194381</c:v>
                </c:pt>
                <c:pt idx="274">
                  <c:v>59.988228191627897</c:v>
                </c:pt>
                <c:pt idx="275">
                  <c:v>59.897744687450398</c:v>
                </c:pt>
                <c:pt idx="276">
                  <c:v>59.721589404878316</c:v>
                </c:pt>
                <c:pt idx="277">
                  <c:v>59.785447092146647</c:v>
                </c:pt>
                <c:pt idx="278">
                  <c:v>59.89585047933322</c:v>
                </c:pt>
                <c:pt idx="279">
                  <c:v>59.919578300448023</c:v>
                </c:pt>
                <c:pt idx="280">
                  <c:v>60.097282531999149</c:v>
                </c:pt>
                <c:pt idx="281">
                  <c:v>60.256876224671949</c:v>
                </c:pt>
                <c:pt idx="282">
                  <c:v>60.366345742074685</c:v>
                </c:pt>
                <c:pt idx="283">
                  <c:v>60.37913163821986</c:v>
                </c:pt>
                <c:pt idx="284">
                  <c:v>60.343244622268621</c:v>
                </c:pt>
                <c:pt idx="285">
                  <c:v>60.332032204926868</c:v>
                </c:pt>
                <c:pt idx="286">
                  <c:v>60.326495411990543</c:v>
                </c:pt>
                <c:pt idx="287">
                  <c:v>60.348184184016489</c:v>
                </c:pt>
                <c:pt idx="288">
                  <c:v>60.517178309842599</c:v>
                </c:pt>
                <c:pt idx="289">
                  <c:v>60.545467660970552</c:v>
                </c:pt>
                <c:pt idx="290">
                  <c:v>60.568274460386711</c:v>
                </c:pt>
                <c:pt idx="291">
                  <c:v>60.602930360799547</c:v>
                </c:pt>
                <c:pt idx="292">
                  <c:v>60.576190025621024</c:v>
                </c:pt>
                <c:pt idx="293">
                  <c:v>60.519635491654157</c:v>
                </c:pt>
                <c:pt idx="294">
                  <c:v>60.519071397868537</c:v>
                </c:pt>
                <c:pt idx="295">
                  <c:v>60.563881313005588</c:v>
                </c:pt>
                <c:pt idx="296">
                  <c:v>60.542657427277234</c:v>
                </c:pt>
                <c:pt idx="297">
                  <c:v>60.540471366258153</c:v>
                </c:pt>
                <c:pt idx="298">
                  <c:v>60.678269104388249</c:v>
                </c:pt>
                <c:pt idx="299">
                  <c:v>60.670075755764103</c:v>
                </c:pt>
                <c:pt idx="300">
                  <c:v>60.74758436048522</c:v>
                </c:pt>
                <c:pt idx="301">
                  <c:v>60.826061914339988</c:v>
                </c:pt>
                <c:pt idx="302">
                  <c:v>60.928857981904898</c:v>
                </c:pt>
                <c:pt idx="303">
                  <c:v>60.845870368447493</c:v>
                </c:pt>
                <c:pt idx="304">
                  <c:v>60.740729942445235</c:v>
                </c:pt>
                <c:pt idx="305">
                  <c:v>60.772608344988811</c:v>
                </c:pt>
                <c:pt idx="306">
                  <c:v>60.969401987563558</c:v>
                </c:pt>
                <c:pt idx="307">
                  <c:v>60.829939670024615</c:v>
                </c:pt>
                <c:pt idx="308">
                  <c:v>60.968668163152941</c:v>
                </c:pt>
                <c:pt idx="309">
                  <c:v>60.983399138936299</c:v>
                </c:pt>
                <c:pt idx="310">
                  <c:v>61.106370663645123</c:v>
                </c:pt>
                <c:pt idx="311">
                  <c:v>61.165463889757362</c:v>
                </c:pt>
                <c:pt idx="312">
                  <c:v>61.148105007174493</c:v>
                </c:pt>
                <c:pt idx="313">
                  <c:v>61.105534292110853</c:v>
                </c:pt>
                <c:pt idx="314">
                  <c:v>61.117746224449256</c:v>
                </c:pt>
                <c:pt idx="315">
                  <c:v>61.097198950717882</c:v>
                </c:pt>
                <c:pt idx="316">
                  <c:v>61.109106254444569</c:v>
                </c:pt>
                <c:pt idx="317">
                  <c:v>61.198593791929255</c:v>
                </c:pt>
                <c:pt idx="318">
                  <c:v>61.267126779403128</c:v>
                </c:pt>
                <c:pt idx="319">
                  <c:v>61.344179747901748</c:v>
                </c:pt>
                <c:pt idx="320">
                  <c:v>61.536790645987693</c:v>
                </c:pt>
                <c:pt idx="321">
                  <c:v>61.524015947531375</c:v>
                </c:pt>
                <c:pt idx="322">
                  <c:v>61.452736956261944</c:v>
                </c:pt>
                <c:pt idx="323">
                  <c:v>61.518931641510093</c:v>
                </c:pt>
                <c:pt idx="324">
                  <c:v>61.497873396906897</c:v>
                </c:pt>
                <c:pt idx="325">
                  <c:v>61.588761567229177</c:v>
                </c:pt>
                <c:pt idx="326">
                  <c:v>61.498281040306935</c:v>
                </c:pt>
                <c:pt idx="327">
                  <c:v>61.312685251340483</c:v>
                </c:pt>
                <c:pt idx="328">
                  <c:v>61.399240498973541</c:v>
                </c:pt>
                <c:pt idx="329">
                  <c:v>61.46251944459533</c:v>
                </c:pt>
                <c:pt idx="330">
                  <c:v>61.62213682149833</c:v>
                </c:pt>
                <c:pt idx="331">
                  <c:v>61.655636912572781</c:v>
                </c:pt>
                <c:pt idx="332">
                  <c:v>61.724754732257303</c:v>
                </c:pt>
                <c:pt idx="333">
                  <c:v>61.861854145870652</c:v>
                </c:pt>
                <c:pt idx="334">
                  <c:v>61.713183495329943</c:v>
                </c:pt>
                <c:pt idx="335">
                  <c:v>61.354583756717275</c:v>
                </c:pt>
                <c:pt idx="336">
                  <c:v>61.166404624057265</c:v>
                </c:pt>
                <c:pt idx="337">
                  <c:v>60.929712874962163</c:v>
                </c:pt>
                <c:pt idx="338">
                  <c:v>60.831561246329741</c:v>
                </c:pt>
                <c:pt idx="339">
                  <c:v>60.626099007208815</c:v>
                </c:pt>
                <c:pt idx="340">
                  <c:v>60.365031198419885</c:v>
                </c:pt>
                <c:pt idx="341">
                  <c:v>60.304191880462277</c:v>
                </c:pt>
                <c:pt idx="342">
                  <c:v>60.303889416171394</c:v>
                </c:pt>
                <c:pt idx="343">
                  <c:v>60.03239014511805</c:v>
                </c:pt>
                <c:pt idx="344">
                  <c:v>59.978358654953837</c:v>
                </c:pt>
                <c:pt idx="345">
                  <c:v>60.042725596457274</c:v>
                </c:pt>
                <c:pt idx="346">
                  <c:v>60.030780259595716</c:v>
                </c:pt>
                <c:pt idx="347">
                  <c:v>60.037286517193877</c:v>
                </c:pt>
                <c:pt idx="348">
                  <c:v>60.040645319514631</c:v>
                </c:pt>
                <c:pt idx="349">
                  <c:v>60.22888365633257</c:v>
                </c:pt>
                <c:pt idx="350">
                  <c:v>60.345259920422507</c:v>
                </c:pt>
                <c:pt idx="351">
                  <c:v>60.455067509154972</c:v>
                </c:pt>
                <c:pt idx="352">
                  <c:v>60.625349614586817</c:v>
                </c:pt>
                <c:pt idx="353">
                  <c:v>60.591348258068891</c:v>
                </c:pt>
                <c:pt idx="354">
                  <c:v>60.569463980900814</c:v>
                </c:pt>
                <c:pt idx="355">
                  <c:v>60.595470046322475</c:v>
                </c:pt>
                <c:pt idx="356">
                  <c:v>60.53746985213786</c:v>
                </c:pt>
                <c:pt idx="357">
                  <c:v>60.589445031715016</c:v>
                </c:pt>
                <c:pt idx="358">
                  <c:v>60.685748786878776</c:v>
                </c:pt>
                <c:pt idx="359">
                  <c:v>60.813147729147779</c:v>
                </c:pt>
                <c:pt idx="360">
                  <c:v>61.073500268658769</c:v>
                </c:pt>
                <c:pt idx="361">
                  <c:v>60.922145534533819</c:v>
                </c:pt>
                <c:pt idx="362">
                  <c:v>60.753723522513191</c:v>
                </c:pt>
                <c:pt idx="363">
                  <c:v>60.728764552942273</c:v>
                </c:pt>
                <c:pt idx="364">
                  <c:v>60.678243331869524</c:v>
                </c:pt>
                <c:pt idx="365">
                  <c:v>60.729384864041627</c:v>
                </c:pt>
                <c:pt idx="366">
                  <c:v>60.758959499305611</c:v>
                </c:pt>
                <c:pt idx="367">
                  <c:v>60.835539486568265</c:v>
                </c:pt>
                <c:pt idx="368">
                  <c:v>60.892583698024559</c:v>
                </c:pt>
                <c:pt idx="369">
                  <c:v>61.081402955393557</c:v>
                </c:pt>
                <c:pt idx="370">
                  <c:v>61.139850928607125</c:v>
                </c:pt>
                <c:pt idx="371">
                  <c:v>61.283566253010555</c:v>
                </c:pt>
                <c:pt idx="372">
                  <c:v>61.20020303201364</c:v>
                </c:pt>
                <c:pt idx="373">
                  <c:v>60.937026762157444</c:v>
                </c:pt>
                <c:pt idx="374">
                  <c:v>60.925843057144256</c:v>
                </c:pt>
                <c:pt idx="375">
                  <c:v>60.918645694892149</c:v>
                </c:pt>
                <c:pt idx="376">
                  <c:v>60.912244112974747</c:v>
                </c:pt>
                <c:pt idx="377">
                  <c:v>60.952778688616426</c:v>
                </c:pt>
                <c:pt idx="378">
                  <c:v>61.009198120083511</c:v>
                </c:pt>
              </c:numCache>
            </c:numRef>
          </c:val>
          <c:smooth val="0"/>
          <c:extLst>
            <c:ext xmlns:c16="http://schemas.microsoft.com/office/drawing/2014/chart" uri="{C3380CC4-5D6E-409C-BE32-E72D297353CC}">
              <c16:uniqueId val="{00000000-F331-43DD-A7B9-A052133F711C}"/>
            </c:ext>
          </c:extLst>
        </c:ser>
        <c:ser>
          <c:idx val="4"/>
          <c:order val="1"/>
          <c:tx>
            <c:v>16-64 years</c:v>
          </c:tx>
          <c:spPr>
            <a:ln w="28575" cap="rnd">
              <a:solidFill>
                <a:schemeClr val="accent5"/>
              </a:solidFill>
              <a:round/>
            </a:ln>
            <a:effectLst/>
          </c:spPr>
          <c:marker>
            <c:symbol val="none"/>
          </c:marker>
          <c:val>
            <c:numRef>
              <c:f>Sheet1!$X$7:$X$385</c:f>
              <c:numCache>
                <c:formatCode>General</c:formatCode>
                <c:ptCount val="379"/>
                <c:pt idx="0">
                  <c:v>69.194504072199393</c:v>
                </c:pt>
                <c:pt idx="1">
                  <c:v>69.09527377876968</c:v>
                </c:pt>
                <c:pt idx="2">
                  <c:v>68.95566992438664</c:v>
                </c:pt>
                <c:pt idx="3">
                  <c:v>68.931148810273996</c:v>
                </c:pt>
                <c:pt idx="4">
                  <c:v>68.904267384984465</c:v>
                </c:pt>
                <c:pt idx="5">
                  <c:v>68.764541720543036</c:v>
                </c:pt>
                <c:pt idx="6">
                  <c:v>68.66612795843244</c:v>
                </c:pt>
                <c:pt idx="7">
                  <c:v>68.507651094096005</c:v>
                </c:pt>
                <c:pt idx="8">
                  <c:v>68.41149708596329</c:v>
                </c:pt>
                <c:pt idx="9">
                  <c:v>68.329654281320103</c:v>
                </c:pt>
                <c:pt idx="10">
                  <c:v>68.354167683588699</c:v>
                </c:pt>
                <c:pt idx="11">
                  <c:v>68.291867387418094</c:v>
                </c:pt>
                <c:pt idx="12">
                  <c:v>68.391255649896209</c:v>
                </c:pt>
                <c:pt idx="13">
                  <c:v>68.427931918910787</c:v>
                </c:pt>
                <c:pt idx="14">
                  <c:v>68.428897938496164</c:v>
                </c:pt>
                <c:pt idx="15">
                  <c:v>68.373562603064428</c:v>
                </c:pt>
                <c:pt idx="16">
                  <c:v>68.476589187094874</c:v>
                </c:pt>
                <c:pt idx="17">
                  <c:v>68.473280239893441</c:v>
                </c:pt>
                <c:pt idx="18">
                  <c:v>68.48735407339548</c:v>
                </c:pt>
                <c:pt idx="19">
                  <c:v>68.478600265829229</c:v>
                </c:pt>
                <c:pt idx="20">
                  <c:v>68.482961065968567</c:v>
                </c:pt>
                <c:pt idx="21">
                  <c:v>68.606534317847988</c:v>
                </c:pt>
                <c:pt idx="22">
                  <c:v>68.734697504285393</c:v>
                </c:pt>
                <c:pt idx="23">
                  <c:v>68.823501878954986</c:v>
                </c:pt>
                <c:pt idx="24">
                  <c:v>68.816662800430095</c:v>
                </c:pt>
                <c:pt idx="25">
                  <c:v>68.806695199088239</c:v>
                </c:pt>
                <c:pt idx="26">
                  <c:v>68.960196338905973</c:v>
                </c:pt>
                <c:pt idx="27">
                  <c:v>68.950781923156796</c:v>
                </c:pt>
                <c:pt idx="28">
                  <c:v>69.046476400107466</c:v>
                </c:pt>
                <c:pt idx="29">
                  <c:v>69.025672459153</c:v>
                </c:pt>
                <c:pt idx="30">
                  <c:v>69.069036664073664</c:v>
                </c:pt>
                <c:pt idx="31">
                  <c:v>69.059776078999832</c:v>
                </c:pt>
                <c:pt idx="32">
                  <c:v>69.007251686036398</c:v>
                </c:pt>
                <c:pt idx="33">
                  <c:v>69.122109486855948</c:v>
                </c:pt>
                <c:pt idx="34">
                  <c:v>69.208875920347609</c:v>
                </c:pt>
                <c:pt idx="35">
                  <c:v>69.285805350137466</c:v>
                </c:pt>
                <c:pt idx="36">
                  <c:v>69.362058710166195</c:v>
                </c:pt>
                <c:pt idx="37">
                  <c:v>69.427314178703753</c:v>
                </c:pt>
                <c:pt idx="38">
                  <c:v>69.494317998134747</c:v>
                </c:pt>
                <c:pt idx="39">
                  <c:v>69.619260261335157</c:v>
                </c:pt>
                <c:pt idx="40">
                  <c:v>69.63810360510179</c:v>
                </c:pt>
                <c:pt idx="41">
                  <c:v>69.668580012459827</c:v>
                </c:pt>
                <c:pt idx="42">
                  <c:v>69.710939739241198</c:v>
                </c:pt>
                <c:pt idx="43">
                  <c:v>69.949281171029725</c:v>
                </c:pt>
                <c:pt idx="44">
                  <c:v>69.964287210061002</c:v>
                </c:pt>
                <c:pt idx="45">
                  <c:v>69.935526680017404</c:v>
                </c:pt>
                <c:pt idx="46">
                  <c:v>69.904272243297982</c:v>
                </c:pt>
                <c:pt idx="47">
                  <c:v>69.895331093663742</c:v>
                </c:pt>
                <c:pt idx="48">
                  <c:v>69.939393226660755</c:v>
                </c:pt>
                <c:pt idx="49">
                  <c:v>69.937948026571092</c:v>
                </c:pt>
                <c:pt idx="50">
                  <c:v>69.906383683739108</c:v>
                </c:pt>
                <c:pt idx="51">
                  <c:v>70.022109513225416</c:v>
                </c:pt>
                <c:pt idx="52">
                  <c:v>70.016770089574962</c:v>
                </c:pt>
                <c:pt idx="53">
                  <c:v>70.138625806437659</c:v>
                </c:pt>
                <c:pt idx="54">
                  <c:v>70.293903986280085</c:v>
                </c:pt>
                <c:pt idx="55">
                  <c:v>70.338432555048783</c:v>
                </c:pt>
                <c:pt idx="56">
                  <c:v>70.468586805385485</c:v>
                </c:pt>
                <c:pt idx="57">
                  <c:v>70.628113447226369</c:v>
                </c:pt>
                <c:pt idx="58">
                  <c:v>70.762970688562234</c:v>
                </c:pt>
                <c:pt idx="59">
                  <c:v>70.868828754259255</c:v>
                </c:pt>
                <c:pt idx="60">
                  <c:v>70.886250161864766</c:v>
                </c:pt>
                <c:pt idx="61">
                  <c:v>71.022965158137339</c:v>
                </c:pt>
                <c:pt idx="62">
                  <c:v>70.926004915645834</c:v>
                </c:pt>
                <c:pt idx="63">
                  <c:v>70.935869351299488</c:v>
                </c:pt>
                <c:pt idx="64">
                  <c:v>71.076885942751403</c:v>
                </c:pt>
                <c:pt idx="65">
                  <c:v>71.143305483344349</c:v>
                </c:pt>
                <c:pt idx="66">
                  <c:v>71.169874403023229</c:v>
                </c:pt>
                <c:pt idx="67">
                  <c:v>71.200807502525606</c:v>
                </c:pt>
                <c:pt idx="68">
                  <c:v>71.177117213986165</c:v>
                </c:pt>
                <c:pt idx="69">
                  <c:v>71.248046854655584</c:v>
                </c:pt>
                <c:pt idx="70">
                  <c:v>71.277529504382613</c:v>
                </c:pt>
                <c:pt idx="71">
                  <c:v>71.313230466570701</c:v>
                </c:pt>
                <c:pt idx="72">
                  <c:v>71.291282446390767</c:v>
                </c:pt>
                <c:pt idx="73">
                  <c:v>71.278831214907129</c:v>
                </c:pt>
                <c:pt idx="74">
                  <c:v>71.417826974455551</c:v>
                </c:pt>
                <c:pt idx="75">
                  <c:v>71.555277576276922</c:v>
                </c:pt>
                <c:pt idx="76">
                  <c:v>71.561395723568523</c:v>
                </c:pt>
                <c:pt idx="77">
                  <c:v>71.646064602349583</c:v>
                </c:pt>
                <c:pt idx="78">
                  <c:v>71.775861875883294</c:v>
                </c:pt>
                <c:pt idx="79">
                  <c:v>71.78234663327224</c:v>
                </c:pt>
                <c:pt idx="80">
                  <c:v>71.859283787997299</c:v>
                </c:pt>
                <c:pt idx="81">
                  <c:v>71.863773833244835</c:v>
                </c:pt>
                <c:pt idx="82">
                  <c:v>71.858976543687675</c:v>
                </c:pt>
                <c:pt idx="83">
                  <c:v>71.827689181093717</c:v>
                </c:pt>
                <c:pt idx="84">
                  <c:v>71.812152648832395</c:v>
                </c:pt>
                <c:pt idx="85">
                  <c:v>71.887292601176256</c:v>
                </c:pt>
                <c:pt idx="86">
                  <c:v>71.927159467476841</c:v>
                </c:pt>
                <c:pt idx="87">
                  <c:v>72.025939259865368</c:v>
                </c:pt>
                <c:pt idx="88">
                  <c:v>72.117452725819234</c:v>
                </c:pt>
                <c:pt idx="89">
                  <c:v>72.074338058381286</c:v>
                </c:pt>
                <c:pt idx="90">
                  <c:v>72.195486302608032</c:v>
                </c:pt>
                <c:pt idx="91">
                  <c:v>72.273225725327833</c:v>
                </c:pt>
                <c:pt idx="92">
                  <c:v>72.204558557046013</c:v>
                </c:pt>
                <c:pt idx="93">
                  <c:v>72.161571621939629</c:v>
                </c:pt>
                <c:pt idx="94">
                  <c:v>72.264775930837274</c:v>
                </c:pt>
                <c:pt idx="95">
                  <c:v>72.34339476469961</c:v>
                </c:pt>
                <c:pt idx="96">
                  <c:v>72.435377733256573</c:v>
                </c:pt>
                <c:pt idx="97">
                  <c:v>72.475112632569861</c:v>
                </c:pt>
                <c:pt idx="98">
                  <c:v>72.595010562773311</c:v>
                </c:pt>
                <c:pt idx="99">
                  <c:v>72.669425477357734</c:v>
                </c:pt>
                <c:pt idx="100">
                  <c:v>72.626885669697316</c:v>
                </c:pt>
                <c:pt idx="101">
                  <c:v>72.506114963677575</c:v>
                </c:pt>
                <c:pt idx="102">
                  <c:v>72.426823786089798</c:v>
                </c:pt>
                <c:pt idx="103">
                  <c:v>72.501314376117818</c:v>
                </c:pt>
                <c:pt idx="104">
                  <c:v>72.719950028513722</c:v>
                </c:pt>
                <c:pt idx="105">
                  <c:v>72.634000664707884</c:v>
                </c:pt>
                <c:pt idx="106">
                  <c:v>72.641435225855858</c:v>
                </c:pt>
                <c:pt idx="107">
                  <c:v>72.698922780179046</c:v>
                </c:pt>
                <c:pt idx="108">
                  <c:v>72.736546709915615</c:v>
                </c:pt>
                <c:pt idx="109">
                  <c:v>72.679331875606721</c:v>
                </c:pt>
                <c:pt idx="110">
                  <c:v>72.582916131313965</c:v>
                </c:pt>
                <c:pt idx="111">
                  <c:v>72.596991093390656</c:v>
                </c:pt>
                <c:pt idx="112">
                  <c:v>72.529433652731697</c:v>
                </c:pt>
                <c:pt idx="113">
                  <c:v>72.53610235493278</c:v>
                </c:pt>
                <c:pt idx="114">
                  <c:v>72.61165068755858</c:v>
                </c:pt>
                <c:pt idx="115">
                  <c:v>72.581715750656443</c:v>
                </c:pt>
                <c:pt idx="116">
                  <c:v>72.46632088303042</c:v>
                </c:pt>
                <c:pt idx="117">
                  <c:v>72.462940396511968</c:v>
                </c:pt>
                <c:pt idx="118">
                  <c:v>72.456950813939415</c:v>
                </c:pt>
                <c:pt idx="119">
                  <c:v>72.571256538339924</c:v>
                </c:pt>
                <c:pt idx="120">
                  <c:v>72.60730577143184</c:v>
                </c:pt>
                <c:pt idx="121">
                  <c:v>72.68495406761798</c:v>
                </c:pt>
                <c:pt idx="122">
                  <c:v>72.575457678448061</c:v>
                </c:pt>
                <c:pt idx="123">
                  <c:v>72.665490399169798</c:v>
                </c:pt>
                <c:pt idx="124">
                  <c:v>72.571816513963626</c:v>
                </c:pt>
                <c:pt idx="125">
                  <c:v>72.743411995954716</c:v>
                </c:pt>
                <c:pt idx="126">
                  <c:v>72.779939144918586</c:v>
                </c:pt>
                <c:pt idx="127">
                  <c:v>72.872228864355449</c:v>
                </c:pt>
                <c:pt idx="128">
                  <c:v>72.754811515274298</c:v>
                </c:pt>
                <c:pt idx="129">
                  <c:v>72.635956287082024</c:v>
                </c:pt>
                <c:pt idx="130">
                  <c:v>72.681321704891133</c:v>
                </c:pt>
                <c:pt idx="131">
                  <c:v>72.734629464233095</c:v>
                </c:pt>
                <c:pt idx="132">
                  <c:v>72.825213761622891</c:v>
                </c:pt>
                <c:pt idx="133">
                  <c:v>72.881567822734752</c:v>
                </c:pt>
                <c:pt idx="134">
                  <c:v>72.837587122304868</c:v>
                </c:pt>
                <c:pt idx="135">
                  <c:v>72.755793662410071</c:v>
                </c:pt>
                <c:pt idx="136">
                  <c:v>72.780170645102217</c:v>
                </c:pt>
                <c:pt idx="137">
                  <c:v>72.818039166856082</c:v>
                </c:pt>
                <c:pt idx="138">
                  <c:v>72.812058742508995</c:v>
                </c:pt>
                <c:pt idx="139">
                  <c:v>72.768703373437688</c:v>
                </c:pt>
                <c:pt idx="140">
                  <c:v>72.984376437187024</c:v>
                </c:pt>
                <c:pt idx="141">
                  <c:v>73.043885351480256</c:v>
                </c:pt>
                <c:pt idx="142">
                  <c:v>73.034287106305825</c:v>
                </c:pt>
                <c:pt idx="143">
                  <c:v>72.95875781561513</c:v>
                </c:pt>
                <c:pt idx="144">
                  <c:v>72.935440770783927</c:v>
                </c:pt>
                <c:pt idx="145">
                  <c:v>72.878565774632406</c:v>
                </c:pt>
                <c:pt idx="146">
                  <c:v>72.828975275278239</c:v>
                </c:pt>
                <c:pt idx="147">
                  <c:v>72.817381036440736</c:v>
                </c:pt>
                <c:pt idx="148">
                  <c:v>72.867207149622786</c:v>
                </c:pt>
                <c:pt idx="149">
                  <c:v>72.867835585212873</c:v>
                </c:pt>
                <c:pt idx="150">
                  <c:v>72.998572930304846</c:v>
                </c:pt>
                <c:pt idx="151">
                  <c:v>73.041079602824041</c:v>
                </c:pt>
                <c:pt idx="152">
                  <c:v>73.101601195409728</c:v>
                </c:pt>
                <c:pt idx="153">
                  <c:v>73.174624279700026</c:v>
                </c:pt>
                <c:pt idx="154">
                  <c:v>73.07722817551138</c:v>
                </c:pt>
                <c:pt idx="155">
                  <c:v>72.922210691622482</c:v>
                </c:pt>
                <c:pt idx="156">
                  <c:v>72.903141416307207</c:v>
                </c:pt>
                <c:pt idx="157">
                  <c:v>72.89472333350011</c:v>
                </c:pt>
                <c:pt idx="158">
                  <c:v>72.970306458371098</c:v>
                </c:pt>
                <c:pt idx="159">
                  <c:v>73.040760252044336</c:v>
                </c:pt>
                <c:pt idx="160">
                  <c:v>73.045046454878516</c:v>
                </c:pt>
                <c:pt idx="161">
                  <c:v>72.901482926654751</c:v>
                </c:pt>
                <c:pt idx="162">
                  <c:v>72.75423861837038</c:v>
                </c:pt>
                <c:pt idx="163">
                  <c:v>72.673574337883124</c:v>
                </c:pt>
                <c:pt idx="164">
                  <c:v>72.757203056489999</c:v>
                </c:pt>
                <c:pt idx="165">
                  <c:v>72.820951678096847</c:v>
                </c:pt>
                <c:pt idx="166">
                  <c:v>72.904072844079835</c:v>
                </c:pt>
                <c:pt idx="167">
                  <c:v>72.911152561904572</c:v>
                </c:pt>
                <c:pt idx="168">
                  <c:v>72.811788793004425</c:v>
                </c:pt>
                <c:pt idx="169">
                  <c:v>72.843483990486988</c:v>
                </c:pt>
                <c:pt idx="170">
                  <c:v>72.893651384958773</c:v>
                </c:pt>
                <c:pt idx="171">
                  <c:v>73.022824330251112</c:v>
                </c:pt>
                <c:pt idx="172">
                  <c:v>72.816943218208223</c:v>
                </c:pt>
                <c:pt idx="173">
                  <c:v>72.779263405864469</c:v>
                </c:pt>
                <c:pt idx="174">
                  <c:v>72.745125142263305</c:v>
                </c:pt>
                <c:pt idx="175">
                  <c:v>72.707340806454653</c:v>
                </c:pt>
                <c:pt idx="176">
                  <c:v>72.631546478392082</c:v>
                </c:pt>
                <c:pt idx="177">
                  <c:v>72.498546365424275</c:v>
                </c:pt>
                <c:pt idx="178">
                  <c:v>72.502343411568219</c:v>
                </c:pt>
                <c:pt idx="179">
                  <c:v>72.535443179905101</c:v>
                </c:pt>
                <c:pt idx="180">
                  <c:v>72.691014317841422</c:v>
                </c:pt>
                <c:pt idx="181">
                  <c:v>72.650895770958584</c:v>
                </c:pt>
                <c:pt idx="182">
                  <c:v>72.6374780433258</c:v>
                </c:pt>
                <c:pt idx="183">
                  <c:v>72.644256639359043</c:v>
                </c:pt>
                <c:pt idx="184">
                  <c:v>72.682531882199612</c:v>
                </c:pt>
                <c:pt idx="185">
                  <c:v>72.766931546140469</c:v>
                </c:pt>
                <c:pt idx="186">
                  <c:v>72.829904473650274</c:v>
                </c:pt>
                <c:pt idx="187">
                  <c:v>72.908846710201402</c:v>
                </c:pt>
                <c:pt idx="188">
                  <c:v>72.9319820723601</c:v>
                </c:pt>
                <c:pt idx="189">
                  <c:v>73.021002774251244</c:v>
                </c:pt>
                <c:pt idx="190">
                  <c:v>72.9755804386823</c:v>
                </c:pt>
                <c:pt idx="191">
                  <c:v>72.963869861296175</c:v>
                </c:pt>
                <c:pt idx="192">
                  <c:v>73.027161104830199</c:v>
                </c:pt>
                <c:pt idx="193">
                  <c:v>72.899783223746084</c:v>
                </c:pt>
                <c:pt idx="194">
                  <c:v>72.787342539936418</c:v>
                </c:pt>
                <c:pt idx="195">
                  <c:v>72.55520682353378</c:v>
                </c:pt>
                <c:pt idx="196">
                  <c:v>72.436360412627266</c:v>
                </c:pt>
                <c:pt idx="197">
                  <c:v>72.28021982544746</c:v>
                </c:pt>
                <c:pt idx="198">
                  <c:v>72.291068223184837</c:v>
                </c:pt>
                <c:pt idx="199">
                  <c:v>72.174241721437866</c:v>
                </c:pt>
                <c:pt idx="200">
                  <c:v>72.194176184535507</c:v>
                </c:pt>
                <c:pt idx="201">
                  <c:v>71.881877953356053</c:v>
                </c:pt>
                <c:pt idx="202">
                  <c:v>71.673459332591506</c:v>
                </c:pt>
                <c:pt idx="203">
                  <c:v>71.395851360819492</c:v>
                </c:pt>
                <c:pt idx="204">
                  <c:v>71.049057577414956</c:v>
                </c:pt>
                <c:pt idx="205">
                  <c:v>70.840118937225725</c:v>
                </c:pt>
                <c:pt idx="206">
                  <c:v>70.615063596698619</c:v>
                </c:pt>
                <c:pt idx="207">
                  <c:v>70.660993106345714</c:v>
                </c:pt>
                <c:pt idx="208">
                  <c:v>70.616518350979433</c:v>
                </c:pt>
                <c:pt idx="209">
                  <c:v>70.599551760230952</c:v>
                </c:pt>
                <c:pt idx="210">
                  <c:v>70.579049338263118</c:v>
                </c:pt>
                <c:pt idx="211">
                  <c:v>70.551785584800342</c:v>
                </c:pt>
                <c:pt idx="212">
                  <c:v>70.416351190106283</c:v>
                </c:pt>
                <c:pt idx="213">
                  <c:v>70.280164805452742</c:v>
                </c:pt>
                <c:pt idx="214">
                  <c:v>70.195062335716159</c:v>
                </c:pt>
                <c:pt idx="215">
                  <c:v>70.213583181654712</c:v>
                </c:pt>
                <c:pt idx="216">
                  <c:v>70.397615885141093</c:v>
                </c:pt>
                <c:pt idx="217">
                  <c:v>70.422667390858052</c:v>
                </c:pt>
                <c:pt idx="218">
                  <c:v>70.621486151623984</c:v>
                </c:pt>
                <c:pt idx="219">
                  <c:v>70.638593680386805</c:v>
                </c:pt>
                <c:pt idx="220">
                  <c:v>70.705399556203304</c:v>
                </c:pt>
                <c:pt idx="221">
                  <c:v>70.49040918716814</c:v>
                </c:pt>
                <c:pt idx="222">
                  <c:v>70.338702077892592</c:v>
                </c:pt>
                <c:pt idx="223">
                  <c:v>70.38984940855012</c:v>
                </c:pt>
                <c:pt idx="224">
                  <c:v>70.468865143978917</c:v>
                </c:pt>
                <c:pt idx="225">
                  <c:v>70.586396738483302</c:v>
                </c:pt>
                <c:pt idx="226">
                  <c:v>70.546146885197274</c:v>
                </c:pt>
                <c:pt idx="227">
                  <c:v>70.481744775577454</c:v>
                </c:pt>
                <c:pt idx="228">
                  <c:v>70.512158476249269</c:v>
                </c:pt>
                <c:pt idx="229">
                  <c:v>70.450461862802683</c:v>
                </c:pt>
                <c:pt idx="230">
                  <c:v>70.219556850312301</c:v>
                </c:pt>
                <c:pt idx="231">
                  <c:v>70.195306715571732</c:v>
                </c:pt>
                <c:pt idx="232">
                  <c:v>70.105348660979573</c:v>
                </c:pt>
                <c:pt idx="233">
                  <c:v>70.144074376248909</c:v>
                </c:pt>
                <c:pt idx="234">
                  <c:v>70.144813109534212</c:v>
                </c:pt>
                <c:pt idx="235">
                  <c:v>70.218305063382488</c:v>
                </c:pt>
                <c:pt idx="236">
                  <c:v>70.240002581088262</c:v>
                </c:pt>
                <c:pt idx="237">
                  <c:v>70.312824694108684</c:v>
                </c:pt>
                <c:pt idx="238">
                  <c:v>70.466908437029261</c:v>
                </c:pt>
                <c:pt idx="239">
                  <c:v>70.528032645060904</c:v>
                </c:pt>
                <c:pt idx="240">
                  <c:v>70.660482564584754</c:v>
                </c:pt>
                <c:pt idx="241">
                  <c:v>70.907727218569562</c:v>
                </c:pt>
                <c:pt idx="242">
                  <c:v>71.063670306100562</c:v>
                </c:pt>
                <c:pt idx="243">
                  <c:v>71.16351321020521</c:v>
                </c:pt>
                <c:pt idx="244">
                  <c:v>71.130510226274396</c:v>
                </c:pt>
                <c:pt idx="245">
                  <c:v>71.071939314644254</c:v>
                </c:pt>
                <c:pt idx="246">
                  <c:v>71.289809711930104</c:v>
                </c:pt>
                <c:pt idx="247">
                  <c:v>71.40401564888154</c:v>
                </c:pt>
                <c:pt idx="248">
                  <c:v>71.35650263651759</c:v>
                </c:pt>
                <c:pt idx="249">
                  <c:v>71.162744715389351</c:v>
                </c:pt>
                <c:pt idx="250">
                  <c:v>71.179859363740675</c:v>
                </c:pt>
                <c:pt idx="251">
                  <c:v>71.239468598881828</c:v>
                </c:pt>
                <c:pt idx="252">
                  <c:v>71.205000688730593</c:v>
                </c:pt>
                <c:pt idx="253">
                  <c:v>71.332062916712161</c:v>
                </c:pt>
                <c:pt idx="254">
                  <c:v>71.484681930894922</c:v>
                </c:pt>
                <c:pt idx="255">
                  <c:v>71.508853155448634</c:v>
                </c:pt>
                <c:pt idx="256">
                  <c:v>71.653957210542771</c:v>
                </c:pt>
                <c:pt idx="257">
                  <c:v>71.875019602271351</c:v>
                </c:pt>
                <c:pt idx="258">
                  <c:v>72.033535192115977</c:v>
                </c:pt>
                <c:pt idx="259">
                  <c:v>71.994411557875594</c:v>
                </c:pt>
                <c:pt idx="260">
                  <c:v>72.103619822741209</c:v>
                </c:pt>
                <c:pt idx="261">
                  <c:v>72.373361495260269</c:v>
                </c:pt>
                <c:pt idx="262">
                  <c:v>72.460496327161621</c:v>
                </c:pt>
                <c:pt idx="263">
                  <c:v>72.690273516991283</c:v>
                </c:pt>
                <c:pt idx="264">
                  <c:v>72.903248078745861</c:v>
                </c:pt>
                <c:pt idx="265">
                  <c:v>72.829660805236969</c:v>
                </c:pt>
                <c:pt idx="266">
                  <c:v>72.784448809878214</c:v>
                </c:pt>
                <c:pt idx="267">
                  <c:v>72.974149721892815</c:v>
                </c:pt>
                <c:pt idx="268">
                  <c:v>73.042962030063478</c:v>
                </c:pt>
                <c:pt idx="269">
                  <c:v>73.007306550446984</c:v>
                </c:pt>
                <c:pt idx="270">
                  <c:v>72.992602335240889</c:v>
                </c:pt>
                <c:pt idx="271">
                  <c:v>73.203320885361236</c:v>
                </c:pt>
                <c:pt idx="272">
                  <c:v>73.298052085146779</c:v>
                </c:pt>
                <c:pt idx="273">
                  <c:v>73.433321686286533</c:v>
                </c:pt>
                <c:pt idx="274">
                  <c:v>73.437136785496378</c:v>
                </c:pt>
                <c:pt idx="275">
                  <c:v>73.43424036704198</c:v>
                </c:pt>
                <c:pt idx="276">
                  <c:v>73.308626880849502</c:v>
                </c:pt>
                <c:pt idx="277">
                  <c:v>73.382800260568189</c:v>
                </c:pt>
                <c:pt idx="278">
                  <c:v>73.481098121628222</c:v>
                </c:pt>
                <c:pt idx="279">
                  <c:v>73.558538749562075</c:v>
                </c:pt>
                <c:pt idx="280">
                  <c:v>73.77567206998765</c:v>
                </c:pt>
                <c:pt idx="281">
                  <c:v>73.980010097194622</c:v>
                </c:pt>
                <c:pt idx="282">
                  <c:v>74.048601004314747</c:v>
                </c:pt>
                <c:pt idx="283">
                  <c:v>74.112436358665619</c:v>
                </c:pt>
                <c:pt idx="284">
                  <c:v>74.089185185564958</c:v>
                </c:pt>
                <c:pt idx="285">
                  <c:v>74.140244568942791</c:v>
                </c:pt>
                <c:pt idx="286">
                  <c:v>74.134710271412644</c:v>
                </c:pt>
                <c:pt idx="287">
                  <c:v>74.191477732027906</c:v>
                </c:pt>
                <c:pt idx="288">
                  <c:v>74.356930385780416</c:v>
                </c:pt>
                <c:pt idx="289">
                  <c:v>74.417431872164684</c:v>
                </c:pt>
                <c:pt idx="290">
                  <c:v>74.50459890721811</c:v>
                </c:pt>
                <c:pt idx="291">
                  <c:v>74.485658991028515</c:v>
                </c:pt>
                <c:pt idx="292">
                  <c:v>74.446603214355733</c:v>
                </c:pt>
                <c:pt idx="293">
                  <c:v>74.433040437660495</c:v>
                </c:pt>
                <c:pt idx="294">
                  <c:v>74.44740632054976</c:v>
                </c:pt>
                <c:pt idx="295">
                  <c:v>74.566118862529777</c:v>
                </c:pt>
                <c:pt idx="296">
                  <c:v>74.536392949236387</c:v>
                </c:pt>
                <c:pt idx="297">
                  <c:v>74.623790345552919</c:v>
                </c:pt>
                <c:pt idx="298">
                  <c:v>74.768654892058962</c:v>
                </c:pt>
                <c:pt idx="299">
                  <c:v>74.76673495702866</c:v>
                </c:pt>
                <c:pt idx="300">
                  <c:v>74.908949118194769</c:v>
                </c:pt>
                <c:pt idx="301">
                  <c:v>75.104353394472014</c:v>
                </c:pt>
                <c:pt idx="302">
                  <c:v>75.264121094393076</c:v>
                </c:pt>
                <c:pt idx="303">
                  <c:v>75.138180400193576</c:v>
                </c:pt>
                <c:pt idx="304">
                  <c:v>75.006908323214148</c:v>
                </c:pt>
                <c:pt idx="305">
                  <c:v>75.076017106461023</c:v>
                </c:pt>
                <c:pt idx="306">
                  <c:v>75.338483274583282</c:v>
                </c:pt>
                <c:pt idx="307">
                  <c:v>75.175362000756962</c:v>
                </c:pt>
                <c:pt idx="308">
                  <c:v>75.30308514652522</c:v>
                </c:pt>
                <c:pt idx="309">
                  <c:v>75.37528469149548</c:v>
                </c:pt>
                <c:pt idx="310">
                  <c:v>75.561069614687582</c:v>
                </c:pt>
                <c:pt idx="311">
                  <c:v>75.593529445092898</c:v>
                </c:pt>
                <c:pt idx="312">
                  <c:v>75.631977883027858</c:v>
                </c:pt>
                <c:pt idx="313">
                  <c:v>75.548796641450622</c:v>
                </c:pt>
                <c:pt idx="314">
                  <c:v>75.518698850426787</c:v>
                </c:pt>
                <c:pt idx="315">
                  <c:v>75.556981399941904</c:v>
                </c:pt>
                <c:pt idx="316">
                  <c:v>75.552678799441651</c:v>
                </c:pt>
                <c:pt idx="317">
                  <c:v>75.711868305729752</c:v>
                </c:pt>
                <c:pt idx="318">
                  <c:v>75.7608129804497</c:v>
                </c:pt>
                <c:pt idx="319">
                  <c:v>75.833081081136413</c:v>
                </c:pt>
                <c:pt idx="320">
                  <c:v>76.106094454324619</c:v>
                </c:pt>
                <c:pt idx="321">
                  <c:v>76.127453766378309</c:v>
                </c:pt>
                <c:pt idx="322">
                  <c:v>76.056950767717879</c:v>
                </c:pt>
                <c:pt idx="323">
                  <c:v>76.113268679439074</c:v>
                </c:pt>
                <c:pt idx="324">
                  <c:v>76.049416778570034</c:v>
                </c:pt>
                <c:pt idx="325">
                  <c:v>76.10236707388809</c:v>
                </c:pt>
                <c:pt idx="326">
                  <c:v>76.126454616971998</c:v>
                </c:pt>
                <c:pt idx="327">
                  <c:v>75.874265766892464</c:v>
                </c:pt>
                <c:pt idx="328">
                  <c:v>76.046652812032008</c:v>
                </c:pt>
                <c:pt idx="329">
                  <c:v>76.153081778384404</c:v>
                </c:pt>
                <c:pt idx="330">
                  <c:v>76.342518638937136</c:v>
                </c:pt>
                <c:pt idx="331">
                  <c:v>76.47129878097779</c:v>
                </c:pt>
                <c:pt idx="332">
                  <c:v>76.456687068331405</c:v>
                </c:pt>
                <c:pt idx="333">
                  <c:v>76.56172688194151</c:v>
                </c:pt>
                <c:pt idx="334">
                  <c:v>76.325932414160349</c:v>
                </c:pt>
                <c:pt idx="335">
                  <c:v>75.985802524822176</c:v>
                </c:pt>
                <c:pt idx="336">
                  <c:v>75.871619741414179</c:v>
                </c:pt>
                <c:pt idx="337">
                  <c:v>75.71015313532908</c:v>
                </c:pt>
                <c:pt idx="338">
                  <c:v>75.573832251490998</c:v>
                </c:pt>
                <c:pt idx="339">
                  <c:v>75.298733008664982</c:v>
                </c:pt>
                <c:pt idx="340">
                  <c:v>74.924362790406107</c:v>
                </c:pt>
                <c:pt idx="341">
                  <c:v>74.845142873397975</c:v>
                </c:pt>
                <c:pt idx="342">
                  <c:v>74.863546378001374</c:v>
                </c:pt>
                <c:pt idx="343">
                  <c:v>74.577055833772562</c:v>
                </c:pt>
                <c:pt idx="344">
                  <c:v>74.559479716750005</c:v>
                </c:pt>
                <c:pt idx="345">
                  <c:v>74.690755017186817</c:v>
                </c:pt>
                <c:pt idx="346">
                  <c:v>74.667813063485482</c:v>
                </c:pt>
                <c:pt idx="347">
                  <c:v>74.692215176965391</c:v>
                </c:pt>
                <c:pt idx="348">
                  <c:v>74.750852404419035</c:v>
                </c:pt>
                <c:pt idx="349">
                  <c:v>75.019872463169762</c:v>
                </c:pt>
                <c:pt idx="350">
                  <c:v>75.142336390490669</c:v>
                </c:pt>
                <c:pt idx="351">
                  <c:v>75.242012313790454</c:v>
                </c:pt>
                <c:pt idx="352">
                  <c:v>75.336737738508361</c:v>
                </c:pt>
                <c:pt idx="353">
                  <c:v>75.385207923827323</c:v>
                </c:pt>
                <c:pt idx="354">
                  <c:v>75.417536609317878</c:v>
                </c:pt>
                <c:pt idx="355">
                  <c:v>75.469458847652817</c:v>
                </c:pt>
                <c:pt idx="356">
                  <c:v>75.431988378732541</c:v>
                </c:pt>
                <c:pt idx="357">
                  <c:v>75.465305750384204</c:v>
                </c:pt>
                <c:pt idx="358">
                  <c:v>75.62668357174411</c:v>
                </c:pt>
                <c:pt idx="359">
                  <c:v>75.648992817013806</c:v>
                </c:pt>
                <c:pt idx="360">
                  <c:v>75.866474785436637</c:v>
                </c:pt>
                <c:pt idx="361">
                  <c:v>75.518216130142292</c:v>
                </c:pt>
                <c:pt idx="362">
                  <c:v>75.424200108727874</c:v>
                </c:pt>
                <c:pt idx="363">
                  <c:v>75.546347213450318</c:v>
                </c:pt>
                <c:pt idx="364">
                  <c:v>75.476980988373754</c:v>
                </c:pt>
                <c:pt idx="365">
                  <c:v>75.590936946393327</c:v>
                </c:pt>
                <c:pt idx="366">
                  <c:v>75.569746056343789</c:v>
                </c:pt>
                <c:pt idx="367">
                  <c:v>75.630705096071978</c:v>
                </c:pt>
                <c:pt idx="368">
                  <c:v>75.729704068694843</c:v>
                </c:pt>
                <c:pt idx="369">
                  <c:v>75.809139324324988</c:v>
                </c:pt>
                <c:pt idx="370">
                  <c:v>75.876896123823244</c:v>
                </c:pt>
                <c:pt idx="371">
                  <c:v>75.97214972559577</c:v>
                </c:pt>
                <c:pt idx="372">
                  <c:v>75.973187052034973</c:v>
                </c:pt>
                <c:pt idx="373">
                  <c:v>75.729762820525593</c:v>
                </c:pt>
                <c:pt idx="374">
                  <c:v>75.722175563438697</c:v>
                </c:pt>
                <c:pt idx="375">
                  <c:v>75.687192292577521</c:v>
                </c:pt>
                <c:pt idx="376">
                  <c:v>75.674830682110411</c:v>
                </c:pt>
                <c:pt idx="377">
                  <c:v>75.731060965466725</c:v>
                </c:pt>
                <c:pt idx="378">
                  <c:v>75.768400002449582</c:v>
                </c:pt>
              </c:numCache>
            </c:numRef>
          </c:val>
          <c:smooth val="0"/>
          <c:extLst>
            <c:ext xmlns:c16="http://schemas.microsoft.com/office/drawing/2014/chart" uri="{C3380CC4-5D6E-409C-BE32-E72D297353CC}">
              <c16:uniqueId val="{00000001-F331-43DD-A7B9-A052133F711C}"/>
            </c:ext>
          </c:extLst>
        </c:ser>
        <c:dLbls>
          <c:showLegendKey val="0"/>
          <c:showVal val="0"/>
          <c:showCatName val="0"/>
          <c:showSerName val="0"/>
          <c:showPercent val="0"/>
          <c:showBubbleSize val="0"/>
        </c:dLbls>
        <c:smooth val="0"/>
        <c:axId val="968211424"/>
        <c:axId val="964226672"/>
      </c:lineChart>
      <c:catAx>
        <c:axId val="9682114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4226672"/>
        <c:crosses val="autoZero"/>
        <c:auto val="1"/>
        <c:lblAlgn val="ctr"/>
        <c:lblOffset val="100"/>
        <c:noMultiLvlLbl val="0"/>
      </c:catAx>
      <c:valAx>
        <c:axId val="964226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8211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0"/>
          <c:order val="0"/>
          <c:spPr>
            <a:ln w="34925" cap="rnd">
              <a:solidFill>
                <a:schemeClr val="dk1">
                  <a:tint val="88500"/>
                </a:schemeClr>
              </a:solidFill>
              <a:round/>
            </a:ln>
            <a:effectLst>
              <a:outerShdw blurRad="57150" dist="19050" dir="5400000" algn="ctr" rotWithShape="0">
                <a:srgbClr val="000000">
                  <a:alpha val="63000"/>
                </a:srgbClr>
              </a:outerShdw>
            </a:effectLst>
          </c:spPr>
          <c:marker>
            <c:symbol val="none"/>
          </c:marker>
          <c:val>
            <c:numRef>
              <c:f>data!$B$32:$B$126</c:f>
              <c:numCache>
                <c:formatCode>0.0</c:formatCode>
                <c:ptCount val="95"/>
                <c:pt idx="0">
                  <c:v>88.6</c:v>
                </c:pt>
                <c:pt idx="1">
                  <c:v>88.6</c:v>
                </c:pt>
                <c:pt idx="2">
                  <c:v>89.3</c:v>
                </c:pt>
                <c:pt idx="3">
                  <c:v>90.2</c:v>
                </c:pt>
                <c:pt idx="4">
                  <c:v>91</c:v>
                </c:pt>
                <c:pt idx="5">
                  <c:v>91.5</c:v>
                </c:pt>
                <c:pt idx="6">
                  <c:v>92.4</c:v>
                </c:pt>
                <c:pt idx="7">
                  <c:v>93.1</c:v>
                </c:pt>
                <c:pt idx="8">
                  <c:v>93.7</c:v>
                </c:pt>
                <c:pt idx="9">
                  <c:v>94.1</c:v>
                </c:pt>
                <c:pt idx="10">
                  <c:v>94.3</c:v>
                </c:pt>
                <c:pt idx="11">
                  <c:v>94.4</c:v>
                </c:pt>
                <c:pt idx="12">
                  <c:v>95.1</c:v>
                </c:pt>
                <c:pt idx="13">
                  <c:v>95.8</c:v>
                </c:pt>
                <c:pt idx="14">
                  <c:v>96.3</c:v>
                </c:pt>
                <c:pt idx="15">
                  <c:v>96.8</c:v>
                </c:pt>
                <c:pt idx="16">
                  <c:v>97.1</c:v>
                </c:pt>
                <c:pt idx="17">
                  <c:v>97.9</c:v>
                </c:pt>
                <c:pt idx="18">
                  <c:v>98.6</c:v>
                </c:pt>
                <c:pt idx="19">
                  <c:v>99.1</c:v>
                </c:pt>
                <c:pt idx="20">
                  <c:v>99.5</c:v>
                </c:pt>
                <c:pt idx="21">
                  <c:v>100</c:v>
                </c:pt>
                <c:pt idx="22">
                  <c:v>100.6</c:v>
                </c:pt>
                <c:pt idx="23">
                  <c:v>100.8</c:v>
                </c:pt>
                <c:pt idx="24">
                  <c:v>101.3</c:v>
                </c:pt>
                <c:pt idx="25">
                  <c:v>101.6</c:v>
                </c:pt>
                <c:pt idx="26">
                  <c:v>101.5</c:v>
                </c:pt>
                <c:pt idx="27">
                  <c:v>102.1</c:v>
                </c:pt>
                <c:pt idx="28">
                  <c:v>102.4</c:v>
                </c:pt>
                <c:pt idx="29">
                  <c:v>103.1</c:v>
                </c:pt>
                <c:pt idx="30">
                  <c:v>104.2</c:v>
                </c:pt>
                <c:pt idx="31">
                  <c:v>103.9</c:v>
                </c:pt>
                <c:pt idx="32">
                  <c:v>104.2</c:v>
                </c:pt>
                <c:pt idx="33">
                  <c:v>103.7</c:v>
                </c:pt>
                <c:pt idx="34">
                  <c:v>103</c:v>
                </c:pt>
                <c:pt idx="35">
                  <c:v>103.5</c:v>
                </c:pt>
                <c:pt idx="36">
                  <c:v>103.6</c:v>
                </c:pt>
                <c:pt idx="37">
                  <c:v>103.7</c:v>
                </c:pt>
                <c:pt idx="38">
                  <c:v>103.1</c:v>
                </c:pt>
                <c:pt idx="39">
                  <c:v>103.1</c:v>
                </c:pt>
                <c:pt idx="40">
                  <c:v>103.1</c:v>
                </c:pt>
                <c:pt idx="41">
                  <c:v>102.5</c:v>
                </c:pt>
                <c:pt idx="42">
                  <c:v>102.9</c:v>
                </c:pt>
                <c:pt idx="43">
                  <c:v>102.5</c:v>
                </c:pt>
                <c:pt idx="44">
                  <c:v>101.6</c:v>
                </c:pt>
                <c:pt idx="45">
                  <c:v>100.9</c:v>
                </c:pt>
                <c:pt idx="46">
                  <c:v>100.5</c:v>
                </c:pt>
                <c:pt idx="47">
                  <c:v>100.3</c:v>
                </c:pt>
                <c:pt idx="48">
                  <c:v>100</c:v>
                </c:pt>
                <c:pt idx="49">
                  <c:v>100.2</c:v>
                </c:pt>
                <c:pt idx="50">
                  <c:v>100.1</c:v>
                </c:pt>
                <c:pt idx="51">
                  <c:v>99.2</c:v>
                </c:pt>
                <c:pt idx="52">
                  <c:v>98.4</c:v>
                </c:pt>
                <c:pt idx="53">
                  <c:v>98.8</c:v>
                </c:pt>
                <c:pt idx="54">
                  <c:v>98.4</c:v>
                </c:pt>
                <c:pt idx="55">
                  <c:v>98.2</c:v>
                </c:pt>
                <c:pt idx="56">
                  <c:v>97.9</c:v>
                </c:pt>
                <c:pt idx="57">
                  <c:v>97.7</c:v>
                </c:pt>
                <c:pt idx="58">
                  <c:v>98.1</c:v>
                </c:pt>
                <c:pt idx="59">
                  <c:v>98.7</c:v>
                </c:pt>
                <c:pt idx="60">
                  <c:v>99.6</c:v>
                </c:pt>
                <c:pt idx="61">
                  <c:v>100.1</c:v>
                </c:pt>
                <c:pt idx="62">
                  <c:v>100.1</c:v>
                </c:pt>
                <c:pt idx="63">
                  <c:v>100.2</c:v>
                </c:pt>
                <c:pt idx="64">
                  <c:v>101.2</c:v>
                </c:pt>
                <c:pt idx="65">
                  <c:v>101.5</c:v>
                </c:pt>
                <c:pt idx="66">
                  <c:v>101.4</c:v>
                </c:pt>
                <c:pt idx="67">
                  <c:v>101.2</c:v>
                </c:pt>
                <c:pt idx="68">
                  <c:v>100.9</c:v>
                </c:pt>
                <c:pt idx="69">
                  <c:v>101</c:v>
                </c:pt>
                <c:pt idx="70">
                  <c:v>101</c:v>
                </c:pt>
                <c:pt idx="71">
                  <c:v>100.9</c:v>
                </c:pt>
                <c:pt idx="72">
                  <c:v>101.2</c:v>
                </c:pt>
                <c:pt idx="73">
                  <c:v>101.4</c:v>
                </c:pt>
                <c:pt idx="74">
                  <c:v>101.9</c:v>
                </c:pt>
                <c:pt idx="75">
                  <c:v>102.2</c:v>
                </c:pt>
                <c:pt idx="76">
                  <c:v>102.7</c:v>
                </c:pt>
                <c:pt idx="77">
                  <c:v>103.5</c:v>
                </c:pt>
                <c:pt idx="78">
                  <c:v>103.7</c:v>
                </c:pt>
                <c:pt idx="79">
                  <c:v>103.9</c:v>
                </c:pt>
                <c:pt idx="80">
                  <c:v>103.8</c:v>
                </c:pt>
                <c:pt idx="81">
                  <c:v>102.5</c:v>
                </c:pt>
                <c:pt idx="82">
                  <c:v>104.9</c:v>
                </c:pt>
                <c:pt idx="83">
                  <c:v>107.4</c:v>
                </c:pt>
                <c:pt idx="84">
                  <c:v>107.5</c:v>
                </c:pt>
                <c:pt idx="85">
                  <c:v>107.8</c:v>
                </c:pt>
                <c:pt idx="86">
                  <c:v>107.3</c:v>
                </c:pt>
                <c:pt idx="87">
                  <c:v>106.6</c:v>
                </c:pt>
                <c:pt idx="88">
                  <c:v>106.2</c:v>
                </c:pt>
                <c:pt idx="89">
                  <c:v>104.6</c:v>
                </c:pt>
                <c:pt idx="90">
                  <c:v>104.3</c:v>
                </c:pt>
                <c:pt idx="91">
                  <c:v>103.9</c:v>
                </c:pt>
                <c:pt idx="92">
                  <c:v>104.1</c:v>
                </c:pt>
                <c:pt idx="93">
                  <c:v>104.8</c:v>
                </c:pt>
                <c:pt idx="94">
                  <c:v>105.7</c:v>
                </c:pt>
              </c:numCache>
            </c:numRef>
          </c:val>
          <c:smooth val="0"/>
          <c:extLst>
            <c:ext xmlns:c16="http://schemas.microsoft.com/office/drawing/2014/chart" uri="{C3380CC4-5D6E-409C-BE32-E72D297353CC}">
              <c16:uniqueId val="{00000000-154F-4997-9CFE-A379215823A7}"/>
            </c:ext>
          </c:extLst>
        </c:ser>
        <c:dLbls>
          <c:showLegendKey val="0"/>
          <c:showVal val="0"/>
          <c:showCatName val="0"/>
          <c:showSerName val="0"/>
          <c:showPercent val="0"/>
          <c:showBubbleSize val="0"/>
        </c:dLbls>
        <c:smooth val="0"/>
        <c:axId val="1012687248"/>
        <c:axId val="992661776"/>
      </c:lineChart>
      <c:catAx>
        <c:axId val="1012687248"/>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2661776"/>
        <c:crosses val="autoZero"/>
        <c:auto val="1"/>
        <c:lblAlgn val="ctr"/>
        <c:lblOffset val="100"/>
        <c:noMultiLvlLbl val="0"/>
      </c:catAx>
      <c:valAx>
        <c:axId val="9926617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26872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A97A37-B51F-AE4B-9B50-65018E2535DD}"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2EB9A-B26D-9141-BB5F-1FA7C18337F7}" type="slidenum">
              <a:rPr lang="en-US" smtClean="0"/>
              <a:t>‹#›</a:t>
            </a:fld>
            <a:endParaRPr lang="en-US"/>
          </a:p>
        </p:txBody>
      </p:sp>
    </p:spTree>
    <p:extLst>
      <p:ext uri="{BB962C8B-B14F-4D97-AF65-F5344CB8AC3E}">
        <p14:creationId xmlns:p14="http://schemas.microsoft.com/office/powerpoint/2010/main" val="186059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97A37-B51F-AE4B-9B50-65018E2535DD}"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2EB9A-B26D-9141-BB5F-1FA7C18337F7}" type="slidenum">
              <a:rPr lang="en-US" smtClean="0"/>
              <a:t>‹#›</a:t>
            </a:fld>
            <a:endParaRPr lang="en-US"/>
          </a:p>
        </p:txBody>
      </p:sp>
    </p:spTree>
    <p:extLst>
      <p:ext uri="{BB962C8B-B14F-4D97-AF65-F5344CB8AC3E}">
        <p14:creationId xmlns:p14="http://schemas.microsoft.com/office/powerpoint/2010/main" val="205603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97A37-B51F-AE4B-9B50-65018E2535DD}"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2EB9A-B26D-9141-BB5F-1FA7C18337F7}" type="slidenum">
              <a:rPr lang="en-US" smtClean="0"/>
              <a:t>‹#›</a:t>
            </a:fld>
            <a:endParaRPr lang="en-US"/>
          </a:p>
        </p:txBody>
      </p:sp>
    </p:spTree>
    <p:extLst>
      <p:ext uri="{BB962C8B-B14F-4D97-AF65-F5344CB8AC3E}">
        <p14:creationId xmlns:p14="http://schemas.microsoft.com/office/powerpoint/2010/main" val="223391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97A37-B51F-AE4B-9B50-65018E2535DD}"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2EB9A-B26D-9141-BB5F-1FA7C18337F7}" type="slidenum">
              <a:rPr lang="en-US" smtClean="0"/>
              <a:t>‹#›</a:t>
            </a:fld>
            <a:endParaRPr lang="en-US"/>
          </a:p>
        </p:txBody>
      </p:sp>
    </p:spTree>
    <p:extLst>
      <p:ext uri="{BB962C8B-B14F-4D97-AF65-F5344CB8AC3E}">
        <p14:creationId xmlns:p14="http://schemas.microsoft.com/office/powerpoint/2010/main" val="119496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97A37-B51F-AE4B-9B50-65018E2535DD}"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2EB9A-B26D-9141-BB5F-1FA7C18337F7}" type="slidenum">
              <a:rPr lang="en-US" smtClean="0"/>
              <a:t>‹#›</a:t>
            </a:fld>
            <a:endParaRPr lang="en-US"/>
          </a:p>
        </p:txBody>
      </p:sp>
    </p:spTree>
    <p:extLst>
      <p:ext uri="{BB962C8B-B14F-4D97-AF65-F5344CB8AC3E}">
        <p14:creationId xmlns:p14="http://schemas.microsoft.com/office/powerpoint/2010/main" val="370266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A97A37-B51F-AE4B-9B50-65018E2535DD}"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2EB9A-B26D-9141-BB5F-1FA7C18337F7}" type="slidenum">
              <a:rPr lang="en-US" smtClean="0"/>
              <a:t>‹#›</a:t>
            </a:fld>
            <a:endParaRPr lang="en-US"/>
          </a:p>
        </p:txBody>
      </p:sp>
    </p:spTree>
    <p:extLst>
      <p:ext uri="{BB962C8B-B14F-4D97-AF65-F5344CB8AC3E}">
        <p14:creationId xmlns:p14="http://schemas.microsoft.com/office/powerpoint/2010/main" val="247380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A97A37-B51F-AE4B-9B50-65018E2535DD}"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2EB9A-B26D-9141-BB5F-1FA7C18337F7}" type="slidenum">
              <a:rPr lang="en-US" smtClean="0"/>
              <a:t>‹#›</a:t>
            </a:fld>
            <a:endParaRPr lang="en-US"/>
          </a:p>
        </p:txBody>
      </p:sp>
    </p:spTree>
    <p:extLst>
      <p:ext uri="{BB962C8B-B14F-4D97-AF65-F5344CB8AC3E}">
        <p14:creationId xmlns:p14="http://schemas.microsoft.com/office/powerpoint/2010/main" val="360277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A97A37-B51F-AE4B-9B50-65018E2535DD}"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2EB9A-B26D-9141-BB5F-1FA7C18337F7}" type="slidenum">
              <a:rPr lang="en-US" smtClean="0"/>
              <a:t>‹#›</a:t>
            </a:fld>
            <a:endParaRPr lang="en-US"/>
          </a:p>
        </p:txBody>
      </p:sp>
    </p:spTree>
    <p:extLst>
      <p:ext uri="{BB962C8B-B14F-4D97-AF65-F5344CB8AC3E}">
        <p14:creationId xmlns:p14="http://schemas.microsoft.com/office/powerpoint/2010/main" val="421061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97A37-B51F-AE4B-9B50-65018E2535DD}"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2EB9A-B26D-9141-BB5F-1FA7C18337F7}" type="slidenum">
              <a:rPr lang="en-US" smtClean="0"/>
              <a:t>‹#›</a:t>
            </a:fld>
            <a:endParaRPr lang="en-US"/>
          </a:p>
        </p:txBody>
      </p:sp>
    </p:spTree>
    <p:extLst>
      <p:ext uri="{BB962C8B-B14F-4D97-AF65-F5344CB8AC3E}">
        <p14:creationId xmlns:p14="http://schemas.microsoft.com/office/powerpoint/2010/main" val="36192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A97A37-B51F-AE4B-9B50-65018E2535DD}"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2EB9A-B26D-9141-BB5F-1FA7C18337F7}" type="slidenum">
              <a:rPr lang="en-US" smtClean="0"/>
              <a:t>‹#›</a:t>
            </a:fld>
            <a:endParaRPr lang="en-US"/>
          </a:p>
        </p:txBody>
      </p:sp>
    </p:spTree>
    <p:extLst>
      <p:ext uri="{BB962C8B-B14F-4D97-AF65-F5344CB8AC3E}">
        <p14:creationId xmlns:p14="http://schemas.microsoft.com/office/powerpoint/2010/main" val="83458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A97A37-B51F-AE4B-9B50-65018E2535DD}"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2EB9A-B26D-9141-BB5F-1FA7C18337F7}" type="slidenum">
              <a:rPr lang="en-US" smtClean="0"/>
              <a:t>‹#›</a:t>
            </a:fld>
            <a:endParaRPr lang="en-US"/>
          </a:p>
        </p:txBody>
      </p:sp>
    </p:spTree>
    <p:extLst>
      <p:ext uri="{BB962C8B-B14F-4D97-AF65-F5344CB8AC3E}">
        <p14:creationId xmlns:p14="http://schemas.microsoft.com/office/powerpoint/2010/main" val="370113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97A37-B51F-AE4B-9B50-65018E2535DD}" type="datetimeFigureOut">
              <a:rPr lang="en-US" smtClean="0"/>
              <a:t>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2EB9A-B26D-9141-BB5F-1FA7C18337F7}" type="slidenum">
              <a:rPr lang="en-US" smtClean="0"/>
              <a:t>‹#›</a:t>
            </a:fld>
            <a:endParaRPr lang="en-US"/>
          </a:p>
        </p:txBody>
      </p:sp>
    </p:spTree>
    <p:extLst>
      <p:ext uri="{BB962C8B-B14F-4D97-AF65-F5344CB8AC3E}">
        <p14:creationId xmlns:p14="http://schemas.microsoft.com/office/powerpoint/2010/main" val="8292047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twitter.com/premnsikka" TargetMode="External"/><Relationship Id="rId2" Type="http://schemas.openxmlformats.org/officeDocument/2006/relationships/hyperlink" Target="https://twitter.com/RachelReevesMP"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tandfonline.com/doi/epdf/10.1080/01603477.2023.2270949?needAccess=true"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7BB3616-96D4-65AA-3A8A-C5F19AAC3645}"/>
              </a:ext>
            </a:extLst>
          </p:cNvPr>
          <p:cNvSpPr>
            <a:spLocks noGrp="1"/>
          </p:cNvSpPr>
          <p:nvPr>
            <p:ph type="ctrTitle"/>
          </p:nvPr>
        </p:nvSpPr>
        <p:spPr>
          <a:xfrm>
            <a:off x="3315031" y="973123"/>
            <a:ext cx="5561938" cy="2392379"/>
          </a:xfrm>
        </p:spPr>
        <p:txBody>
          <a:bodyPr>
            <a:normAutofit/>
          </a:bodyPr>
          <a:lstStyle/>
          <a:p>
            <a:r>
              <a:rPr lang="en-GB" sz="4700" kern="100" dirty="0">
                <a:effectLst/>
                <a:latin typeface="Calibri" panose="020F0502020204030204" pitchFamily="34" charset="0"/>
                <a:ea typeface="Times New Roman" panose="02020603050405020304" pitchFamily="18" charset="0"/>
                <a:cs typeface="Times New Roman" panose="02020603050405020304" pitchFamily="18" charset="0"/>
              </a:rPr>
              <a:t>Economic stagnation in the UK: causes and consequences</a:t>
            </a:r>
            <a:endParaRPr lang="en-US" sz="4700" dirty="0"/>
          </a:p>
        </p:txBody>
      </p:sp>
      <p:sp>
        <p:nvSpPr>
          <p:cNvPr id="3" name="Subtitle 2">
            <a:extLst>
              <a:ext uri="{FF2B5EF4-FFF2-40B4-BE49-F238E27FC236}">
                <a16:creationId xmlns:a16="http://schemas.microsoft.com/office/drawing/2014/main" id="{6CF7BC4B-5CF5-DD8F-0A44-C7679D38137D}"/>
              </a:ext>
            </a:extLst>
          </p:cNvPr>
          <p:cNvSpPr>
            <a:spLocks noGrp="1"/>
          </p:cNvSpPr>
          <p:nvPr>
            <p:ph type="subTitle" idx="1"/>
          </p:nvPr>
        </p:nvSpPr>
        <p:spPr>
          <a:xfrm>
            <a:off x="3315031" y="3582099"/>
            <a:ext cx="5561938" cy="2302777"/>
          </a:xfrm>
        </p:spPr>
        <p:txBody>
          <a:bodyPr>
            <a:normAutofit/>
          </a:bodyPr>
          <a:lstStyle/>
          <a:p>
            <a:r>
              <a:rPr lang="en-GB" dirty="0"/>
              <a:t>Malcolm Sawyer</a:t>
            </a:r>
          </a:p>
          <a:p>
            <a:r>
              <a:rPr lang="en-GB" dirty="0"/>
              <a:t>m.c.sawyer@lubs.leeds.ac.uk</a:t>
            </a:r>
          </a:p>
          <a:p>
            <a:r>
              <a:rPr lang="en-US" dirty="0"/>
              <a:t>Café </a:t>
            </a:r>
            <a:r>
              <a:rPr lang="en-US" dirty="0" err="1"/>
              <a:t>Economique</a:t>
            </a:r>
            <a:r>
              <a:rPr lang="en-US" dirty="0"/>
              <a:t> Leeds</a:t>
            </a:r>
          </a:p>
          <a:p>
            <a:r>
              <a:rPr lang="en-US" dirty="0"/>
              <a:t>6</a:t>
            </a:r>
            <a:r>
              <a:rPr lang="en-US" baseline="30000" dirty="0"/>
              <a:t>th</a:t>
            </a:r>
            <a:r>
              <a:rPr lang="en-US" dirty="0"/>
              <a:t> February 2024</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64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CC09-FC6D-9EDE-63CA-55E78E77FD26}"/>
              </a:ext>
            </a:extLst>
          </p:cNvPr>
          <p:cNvSpPr>
            <a:spLocks noGrp="1"/>
          </p:cNvSpPr>
          <p:nvPr>
            <p:ph type="title"/>
          </p:nvPr>
        </p:nvSpPr>
        <p:spPr>
          <a:xfrm>
            <a:off x="838200" y="696288"/>
            <a:ext cx="10515600" cy="838898"/>
          </a:xfrm>
        </p:spPr>
        <p:txBody>
          <a:bodyPr>
            <a:normAutofit fontScale="90000"/>
          </a:bodyPr>
          <a:lstStyle/>
          <a:p>
            <a:r>
              <a:rPr lang="en-GB" sz="3100" dirty="0"/>
              <a:t>Annual growth</a:t>
            </a:r>
            <a:r>
              <a:rPr lang="en-GB" sz="3100" baseline="0" dirty="0"/>
              <a:t> rate (%) of output per hour worked: average over five year period starting at year indicated</a:t>
            </a:r>
            <a:r>
              <a:rPr lang="en-GB" dirty="0"/>
              <a:t/>
            </a:r>
            <a:br>
              <a:rPr lang="en-GB" dirty="0"/>
            </a:br>
            <a:endParaRPr lang="en-GB" dirty="0"/>
          </a:p>
        </p:txBody>
      </p:sp>
      <p:graphicFrame>
        <p:nvGraphicFramePr>
          <p:cNvPr id="3" name="Chart 2">
            <a:extLst>
              <a:ext uri="{FF2B5EF4-FFF2-40B4-BE49-F238E27FC236}">
                <a16:creationId xmlns:a16="http://schemas.microsoft.com/office/drawing/2014/main" id="{EF586C3E-3D1D-509A-D722-309D9811FAE0}"/>
              </a:ext>
            </a:extLst>
          </p:cNvPr>
          <p:cNvGraphicFramePr>
            <a:graphicFrameLocks/>
          </p:cNvGraphicFramePr>
          <p:nvPr>
            <p:extLst>
              <p:ext uri="{D42A27DB-BD31-4B8C-83A1-F6EECF244321}">
                <p14:modId xmlns:p14="http://schemas.microsoft.com/office/powerpoint/2010/main" val="2432490112"/>
              </p:ext>
            </p:extLst>
          </p:nvPr>
        </p:nvGraphicFramePr>
        <p:xfrm>
          <a:off x="1677798" y="1535187"/>
          <a:ext cx="8531603" cy="4924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826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D369-D244-4284-1631-9A96BA5C180B}"/>
              </a:ext>
            </a:extLst>
          </p:cNvPr>
          <p:cNvSpPr>
            <a:spLocks noGrp="1"/>
          </p:cNvSpPr>
          <p:nvPr>
            <p:ph type="title"/>
          </p:nvPr>
        </p:nvSpPr>
        <p:spPr>
          <a:xfrm>
            <a:off x="838200" y="394283"/>
            <a:ext cx="10515600" cy="897621"/>
          </a:xfrm>
        </p:spPr>
        <p:txBody>
          <a:bodyPr>
            <a:normAutofit fontScale="90000"/>
          </a:bodyPr>
          <a:lstStyle/>
          <a:p>
            <a:r>
              <a:rPr lang="en-GB" sz="2800" dirty="0"/>
              <a:t>Gross capital formation/GDP (%)</a:t>
            </a:r>
            <a:r>
              <a:rPr lang="en-GB" dirty="0"/>
              <a:t/>
            </a:r>
            <a:br>
              <a:rPr lang="en-GB" dirty="0"/>
            </a:br>
            <a:endParaRPr lang="en-GB" dirty="0"/>
          </a:p>
        </p:txBody>
      </p:sp>
      <p:graphicFrame>
        <p:nvGraphicFramePr>
          <p:cNvPr id="5" name="Chart 4">
            <a:extLst>
              <a:ext uri="{FF2B5EF4-FFF2-40B4-BE49-F238E27FC236}">
                <a16:creationId xmlns:a16="http://schemas.microsoft.com/office/drawing/2014/main" id="{507D6BF0-B312-B5F1-4775-CAAF30712B4F}"/>
              </a:ext>
            </a:extLst>
          </p:cNvPr>
          <p:cNvGraphicFramePr>
            <a:graphicFrameLocks/>
          </p:cNvGraphicFramePr>
          <p:nvPr>
            <p:extLst>
              <p:ext uri="{D42A27DB-BD31-4B8C-83A1-F6EECF244321}">
                <p14:modId xmlns:p14="http://schemas.microsoft.com/office/powerpoint/2010/main" val="2493552235"/>
              </p:ext>
            </p:extLst>
          </p:nvPr>
        </p:nvGraphicFramePr>
        <p:xfrm>
          <a:off x="1375794" y="1216404"/>
          <a:ext cx="9580228" cy="4882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6464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CEE62-B811-655B-595F-34743EA7CAC5}"/>
              </a:ext>
            </a:extLst>
          </p:cNvPr>
          <p:cNvSpPr>
            <a:spLocks noGrp="1"/>
          </p:cNvSpPr>
          <p:nvPr>
            <p:ph type="title"/>
          </p:nvPr>
        </p:nvSpPr>
        <p:spPr>
          <a:xfrm>
            <a:off x="838200" y="365126"/>
            <a:ext cx="10515600" cy="773210"/>
          </a:xfrm>
        </p:spPr>
        <p:txBody>
          <a:bodyPr>
            <a:normAutofit/>
          </a:bodyPr>
          <a:lstStyle/>
          <a:p>
            <a:r>
              <a:rPr lang="en-GB" sz="2800" dirty="0"/>
              <a:t>Unemployment rate 1992-2023</a:t>
            </a:r>
          </a:p>
        </p:txBody>
      </p:sp>
      <p:graphicFrame>
        <p:nvGraphicFramePr>
          <p:cNvPr id="3" name="Chart 2">
            <a:extLst>
              <a:ext uri="{FF2B5EF4-FFF2-40B4-BE49-F238E27FC236}">
                <a16:creationId xmlns:a16="http://schemas.microsoft.com/office/drawing/2014/main" id="{A9BCB403-DC28-6EC9-D6E6-600BC0E7066B}"/>
              </a:ext>
            </a:extLst>
          </p:cNvPr>
          <p:cNvGraphicFramePr>
            <a:graphicFrameLocks/>
          </p:cNvGraphicFramePr>
          <p:nvPr>
            <p:extLst>
              <p:ext uri="{D42A27DB-BD31-4B8C-83A1-F6EECF244321}">
                <p14:modId xmlns:p14="http://schemas.microsoft.com/office/powerpoint/2010/main" val="945532626"/>
              </p:ext>
            </p:extLst>
          </p:nvPr>
        </p:nvGraphicFramePr>
        <p:xfrm>
          <a:off x="838200" y="1212980"/>
          <a:ext cx="10638453" cy="5374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6337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9AAF-4CE3-4E1A-3BD0-4AADB2B5E51D}"/>
              </a:ext>
            </a:extLst>
          </p:cNvPr>
          <p:cNvSpPr>
            <a:spLocks noGrp="1"/>
          </p:cNvSpPr>
          <p:nvPr>
            <p:ph type="title"/>
          </p:nvPr>
        </p:nvSpPr>
        <p:spPr>
          <a:xfrm>
            <a:off x="838200" y="365126"/>
            <a:ext cx="10515600" cy="838524"/>
          </a:xfrm>
        </p:spPr>
        <p:txBody>
          <a:bodyPr>
            <a:normAutofit/>
          </a:bodyPr>
          <a:lstStyle/>
          <a:p>
            <a:r>
              <a:rPr lang="en-GB" sz="2800" dirty="0"/>
              <a:t>Employment rates (%) 1992-2023</a:t>
            </a:r>
          </a:p>
        </p:txBody>
      </p:sp>
      <p:graphicFrame>
        <p:nvGraphicFramePr>
          <p:cNvPr id="3" name="Chart 2">
            <a:extLst>
              <a:ext uri="{FF2B5EF4-FFF2-40B4-BE49-F238E27FC236}">
                <a16:creationId xmlns:a16="http://schemas.microsoft.com/office/drawing/2014/main" id="{FD679277-F19C-25F5-C2EE-C9BA2C6F3399}"/>
              </a:ext>
            </a:extLst>
          </p:cNvPr>
          <p:cNvGraphicFramePr>
            <a:graphicFrameLocks/>
          </p:cNvGraphicFramePr>
          <p:nvPr>
            <p:extLst>
              <p:ext uri="{D42A27DB-BD31-4B8C-83A1-F6EECF244321}">
                <p14:modId xmlns:p14="http://schemas.microsoft.com/office/powerpoint/2010/main" val="3551823342"/>
              </p:ext>
            </p:extLst>
          </p:nvPr>
        </p:nvGraphicFramePr>
        <p:xfrm>
          <a:off x="1240971" y="1334278"/>
          <a:ext cx="10112829" cy="51585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9454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081A-E538-8296-6C91-82EDF9CA29A4}"/>
              </a:ext>
            </a:extLst>
          </p:cNvPr>
          <p:cNvSpPr>
            <a:spLocks noGrp="1"/>
          </p:cNvSpPr>
          <p:nvPr>
            <p:ph type="title"/>
          </p:nvPr>
        </p:nvSpPr>
        <p:spPr>
          <a:xfrm>
            <a:off x="838200" y="365126"/>
            <a:ext cx="10515600" cy="893224"/>
          </a:xfrm>
        </p:spPr>
        <p:txBody>
          <a:bodyPr>
            <a:normAutofit/>
          </a:bodyPr>
          <a:lstStyle/>
          <a:p>
            <a:r>
              <a:rPr lang="en-GB" sz="2800" dirty="0"/>
              <a:t>Real earnings UK 2000Q1-2023Q3</a:t>
            </a:r>
          </a:p>
        </p:txBody>
      </p:sp>
      <p:graphicFrame>
        <p:nvGraphicFramePr>
          <p:cNvPr id="4" name="Chart 3">
            <a:extLst>
              <a:ext uri="{FF2B5EF4-FFF2-40B4-BE49-F238E27FC236}">
                <a16:creationId xmlns:a16="http://schemas.microsoft.com/office/drawing/2014/main" id="{E67BFB33-2B47-BC66-FD82-3F1D98621931}"/>
              </a:ext>
            </a:extLst>
          </p:cNvPr>
          <p:cNvGraphicFramePr>
            <a:graphicFrameLocks/>
          </p:cNvGraphicFramePr>
          <p:nvPr>
            <p:extLst>
              <p:ext uri="{D42A27DB-BD31-4B8C-83A1-F6EECF244321}">
                <p14:modId xmlns:p14="http://schemas.microsoft.com/office/powerpoint/2010/main" val="295454852"/>
              </p:ext>
            </p:extLst>
          </p:nvPr>
        </p:nvGraphicFramePr>
        <p:xfrm>
          <a:off x="643467" y="1442906"/>
          <a:ext cx="10905066" cy="47716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1687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A1AE-4AB5-7336-5B12-626A3F97E61B}"/>
              </a:ext>
            </a:extLst>
          </p:cNvPr>
          <p:cNvSpPr>
            <a:spLocks noGrp="1"/>
          </p:cNvSpPr>
          <p:nvPr>
            <p:ph type="title"/>
          </p:nvPr>
        </p:nvSpPr>
        <p:spPr/>
        <p:txBody>
          <a:bodyPr>
            <a:normAutofit/>
          </a:bodyPr>
          <a:lstStyle/>
          <a:p>
            <a:r>
              <a:rPr lang="en-GB" sz="2800" dirty="0"/>
              <a:t>Real average weekly earnings: GB</a:t>
            </a:r>
          </a:p>
        </p:txBody>
      </p:sp>
      <p:pic>
        <p:nvPicPr>
          <p:cNvPr id="3" name="Picture 2" descr="Real average weekly earnings (regular pay), actual and pre-recession trend: GB">
            <a:extLst>
              <a:ext uri="{FF2B5EF4-FFF2-40B4-BE49-F238E27FC236}">
                <a16:creationId xmlns:a16="http://schemas.microsoft.com/office/drawing/2014/main" id="{17B763C8-44E3-6820-8F8C-1119DBDD62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9592" y="1410789"/>
            <a:ext cx="7865706" cy="4881355"/>
          </a:xfrm>
          <a:prstGeom prst="rect">
            <a:avLst/>
          </a:prstGeom>
          <a:noFill/>
          <a:ln>
            <a:noFill/>
          </a:ln>
        </p:spPr>
      </p:pic>
    </p:spTree>
    <p:extLst>
      <p:ext uri="{BB962C8B-B14F-4D97-AF65-F5344CB8AC3E}">
        <p14:creationId xmlns:p14="http://schemas.microsoft.com/office/powerpoint/2010/main" val="4146644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0A6B-CDF1-45E5-0235-BA548EEF02AB}"/>
              </a:ext>
            </a:extLst>
          </p:cNvPr>
          <p:cNvSpPr>
            <a:spLocks noGrp="1"/>
          </p:cNvSpPr>
          <p:nvPr>
            <p:ph type="title"/>
          </p:nvPr>
        </p:nvSpPr>
        <p:spPr>
          <a:xfrm>
            <a:off x="838200" y="365125"/>
            <a:ext cx="10515600" cy="1099781"/>
          </a:xfrm>
        </p:spPr>
        <p:txBody>
          <a:bodyPr>
            <a:normAutofit/>
          </a:bodyPr>
          <a:lstStyle/>
          <a:p>
            <a:r>
              <a:rPr lang="en-GB" sz="2800" dirty="0"/>
              <a:t>Gini coefficient (measure of inequality)</a:t>
            </a:r>
          </a:p>
        </p:txBody>
      </p:sp>
      <p:graphicFrame>
        <p:nvGraphicFramePr>
          <p:cNvPr id="3" name="Chart 2">
            <a:extLst>
              <a:ext uri="{FF2B5EF4-FFF2-40B4-BE49-F238E27FC236}">
                <a16:creationId xmlns:a16="http://schemas.microsoft.com/office/drawing/2014/main" id="{3C909287-9F9E-94F7-1F1E-516A4A2AAE96}"/>
              </a:ext>
            </a:extLst>
          </p:cNvPr>
          <p:cNvGraphicFramePr>
            <a:graphicFrameLocks/>
          </p:cNvGraphicFramePr>
          <p:nvPr>
            <p:extLst>
              <p:ext uri="{D42A27DB-BD31-4B8C-83A1-F6EECF244321}">
                <p14:modId xmlns:p14="http://schemas.microsoft.com/office/powerpoint/2010/main" val="279074466"/>
              </p:ext>
            </p:extLst>
          </p:nvPr>
        </p:nvGraphicFramePr>
        <p:xfrm>
          <a:off x="1753299" y="1291905"/>
          <a:ext cx="8011485" cy="50921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4180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B435-3E6B-D701-6062-5AE0DFDCEC7C}"/>
              </a:ext>
            </a:extLst>
          </p:cNvPr>
          <p:cNvSpPr>
            <a:spLocks noGrp="1"/>
          </p:cNvSpPr>
          <p:nvPr>
            <p:ph type="title"/>
          </p:nvPr>
        </p:nvSpPr>
        <p:spPr>
          <a:xfrm>
            <a:off x="838200" y="346464"/>
            <a:ext cx="10515600" cy="1325563"/>
          </a:xfrm>
        </p:spPr>
        <p:txBody>
          <a:bodyPr>
            <a:noAutofit/>
          </a:bodyPr>
          <a:lstStyle/>
          <a:p>
            <a:r>
              <a:rPr lang="en-GB" sz="2400" dirty="0"/>
              <a:t>Measures of inequality based on equivalised household income (i.e. adjusted for household size)</a:t>
            </a:r>
            <a:br>
              <a:rPr lang="en-GB" sz="2400" dirty="0"/>
            </a:br>
            <a:r>
              <a:rPr lang="en-GB" sz="2400" dirty="0"/>
              <a:t>S80/S20: share of richest 20 per cent to share of poorest 20 per cent</a:t>
            </a:r>
            <a:br>
              <a:rPr lang="en-GB" sz="2400" dirty="0"/>
            </a:br>
            <a:r>
              <a:rPr lang="en-GB" sz="2400" dirty="0"/>
              <a:t>P90/P10: ratio of household edge of top 10 per cent to household edge of bottom 10 per cent</a:t>
            </a:r>
          </a:p>
        </p:txBody>
      </p:sp>
      <p:graphicFrame>
        <p:nvGraphicFramePr>
          <p:cNvPr id="4" name="Chart 3">
            <a:extLst>
              <a:ext uri="{FF2B5EF4-FFF2-40B4-BE49-F238E27FC236}">
                <a16:creationId xmlns:a16="http://schemas.microsoft.com/office/drawing/2014/main" id="{CC16215C-4AE0-C57E-1026-6AEF488FE282}"/>
              </a:ext>
            </a:extLst>
          </p:cNvPr>
          <p:cNvGraphicFramePr>
            <a:graphicFrameLocks/>
          </p:cNvGraphicFramePr>
          <p:nvPr>
            <p:extLst>
              <p:ext uri="{D42A27DB-BD31-4B8C-83A1-F6EECF244321}">
                <p14:modId xmlns:p14="http://schemas.microsoft.com/office/powerpoint/2010/main" val="3456729130"/>
              </p:ext>
            </p:extLst>
          </p:nvPr>
        </p:nvGraphicFramePr>
        <p:xfrm>
          <a:off x="1778466" y="2013358"/>
          <a:ext cx="7843706" cy="45887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6269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BDA2-FB8A-A26E-FCC3-580E7D1AAD37}"/>
              </a:ext>
            </a:extLst>
          </p:cNvPr>
          <p:cNvSpPr>
            <a:spLocks noGrp="1"/>
          </p:cNvSpPr>
          <p:nvPr>
            <p:ph type="title"/>
          </p:nvPr>
        </p:nvSpPr>
        <p:spPr/>
        <p:txBody>
          <a:bodyPr>
            <a:normAutofit/>
          </a:bodyPr>
          <a:lstStyle/>
          <a:p>
            <a:r>
              <a:rPr lang="en-GB" sz="2800" dirty="0"/>
              <a:t>Share of top 1 cent in income</a:t>
            </a:r>
          </a:p>
        </p:txBody>
      </p:sp>
      <p:graphicFrame>
        <p:nvGraphicFramePr>
          <p:cNvPr id="3" name="Chart 2">
            <a:extLst>
              <a:ext uri="{FF2B5EF4-FFF2-40B4-BE49-F238E27FC236}">
                <a16:creationId xmlns:a16="http://schemas.microsoft.com/office/drawing/2014/main" id="{57E762BC-A4EF-7546-6AE9-10FF1FD22436}"/>
              </a:ext>
            </a:extLst>
          </p:cNvPr>
          <p:cNvGraphicFramePr>
            <a:graphicFrameLocks/>
          </p:cNvGraphicFramePr>
          <p:nvPr>
            <p:extLst>
              <p:ext uri="{D42A27DB-BD31-4B8C-83A1-F6EECF244321}">
                <p14:modId xmlns:p14="http://schemas.microsoft.com/office/powerpoint/2010/main" val="3823865684"/>
              </p:ext>
            </p:extLst>
          </p:nvPr>
        </p:nvGraphicFramePr>
        <p:xfrm>
          <a:off x="1426128" y="1417739"/>
          <a:ext cx="8800052" cy="51508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4777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7DF985-FAFE-1990-9A16-CE23E52B832D}"/>
              </a:ext>
            </a:extLst>
          </p:cNvPr>
          <p:cNvPicPr>
            <a:picLocks noChangeAspect="1"/>
          </p:cNvPicPr>
          <p:nvPr/>
        </p:nvPicPr>
        <p:blipFill>
          <a:blip r:embed="rId2"/>
          <a:stretch>
            <a:fillRect/>
          </a:stretch>
        </p:blipFill>
        <p:spPr>
          <a:xfrm>
            <a:off x="1771650" y="328612"/>
            <a:ext cx="8648700" cy="6200775"/>
          </a:xfrm>
          <a:prstGeom prst="rect">
            <a:avLst/>
          </a:prstGeom>
        </p:spPr>
      </p:pic>
    </p:spTree>
    <p:extLst>
      <p:ext uri="{BB962C8B-B14F-4D97-AF65-F5344CB8AC3E}">
        <p14:creationId xmlns:p14="http://schemas.microsoft.com/office/powerpoint/2010/main" val="213265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ABF64-1576-B8A1-18CA-9CF933BC4F30}"/>
              </a:ext>
            </a:extLst>
          </p:cNvPr>
          <p:cNvSpPr>
            <a:spLocks noGrp="1"/>
          </p:cNvSpPr>
          <p:nvPr>
            <p:ph type="title"/>
          </p:nvPr>
        </p:nvSpPr>
        <p:spPr>
          <a:xfrm>
            <a:off x="1285240" y="931178"/>
            <a:ext cx="8074815" cy="634614"/>
          </a:xfrm>
        </p:spPr>
        <p:txBody>
          <a:bodyPr anchor="ctr">
            <a:normAutofit/>
          </a:bodyPr>
          <a:lstStyle/>
          <a:p>
            <a:r>
              <a:rPr lang="en-GB" sz="2400" dirty="0"/>
              <a:t>Introduction</a:t>
            </a:r>
            <a:endParaRPr lang="en-US" sz="2400" dirty="0"/>
          </a:p>
        </p:txBody>
      </p:sp>
      <p:sp>
        <p:nvSpPr>
          <p:cNvPr id="3" name="Content Placeholder 2">
            <a:extLst>
              <a:ext uri="{FF2B5EF4-FFF2-40B4-BE49-F238E27FC236}">
                <a16:creationId xmlns:a16="http://schemas.microsoft.com/office/drawing/2014/main" id="{2F2E30FB-8BDB-56BB-9751-0DBFBA668FC0}"/>
              </a:ext>
            </a:extLst>
          </p:cNvPr>
          <p:cNvSpPr>
            <a:spLocks noGrp="1"/>
          </p:cNvSpPr>
          <p:nvPr>
            <p:ph idx="1"/>
          </p:nvPr>
        </p:nvSpPr>
        <p:spPr>
          <a:xfrm>
            <a:off x="1285240" y="1565792"/>
            <a:ext cx="8074815" cy="4204073"/>
          </a:xfrm>
        </p:spPr>
        <p:txBody>
          <a:bodyPr anchor="t">
            <a:normAutofit/>
          </a:bodyPr>
          <a:lstStyle/>
          <a:p>
            <a:pPr marL="0" indent="0">
              <a:lnSpc>
                <a:spcPct val="100000"/>
              </a:lnSpc>
              <a:spcBef>
                <a:spcPts val="0"/>
              </a:spcBef>
            </a:pPr>
            <a:r>
              <a:rPr lang="en-GB" sz="2400" dirty="0"/>
              <a:t>Claim and counter-claim over growth rate generally on a short term basis, month to month, quarter to quarter; at least in media and political discussion though occasional mention of no growth in living standards over a decade or more.</a:t>
            </a:r>
          </a:p>
          <a:p>
            <a:pPr marL="0" indent="0">
              <a:lnSpc>
                <a:spcPct val="100000"/>
              </a:lnSpc>
              <a:spcBef>
                <a:spcPts val="0"/>
              </a:spcBef>
            </a:pPr>
            <a:r>
              <a:rPr lang="en-GB" sz="2400" dirty="0"/>
              <a:t>First part here is to look at trends in growth, and also at what is meant by growth</a:t>
            </a:r>
          </a:p>
          <a:p>
            <a:pPr marL="0" indent="0">
              <a:lnSpc>
                <a:spcPct val="100000"/>
              </a:lnSpc>
              <a:spcBef>
                <a:spcPts val="0"/>
              </a:spcBef>
            </a:pPr>
            <a:r>
              <a:rPr lang="en-GB" sz="2400" dirty="0"/>
              <a:t>Second part some underlying causes of the observed slow down in growth</a:t>
            </a:r>
          </a:p>
          <a:p>
            <a:pPr marL="0" indent="0">
              <a:lnSpc>
                <a:spcPct val="100000"/>
              </a:lnSpc>
              <a:spcBef>
                <a:spcPts val="0"/>
              </a:spcBef>
            </a:pPr>
            <a:r>
              <a:rPr lang="en-GB" sz="2400" dirty="0"/>
              <a:t>Third part offers three talking points loosely related to first parts.</a:t>
            </a:r>
          </a:p>
        </p:txBody>
      </p:sp>
    </p:spTree>
    <p:extLst>
      <p:ext uri="{BB962C8B-B14F-4D97-AF65-F5344CB8AC3E}">
        <p14:creationId xmlns:p14="http://schemas.microsoft.com/office/powerpoint/2010/main" val="2755448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504E4B-1C38-8EEC-80D1-94B0A4FFD828}"/>
              </a:ext>
            </a:extLst>
          </p:cNvPr>
          <p:cNvPicPr>
            <a:picLocks noChangeAspect="1"/>
          </p:cNvPicPr>
          <p:nvPr/>
        </p:nvPicPr>
        <p:blipFill>
          <a:blip r:embed="rId2"/>
          <a:stretch>
            <a:fillRect/>
          </a:stretch>
        </p:blipFill>
        <p:spPr>
          <a:xfrm>
            <a:off x="1650648" y="0"/>
            <a:ext cx="8890704" cy="6858000"/>
          </a:xfrm>
          <a:prstGeom prst="rect">
            <a:avLst/>
          </a:prstGeom>
        </p:spPr>
      </p:pic>
    </p:spTree>
    <p:extLst>
      <p:ext uri="{BB962C8B-B14F-4D97-AF65-F5344CB8AC3E}">
        <p14:creationId xmlns:p14="http://schemas.microsoft.com/office/powerpoint/2010/main" val="693810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56221-185C-154A-DE9A-1A7A8D6F4349}"/>
              </a:ext>
            </a:extLst>
          </p:cNvPr>
          <p:cNvSpPr>
            <a:spLocks noGrp="1"/>
          </p:cNvSpPr>
          <p:nvPr>
            <p:ph type="title"/>
          </p:nvPr>
        </p:nvSpPr>
        <p:spPr>
          <a:xfrm>
            <a:off x="838200" y="365125"/>
            <a:ext cx="10515600" cy="935169"/>
          </a:xfrm>
        </p:spPr>
        <p:txBody>
          <a:bodyPr>
            <a:normAutofit/>
          </a:bodyPr>
          <a:lstStyle/>
          <a:p>
            <a:r>
              <a:rPr lang="en-GB" sz="2400" dirty="0"/>
              <a:t>Poverty</a:t>
            </a:r>
          </a:p>
        </p:txBody>
      </p:sp>
      <p:sp>
        <p:nvSpPr>
          <p:cNvPr id="6" name="TextBox 5">
            <a:extLst>
              <a:ext uri="{FF2B5EF4-FFF2-40B4-BE49-F238E27FC236}">
                <a16:creationId xmlns:a16="http://schemas.microsoft.com/office/drawing/2014/main" id="{93914CA3-74A4-4AD2-5CD0-0152C08F1DD5}"/>
              </a:ext>
            </a:extLst>
          </p:cNvPr>
          <p:cNvSpPr txBox="1"/>
          <p:nvPr/>
        </p:nvSpPr>
        <p:spPr>
          <a:xfrm>
            <a:off x="1249261" y="3429000"/>
            <a:ext cx="9362812" cy="954107"/>
          </a:xfrm>
          <a:prstGeom prst="rect">
            <a:avLst/>
          </a:prstGeom>
          <a:noFill/>
        </p:spPr>
        <p:txBody>
          <a:bodyPr wrap="square">
            <a:spAutoFit/>
          </a:bodyPr>
          <a:lstStyle/>
          <a:p>
            <a:r>
              <a:rPr lang="en-GB" sz="2800" dirty="0"/>
              <a:t>Source: Joseph Rowntree Foundation: UK Poverty 2024: the essential guide to understanding poverty in the UK</a:t>
            </a:r>
          </a:p>
        </p:txBody>
      </p:sp>
      <p:sp>
        <p:nvSpPr>
          <p:cNvPr id="10" name="TextBox 9">
            <a:extLst>
              <a:ext uri="{FF2B5EF4-FFF2-40B4-BE49-F238E27FC236}">
                <a16:creationId xmlns:a16="http://schemas.microsoft.com/office/drawing/2014/main" id="{4B380324-4063-87E9-C696-1A0F209F4B16}"/>
              </a:ext>
            </a:extLst>
          </p:cNvPr>
          <p:cNvSpPr txBox="1"/>
          <p:nvPr/>
        </p:nvSpPr>
        <p:spPr>
          <a:xfrm>
            <a:off x="1042331" y="1811751"/>
            <a:ext cx="10089859" cy="1384995"/>
          </a:xfrm>
          <a:prstGeom prst="rect">
            <a:avLst/>
          </a:prstGeom>
          <a:noFill/>
        </p:spPr>
        <p:txBody>
          <a:bodyPr wrap="square">
            <a:spAutoFit/>
          </a:bodyPr>
          <a:lstStyle/>
          <a:p>
            <a:r>
              <a:rPr lang="en-GB" sz="2800" dirty="0"/>
              <a:t>Poverty: below 60 per cent of equivalised household income after housing costs; deep poverty less than 50 per cent; very deep poverty 40 per cent.</a:t>
            </a:r>
          </a:p>
        </p:txBody>
      </p:sp>
    </p:spTree>
    <p:extLst>
      <p:ext uri="{BB962C8B-B14F-4D97-AF65-F5344CB8AC3E}">
        <p14:creationId xmlns:p14="http://schemas.microsoft.com/office/powerpoint/2010/main" val="600882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94BE8-F159-165D-BA31-BB6C60583A0B}"/>
              </a:ext>
            </a:extLst>
          </p:cNvPr>
          <p:cNvSpPr>
            <a:spLocks noGrp="1"/>
          </p:cNvSpPr>
          <p:nvPr>
            <p:ph type="title"/>
          </p:nvPr>
        </p:nvSpPr>
        <p:spPr/>
        <p:txBody>
          <a:bodyPr>
            <a:normAutofit/>
          </a:bodyPr>
          <a:lstStyle/>
          <a:p>
            <a:r>
              <a:rPr lang="en-GB" sz="2800" dirty="0"/>
              <a:t>Five year trend growth (annual %) G7 countries: 1960-2017</a:t>
            </a:r>
          </a:p>
        </p:txBody>
      </p:sp>
      <p:graphicFrame>
        <p:nvGraphicFramePr>
          <p:cNvPr id="3" name="Chart 2">
            <a:extLst>
              <a:ext uri="{FF2B5EF4-FFF2-40B4-BE49-F238E27FC236}">
                <a16:creationId xmlns:a16="http://schemas.microsoft.com/office/drawing/2014/main" id="{A44B1354-D03D-3708-60FB-5C66F9C1B158}"/>
              </a:ext>
            </a:extLst>
          </p:cNvPr>
          <p:cNvGraphicFramePr>
            <a:graphicFrameLocks/>
          </p:cNvGraphicFramePr>
          <p:nvPr>
            <p:extLst>
              <p:ext uri="{D42A27DB-BD31-4B8C-83A1-F6EECF244321}">
                <p14:modId xmlns:p14="http://schemas.microsoft.com/office/powerpoint/2010/main" val="2039780972"/>
              </p:ext>
            </p:extLst>
          </p:nvPr>
        </p:nvGraphicFramePr>
        <p:xfrm>
          <a:off x="2071396" y="1586205"/>
          <a:ext cx="8024326" cy="45626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4388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7BBE-8DA1-1F86-21B3-F4687F455A2A}"/>
              </a:ext>
            </a:extLst>
          </p:cNvPr>
          <p:cNvSpPr>
            <a:spLocks noGrp="1"/>
          </p:cNvSpPr>
          <p:nvPr>
            <p:ph type="title"/>
          </p:nvPr>
        </p:nvSpPr>
        <p:spPr>
          <a:xfrm>
            <a:off x="838200" y="365126"/>
            <a:ext cx="10515600" cy="943558"/>
          </a:xfrm>
        </p:spPr>
        <p:txBody>
          <a:bodyPr>
            <a:normAutofit/>
          </a:bodyPr>
          <a:lstStyle/>
          <a:p>
            <a:r>
              <a:rPr lang="en-GB" sz="2800" dirty="0"/>
              <a:t>Five year trend growth (annual %) 1981-2017</a:t>
            </a:r>
          </a:p>
        </p:txBody>
      </p:sp>
      <p:graphicFrame>
        <p:nvGraphicFramePr>
          <p:cNvPr id="3" name="Chart 2">
            <a:extLst>
              <a:ext uri="{FF2B5EF4-FFF2-40B4-BE49-F238E27FC236}">
                <a16:creationId xmlns:a16="http://schemas.microsoft.com/office/drawing/2014/main" id="{7E12B2C3-D3D2-8BAC-4C8A-ECB7A3E4AF41}"/>
              </a:ext>
            </a:extLst>
          </p:cNvPr>
          <p:cNvGraphicFramePr>
            <a:graphicFrameLocks/>
          </p:cNvGraphicFramePr>
          <p:nvPr>
            <p:extLst>
              <p:ext uri="{D42A27DB-BD31-4B8C-83A1-F6EECF244321}">
                <p14:modId xmlns:p14="http://schemas.microsoft.com/office/powerpoint/2010/main" val="1421679272"/>
              </p:ext>
            </p:extLst>
          </p:nvPr>
        </p:nvGraphicFramePr>
        <p:xfrm>
          <a:off x="838200" y="1501629"/>
          <a:ext cx="9220200" cy="47230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0841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FFADD-2CB3-7AE2-9426-7BFD6A6CEA9F}"/>
              </a:ext>
            </a:extLst>
          </p:cNvPr>
          <p:cNvSpPr>
            <a:spLocks noGrp="1"/>
          </p:cNvSpPr>
          <p:nvPr>
            <p:ph type="title"/>
          </p:nvPr>
        </p:nvSpPr>
        <p:spPr>
          <a:xfrm>
            <a:off x="1285240" y="1050595"/>
            <a:ext cx="8074815" cy="677537"/>
          </a:xfrm>
        </p:spPr>
        <p:txBody>
          <a:bodyPr anchor="ctr">
            <a:normAutofit/>
          </a:bodyPr>
          <a:lstStyle/>
          <a:p>
            <a:r>
              <a:rPr lang="en-US" sz="2400" dirty="0" err="1">
                <a:latin typeface="+mn-lt"/>
              </a:rPr>
              <a:t>Whathappened</a:t>
            </a:r>
            <a:r>
              <a:rPr lang="en-US" sz="2400" dirty="0">
                <a:latin typeface="+mn-lt"/>
              </a:rPr>
              <a:t> to economic well-being?</a:t>
            </a:r>
          </a:p>
        </p:txBody>
      </p:sp>
      <p:sp>
        <p:nvSpPr>
          <p:cNvPr id="3" name="Content Placeholder 2">
            <a:extLst>
              <a:ext uri="{FF2B5EF4-FFF2-40B4-BE49-F238E27FC236}">
                <a16:creationId xmlns:a16="http://schemas.microsoft.com/office/drawing/2014/main" id="{40ACCEEA-728F-09F8-FE97-4D95AD6072D3}"/>
              </a:ext>
            </a:extLst>
          </p:cNvPr>
          <p:cNvSpPr>
            <a:spLocks noGrp="1"/>
          </p:cNvSpPr>
          <p:nvPr>
            <p:ph idx="1"/>
          </p:nvPr>
        </p:nvSpPr>
        <p:spPr>
          <a:xfrm>
            <a:off x="1285240" y="2088859"/>
            <a:ext cx="8074815" cy="3681005"/>
          </a:xfrm>
        </p:spPr>
        <p:txBody>
          <a:bodyPr anchor="t">
            <a:normAutofit/>
          </a:bodyPr>
          <a:lstStyle/>
          <a:p>
            <a:pPr marL="0" indent="0">
              <a:buNone/>
            </a:pPr>
            <a:r>
              <a:rPr lang="en-GB" sz="2400" dirty="0">
                <a:effectLst/>
                <a:ea typeface="Aptos" panose="020B0004020202020204" pitchFamily="34" charset="0"/>
                <a:cs typeface="Shaker 2 Lancet"/>
              </a:rPr>
              <a:t>Compare GDP with two measures of economic well-being UK 1995 to 2017</a:t>
            </a:r>
          </a:p>
          <a:p>
            <a:pPr marL="0" indent="0">
              <a:buNone/>
            </a:pPr>
            <a:r>
              <a:rPr lang="en-GB" sz="2400" i="1" dirty="0">
                <a:effectLst/>
                <a:ea typeface="Aptos" panose="020B0004020202020204" pitchFamily="34" charset="0"/>
                <a:cs typeface="Shaker 2 Lancet"/>
              </a:rPr>
              <a:t>benefits and costs experienced </a:t>
            </a:r>
            <a:r>
              <a:rPr lang="en-GB" sz="2400" dirty="0">
                <a:effectLst/>
                <a:ea typeface="Aptos" panose="020B0004020202020204" pitchFamily="34" charset="0"/>
                <a:cs typeface="Shaker 2 Lancet"/>
              </a:rPr>
              <a:t>which includes consumption, unpaid work, adjustment for inequality, measures of ecological costs </a:t>
            </a:r>
          </a:p>
          <a:p>
            <a:pPr marL="0" indent="0">
              <a:buNone/>
            </a:pPr>
            <a:r>
              <a:rPr lang="en-GB" sz="2400" i="1" dirty="0">
                <a:effectLst/>
                <a:ea typeface="Aptos" panose="020B0004020202020204" pitchFamily="34" charset="0"/>
                <a:cs typeface="Shaker 2 Lancet"/>
              </a:rPr>
              <a:t>benefits and costs of present economic activities</a:t>
            </a:r>
            <a:endParaRPr lang="en-GB" sz="2400" dirty="0">
              <a:effectLst/>
              <a:ea typeface="Aptos" panose="020B0004020202020204" pitchFamily="34" charset="0"/>
              <a:cs typeface="Shaker 2 Lancet"/>
            </a:endParaRPr>
          </a:p>
          <a:p>
            <a:endParaRPr lang="en-US" sz="2400" dirty="0"/>
          </a:p>
        </p:txBody>
      </p:sp>
    </p:spTree>
    <p:extLst>
      <p:ext uri="{BB962C8B-B14F-4D97-AF65-F5344CB8AC3E}">
        <p14:creationId xmlns:p14="http://schemas.microsoft.com/office/powerpoint/2010/main" val="1579935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419D7-0A36-EE22-0FF5-7FDC7BD9DBD1}"/>
              </a:ext>
            </a:extLst>
          </p:cNvPr>
          <p:cNvSpPr>
            <a:spLocks noGrp="1"/>
          </p:cNvSpPr>
          <p:nvPr>
            <p:ph type="title"/>
          </p:nvPr>
        </p:nvSpPr>
        <p:spPr/>
        <p:txBody>
          <a:bodyPr>
            <a:normAutofit/>
          </a:bodyPr>
          <a:lstStyle/>
          <a:p>
            <a:r>
              <a:rPr lang="en-GB" sz="2800" dirty="0"/>
              <a:t>Panel 1: euros per person (2010 prices)</a:t>
            </a:r>
            <a:br>
              <a:rPr lang="en-GB" sz="2800" dirty="0"/>
            </a:br>
            <a:r>
              <a:rPr lang="en-GB" sz="2800" dirty="0"/>
              <a:t>Panel 2: scaled 2007 =100</a:t>
            </a:r>
          </a:p>
        </p:txBody>
      </p:sp>
      <p:pic>
        <p:nvPicPr>
          <p:cNvPr id="3" name="Picture 2">
            <a:extLst>
              <a:ext uri="{FF2B5EF4-FFF2-40B4-BE49-F238E27FC236}">
                <a16:creationId xmlns:a16="http://schemas.microsoft.com/office/drawing/2014/main" id="{1613CD29-AA79-1FD5-218C-AACFB5440F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9551" y="2068194"/>
            <a:ext cx="9181322" cy="4034025"/>
          </a:xfrm>
          <a:prstGeom prst="rect">
            <a:avLst/>
          </a:prstGeom>
          <a:noFill/>
          <a:ln>
            <a:noFill/>
          </a:ln>
        </p:spPr>
      </p:pic>
    </p:spTree>
    <p:extLst>
      <p:ext uri="{BB962C8B-B14F-4D97-AF65-F5344CB8AC3E}">
        <p14:creationId xmlns:p14="http://schemas.microsoft.com/office/powerpoint/2010/main" val="137939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FFADD-2CB3-7AE2-9426-7BFD6A6CEA9F}"/>
              </a:ext>
            </a:extLst>
          </p:cNvPr>
          <p:cNvSpPr>
            <a:spLocks noGrp="1"/>
          </p:cNvSpPr>
          <p:nvPr>
            <p:ph type="title"/>
          </p:nvPr>
        </p:nvSpPr>
        <p:spPr>
          <a:xfrm>
            <a:off x="1285240" y="1050595"/>
            <a:ext cx="8074815" cy="828539"/>
          </a:xfrm>
        </p:spPr>
        <p:txBody>
          <a:bodyPr anchor="ctr">
            <a:normAutofit/>
          </a:bodyPr>
          <a:lstStyle/>
          <a:p>
            <a:r>
              <a:rPr lang="en-US" sz="2400" dirty="0">
                <a:latin typeface="+mn-lt"/>
              </a:rPr>
              <a:t>Whatever happened to economic well-being?</a:t>
            </a:r>
          </a:p>
        </p:txBody>
      </p:sp>
      <p:sp>
        <p:nvSpPr>
          <p:cNvPr id="3" name="Content Placeholder 2">
            <a:extLst>
              <a:ext uri="{FF2B5EF4-FFF2-40B4-BE49-F238E27FC236}">
                <a16:creationId xmlns:a16="http://schemas.microsoft.com/office/drawing/2014/main" id="{40ACCEEA-728F-09F8-FE97-4D95AD6072D3}"/>
              </a:ext>
            </a:extLst>
          </p:cNvPr>
          <p:cNvSpPr>
            <a:spLocks noGrp="1"/>
          </p:cNvSpPr>
          <p:nvPr>
            <p:ph idx="1"/>
          </p:nvPr>
        </p:nvSpPr>
        <p:spPr>
          <a:xfrm>
            <a:off x="1285240" y="1803632"/>
            <a:ext cx="8074815" cy="4177717"/>
          </a:xfrm>
        </p:spPr>
        <p:txBody>
          <a:bodyPr anchor="t">
            <a:normAutofit fontScale="55000" lnSpcReduction="20000"/>
          </a:bodyPr>
          <a:lstStyle/>
          <a:p>
            <a:r>
              <a:rPr lang="en-GB" i="1" dirty="0">
                <a:effectLst/>
                <a:ea typeface="Aptos" panose="020B0004020202020204" pitchFamily="34" charset="0"/>
                <a:cs typeface="Shaker 2 Lancet"/>
              </a:rPr>
              <a:t>benefits and costs experienced </a:t>
            </a:r>
            <a:r>
              <a:rPr lang="en-GB" dirty="0">
                <a:effectLst/>
                <a:ea typeface="Aptos" panose="020B0004020202020204" pitchFamily="34" charset="0"/>
                <a:cs typeface="Shaker 2 Lancet"/>
              </a:rPr>
              <a:t>(ISEWBCE): </a:t>
            </a:r>
            <a:r>
              <a:rPr lang="en-GB" dirty="0">
                <a:effectLst/>
                <a:ea typeface="Aptos" panose="020B0004020202020204" pitchFamily="34" charset="0"/>
                <a:cs typeface="STIX"/>
              </a:rPr>
              <a:t>ISEWBCE = </a:t>
            </a:r>
            <a:r>
              <a:rPr lang="en-GB" dirty="0" err="1">
                <a:effectLst/>
                <a:ea typeface="Aptos" panose="020B0004020202020204" pitchFamily="34" charset="0"/>
                <a:cs typeface="STIX"/>
              </a:rPr>
              <a:t>UW+Ci</a:t>
            </a:r>
            <a:r>
              <a:rPr lang="en-GB" dirty="0">
                <a:effectLst/>
                <a:ea typeface="Aptos" panose="020B0004020202020204" pitchFamily="34" charset="0"/>
                <a:cs typeface="STIX"/>
              </a:rPr>
              <a:t> +</a:t>
            </a:r>
            <a:r>
              <a:rPr lang="en-GB" dirty="0" err="1">
                <a:effectLst/>
                <a:ea typeface="Aptos" panose="020B0004020202020204" pitchFamily="34" charset="0"/>
                <a:cs typeface="STIX"/>
              </a:rPr>
              <a:t>S+Gc</a:t>
            </a:r>
            <a:r>
              <a:rPr lang="en-GB" dirty="0">
                <a:effectLst/>
                <a:ea typeface="Aptos" panose="020B0004020202020204" pitchFamily="34" charset="0"/>
                <a:cs typeface="STIX"/>
              </a:rPr>
              <a:t>–</a:t>
            </a:r>
            <a:r>
              <a:rPr lang="en-GB" dirty="0" err="1">
                <a:effectLst/>
                <a:ea typeface="Aptos" panose="020B0004020202020204" pitchFamily="34" charset="0"/>
                <a:cs typeface="STIX"/>
              </a:rPr>
              <a:t>DIREp</a:t>
            </a:r>
            <a:r>
              <a:rPr lang="en-GB" dirty="0">
                <a:effectLst/>
                <a:ea typeface="Aptos" panose="020B0004020202020204" pitchFamily="34" charset="0"/>
                <a:cs typeface="STIX"/>
              </a:rPr>
              <a:t>–INQ–NEC </a:t>
            </a:r>
            <a:r>
              <a:rPr lang="en-GB" dirty="0">
                <a:effectLst/>
                <a:ea typeface="Aptos" panose="020B0004020202020204" pitchFamily="34" charset="0"/>
                <a:cs typeface="Shaker 2 Lancet"/>
              </a:rPr>
              <a:t>(1) </a:t>
            </a:r>
          </a:p>
          <a:p>
            <a:r>
              <a:rPr lang="en-GB" i="1" dirty="0">
                <a:effectLst/>
                <a:ea typeface="Aptos" panose="020B0004020202020204" pitchFamily="34" charset="0"/>
                <a:cs typeface="Shaker 2 Lancet"/>
              </a:rPr>
              <a:t>benefits and costs of present economic activities </a:t>
            </a:r>
            <a:r>
              <a:rPr lang="en-GB" dirty="0">
                <a:effectLst/>
                <a:ea typeface="Aptos" panose="020B0004020202020204" pitchFamily="34" charset="0"/>
                <a:cs typeface="Shaker 2 Lancet"/>
              </a:rPr>
              <a:t>(ISEWBCPA) </a:t>
            </a:r>
            <a:r>
              <a:rPr lang="en-GB" dirty="0">
                <a:effectLst/>
                <a:ea typeface="Aptos" panose="020B0004020202020204" pitchFamily="34" charset="0"/>
                <a:cs typeface="STIX"/>
              </a:rPr>
              <a:t>= </a:t>
            </a:r>
            <a:r>
              <a:rPr lang="en-GB" dirty="0" err="1">
                <a:effectLst/>
                <a:ea typeface="Aptos" panose="020B0004020202020204" pitchFamily="34" charset="0"/>
                <a:cs typeface="STIX"/>
              </a:rPr>
              <a:t>UW+Ci</a:t>
            </a:r>
            <a:r>
              <a:rPr lang="en-GB" dirty="0">
                <a:effectLst/>
                <a:ea typeface="Aptos" panose="020B0004020202020204" pitchFamily="34" charset="0"/>
                <a:cs typeface="STIX"/>
              </a:rPr>
              <a:t> +</a:t>
            </a:r>
            <a:r>
              <a:rPr lang="en-GB" dirty="0" err="1">
                <a:effectLst/>
                <a:ea typeface="Aptos" panose="020B0004020202020204" pitchFamily="34" charset="0"/>
                <a:cs typeface="STIX"/>
              </a:rPr>
              <a:t>S+Gc</a:t>
            </a:r>
            <a:r>
              <a:rPr lang="en-GB" dirty="0">
                <a:effectLst/>
                <a:ea typeface="Aptos" panose="020B0004020202020204" pitchFamily="34" charset="0"/>
                <a:cs typeface="STIX"/>
              </a:rPr>
              <a:t>–</a:t>
            </a:r>
            <a:r>
              <a:rPr lang="en-GB" dirty="0" err="1">
                <a:effectLst/>
                <a:ea typeface="Aptos" panose="020B0004020202020204" pitchFamily="34" charset="0"/>
                <a:cs typeface="STIX"/>
              </a:rPr>
              <a:t>DIREp</a:t>
            </a:r>
            <a:r>
              <a:rPr lang="en-GB" dirty="0">
                <a:effectLst/>
                <a:ea typeface="Aptos" panose="020B0004020202020204" pitchFamily="34" charset="0"/>
                <a:cs typeface="STIX"/>
              </a:rPr>
              <a:t>–INQ–BEC+</a:t>
            </a:r>
            <a:r>
              <a:rPr lang="en-GB" i="1" dirty="0">
                <a:effectLst/>
                <a:ea typeface="Aptos" panose="020B0004020202020204" pitchFamily="34" charset="0"/>
                <a:cs typeface="STIX"/>
              </a:rPr>
              <a:t>Δ</a:t>
            </a:r>
            <a:r>
              <a:rPr lang="en-GB" dirty="0">
                <a:effectLst/>
                <a:ea typeface="Aptos" panose="020B0004020202020204" pitchFamily="34" charset="0"/>
                <a:cs typeface="STIX"/>
              </a:rPr>
              <a:t>K </a:t>
            </a:r>
            <a:r>
              <a:rPr lang="en-GB" dirty="0">
                <a:effectLst/>
                <a:ea typeface="Aptos" panose="020B0004020202020204" pitchFamily="34" charset="0"/>
                <a:cs typeface="Shaker 2 Lancet"/>
              </a:rPr>
              <a:t>(2) </a:t>
            </a:r>
          </a:p>
          <a:p>
            <a:r>
              <a:rPr lang="en-GB" dirty="0">
                <a:effectLst/>
                <a:ea typeface="Aptos" panose="020B0004020202020204" pitchFamily="34" charset="0"/>
                <a:cs typeface="Shaker 2 Lancet"/>
              </a:rPr>
              <a:t>UW = unpaid work, </a:t>
            </a:r>
          </a:p>
          <a:p>
            <a:r>
              <a:rPr lang="en-GB" dirty="0">
                <a:effectLst/>
                <a:ea typeface="Aptos" panose="020B0004020202020204" pitchFamily="34" charset="0"/>
                <a:cs typeface="Shaker 2 Lancet"/>
              </a:rPr>
              <a:t>Ci = individual consumption, </a:t>
            </a:r>
          </a:p>
          <a:p>
            <a:r>
              <a:rPr lang="en-GB" dirty="0">
                <a:effectLst/>
                <a:ea typeface="Aptos" panose="020B0004020202020204" pitchFamily="34" charset="0"/>
                <a:cs typeface="Shaker 2 Lancet"/>
              </a:rPr>
              <a:t>S = shadow economy, </a:t>
            </a:r>
          </a:p>
          <a:p>
            <a:r>
              <a:rPr lang="en-GB" dirty="0">
                <a:effectLst/>
                <a:ea typeface="Aptos" panose="020B0004020202020204" pitchFamily="34" charset="0"/>
                <a:cs typeface="Shaker 2 Lancet"/>
              </a:rPr>
              <a:t>Gc = non-defensive collective government consumption, </a:t>
            </a:r>
          </a:p>
          <a:p>
            <a:r>
              <a:rPr lang="en-GB" dirty="0" err="1">
                <a:effectLst/>
                <a:ea typeface="Aptos" panose="020B0004020202020204" pitchFamily="34" charset="0"/>
                <a:cs typeface="Shaker 2 Lancet"/>
              </a:rPr>
              <a:t>DIREp</a:t>
            </a:r>
            <a:r>
              <a:rPr lang="en-GB" dirty="0">
                <a:effectLst/>
                <a:ea typeface="Aptos" panose="020B0004020202020204" pitchFamily="34" charset="0"/>
                <a:cs typeface="Shaker 2 Lancet"/>
              </a:rPr>
              <a:t> = defensive, intermediate and rehabilitative private expenditures, </a:t>
            </a:r>
          </a:p>
          <a:p>
            <a:r>
              <a:rPr lang="en-GB" dirty="0">
                <a:effectLst/>
                <a:ea typeface="Aptos" panose="020B0004020202020204" pitchFamily="34" charset="0"/>
                <a:cs typeface="Shaker 2 Lancet"/>
              </a:rPr>
              <a:t>INQ = welfare losses from income inequality, </a:t>
            </a:r>
          </a:p>
          <a:p>
            <a:r>
              <a:rPr lang="en-GB" dirty="0">
                <a:effectLst/>
                <a:ea typeface="Aptos" panose="020B0004020202020204" pitchFamily="34" charset="0"/>
                <a:cs typeface="Shaker 2 Lancet"/>
              </a:rPr>
              <a:t>NEC = narrow ecological costs that are experienced in the present and within domestic borders, </a:t>
            </a:r>
          </a:p>
          <a:p>
            <a:r>
              <a:rPr lang="en-GB" dirty="0">
                <a:effectLst/>
                <a:ea typeface="Aptos" panose="020B0004020202020204" pitchFamily="34" charset="0"/>
                <a:cs typeface="Shaker 2 Lancet"/>
              </a:rPr>
              <a:t>BEC = broad ecological costs, including current costs within domestic borders and the costs shifted in time and space, </a:t>
            </a:r>
          </a:p>
          <a:p>
            <a:r>
              <a:rPr lang="en-GB" dirty="0">
                <a:effectLst/>
                <a:ea typeface="Aptos" panose="020B0004020202020204" pitchFamily="34" charset="0"/>
                <a:cs typeface="STIX"/>
              </a:rPr>
              <a:t>Δ</a:t>
            </a:r>
            <a:r>
              <a:rPr lang="en-GB" dirty="0">
                <a:effectLst/>
                <a:ea typeface="Aptos" panose="020B0004020202020204" pitchFamily="34" charset="0"/>
                <a:cs typeface="Shaker 2 Lancet"/>
              </a:rPr>
              <a:t>K = capital adjustment. </a:t>
            </a:r>
          </a:p>
          <a:p>
            <a:r>
              <a:rPr lang="en-GB" dirty="0">
                <a:effectLst/>
                <a:ea typeface="Aptos" panose="020B0004020202020204" pitchFamily="34" charset="0"/>
                <a:cs typeface="Shaker 2 Lancet"/>
              </a:rPr>
              <a:t>UW, Ci, S, Gc are valued positively; INQ, </a:t>
            </a:r>
            <a:r>
              <a:rPr lang="en-GB" dirty="0" err="1">
                <a:effectLst/>
                <a:ea typeface="Aptos" panose="020B0004020202020204" pitchFamily="34" charset="0"/>
                <a:cs typeface="Shaker 2 Lancet"/>
              </a:rPr>
              <a:t>DIREp</a:t>
            </a:r>
            <a:r>
              <a:rPr lang="en-GB" dirty="0">
                <a:effectLst/>
                <a:ea typeface="Aptos" panose="020B0004020202020204" pitchFamily="34" charset="0"/>
                <a:cs typeface="Shaker 2 Lancet"/>
              </a:rPr>
              <a:t>, NEC and BEC are deducted, whereas </a:t>
            </a:r>
            <a:r>
              <a:rPr lang="en-GB" dirty="0">
                <a:effectLst/>
                <a:ea typeface="Aptos" panose="020B0004020202020204" pitchFamily="34" charset="0"/>
                <a:cs typeface="STIX"/>
              </a:rPr>
              <a:t>Δ</a:t>
            </a:r>
            <a:r>
              <a:rPr lang="en-GB" dirty="0">
                <a:effectLst/>
                <a:ea typeface="Aptos" panose="020B0004020202020204" pitchFamily="34" charset="0"/>
                <a:cs typeface="Shaker 2 Lancet"/>
              </a:rPr>
              <a:t>K can be either positive or negative. The ISEWs differ because they are based on two distinct welfare interpretations</a:t>
            </a:r>
          </a:p>
          <a:p>
            <a:endParaRPr lang="en-US" sz="600" dirty="0"/>
          </a:p>
        </p:txBody>
      </p:sp>
    </p:spTree>
    <p:extLst>
      <p:ext uri="{BB962C8B-B14F-4D97-AF65-F5344CB8AC3E}">
        <p14:creationId xmlns:p14="http://schemas.microsoft.com/office/powerpoint/2010/main" val="2806390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FFADD-2CB3-7AE2-9426-7BFD6A6CEA9F}"/>
              </a:ext>
            </a:extLst>
          </p:cNvPr>
          <p:cNvSpPr>
            <a:spLocks noGrp="1"/>
          </p:cNvSpPr>
          <p:nvPr>
            <p:ph type="title"/>
          </p:nvPr>
        </p:nvSpPr>
        <p:spPr>
          <a:xfrm>
            <a:off x="1285240" y="1050595"/>
            <a:ext cx="8074815" cy="1618489"/>
          </a:xfrm>
        </p:spPr>
        <p:txBody>
          <a:bodyPr anchor="ctr">
            <a:normAutofit/>
          </a:bodyPr>
          <a:lstStyle/>
          <a:p>
            <a:r>
              <a:rPr lang="en-US" sz="2800" dirty="0">
                <a:latin typeface="+mn-lt"/>
              </a:rPr>
              <a:t>Whatever happened to economic well-being?</a:t>
            </a:r>
          </a:p>
        </p:txBody>
      </p:sp>
      <p:sp>
        <p:nvSpPr>
          <p:cNvPr id="3" name="Content Placeholder 2">
            <a:extLst>
              <a:ext uri="{FF2B5EF4-FFF2-40B4-BE49-F238E27FC236}">
                <a16:creationId xmlns:a16="http://schemas.microsoft.com/office/drawing/2014/main" id="{40ACCEEA-728F-09F8-FE97-4D95AD6072D3}"/>
              </a:ext>
            </a:extLst>
          </p:cNvPr>
          <p:cNvSpPr>
            <a:spLocks noGrp="1"/>
          </p:cNvSpPr>
          <p:nvPr>
            <p:ph idx="1"/>
          </p:nvPr>
        </p:nvSpPr>
        <p:spPr>
          <a:xfrm>
            <a:off x="1285240" y="2281807"/>
            <a:ext cx="8074815" cy="3488058"/>
          </a:xfrm>
        </p:spPr>
        <p:txBody>
          <a:bodyPr anchor="t">
            <a:normAutofit/>
          </a:bodyPr>
          <a:lstStyle/>
          <a:p>
            <a:r>
              <a:rPr lang="en-GB" sz="2200" dirty="0">
                <a:effectLst/>
                <a:latin typeface="STIX"/>
                <a:ea typeface="Aptos" panose="020B0004020202020204" pitchFamily="34" charset="0"/>
                <a:cs typeface="STIX"/>
              </a:rPr>
              <a:t>Δ</a:t>
            </a:r>
            <a:r>
              <a:rPr lang="en-GB" sz="2200" dirty="0">
                <a:effectLst/>
                <a:latin typeface="Shaker 2 Lancet"/>
                <a:ea typeface="Aptos" panose="020B0004020202020204" pitchFamily="34" charset="0"/>
                <a:cs typeface="Shaker 2 Lancet"/>
              </a:rPr>
              <a:t>K = capital adjustment. </a:t>
            </a:r>
          </a:p>
          <a:p>
            <a:r>
              <a:rPr lang="en-GB" sz="2200" dirty="0">
                <a:effectLst/>
                <a:latin typeface="Shaker 2 Lancet"/>
                <a:ea typeface="Aptos" panose="020B0004020202020204" pitchFamily="34" charset="0"/>
                <a:cs typeface="Shaker 2 Lancet"/>
              </a:rPr>
              <a:t>UW, Ci, S, Gc are valued positively; INQ, </a:t>
            </a:r>
            <a:r>
              <a:rPr lang="en-GB" sz="2200" dirty="0" err="1">
                <a:effectLst/>
                <a:latin typeface="Shaker 2 Lancet"/>
                <a:ea typeface="Aptos" panose="020B0004020202020204" pitchFamily="34" charset="0"/>
                <a:cs typeface="Shaker 2 Lancet"/>
              </a:rPr>
              <a:t>DIREp</a:t>
            </a:r>
            <a:r>
              <a:rPr lang="en-GB" sz="2200" dirty="0">
                <a:effectLst/>
                <a:latin typeface="Shaker 2 Lancet"/>
                <a:ea typeface="Aptos" panose="020B0004020202020204" pitchFamily="34" charset="0"/>
                <a:cs typeface="Shaker 2 Lancet"/>
              </a:rPr>
              <a:t>, NEC and BEC are deducted, whereas </a:t>
            </a:r>
            <a:r>
              <a:rPr lang="en-GB" sz="2200" dirty="0">
                <a:effectLst/>
                <a:latin typeface="STIX"/>
                <a:ea typeface="Aptos" panose="020B0004020202020204" pitchFamily="34" charset="0"/>
                <a:cs typeface="STIX"/>
              </a:rPr>
              <a:t>Δ</a:t>
            </a:r>
            <a:r>
              <a:rPr lang="en-GB" sz="2200" dirty="0">
                <a:effectLst/>
                <a:latin typeface="Shaker 2 Lancet"/>
                <a:ea typeface="Aptos" panose="020B0004020202020204" pitchFamily="34" charset="0"/>
                <a:cs typeface="Shaker 2 Lancet"/>
              </a:rPr>
              <a:t>K can be either positive or negative. The ISEWs differ because they are based on two distinct welfare interpretations</a:t>
            </a:r>
          </a:p>
          <a:p>
            <a:r>
              <a:rPr lang="en-GB" sz="2200" dirty="0">
                <a:latin typeface="Shaker 2 Lancet"/>
                <a:ea typeface="Aptos" panose="020B0004020202020204" pitchFamily="34" charset="0"/>
                <a:cs typeface="Shaker 2 Lancet"/>
              </a:rPr>
              <a:t>Source: </a:t>
            </a:r>
            <a:r>
              <a:rPr lang="en-GB" sz="2200" kern="0" dirty="0">
                <a:effectLst/>
                <a:ea typeface="Aptos" panose="020B0004020202020204" pitchFamily="34" charset="0"/>
                <a:cs typeface="Charis SIL"/>
              </a:rPr>
              <a:t>Jonas Van der </a:t>
            </a:r>
            <a:r>
              <a:rPr lang="en-GB" sz="2200" kern="0" dirty="0" err="1">
                <a:effectLst/>
                <a:ea typeface="Aptos" panose="020B0004020202020204" pitchFamily="34" charset="0"/>
                <a:cs typeface="Charis SIL"/>
              </a:rPr>
              <a:t>Slycken</a:t>
            </a:r>
            <a:r>
              <a:rPr lang="en-GB" sz="2200" kern="0" dirty="0">
                <a:effectLst/>
                <a:ea typeface="Aptos" panose="020B0004020202020204" pitchFamily="34" charset="0"/>
                <a:cs typeface="Charis SIL"/>
              </a:rPr>
              <a:t>, Brent </a:t>
            </a:r>
            <a:r>
              <a:rPr lang="en-GB" sz="2200" kern="0" dirty="0" err="1">
                <a:effectLst/>
                <a:ea typeface="Aptos" panose="020B0004020202020204" pitchFamily="34" charset="0"/>
                <a:cs typeface="Charis SIL"/>
              </a:rPr>
              <a:t>Bleys</a:t>
            </a:r>
            <a:r>
              <a:rPr lang="en-GB" sz="2200" kern="0" dirty="0">
                <a:effectLst/>
                <a:ea typeface="Aptos" panose="020B0004020202020204" pitchFamily="34" charset="0"/>
                <a:cs typeface="Charis SIL"/>
              </a:rPr>
              <a:t>, “Is Europe faring well with growth? Evidence from a welfare comparison in the EU-15 (1995</a:t>
            </a:r>
            <a:r>
              <a:rPr lang="en-GB" sz="2200" kern="0" dirty="0">
                <a:effectLst/>
                <a:ea typeface="Aptos" panose="020B0004020202020204" pitchFamily="34" charset="0"/>
                <a:cs typeface="STIX"/>
              </a:rPr>
              <a:t>–</a:t>
            </a:r>
            <a:r>
              <a:rPr lang="en-GB" sz="2200" kern="0" dirty="0">
                <a:effectLst/>
                <a:ea typeface="Aptos" panose="020B0004020202020204" pitchFamily="34" charset="0"/>
                <a:cs typeface="Charis SIL"/>
              </a:rPr>
              <a:t>2018)”</a:t>
            </a:r>
            <a:r>
              <a:rPr lang="en-GB" sz="2200" i="1" kern="0" dirty="0">
                <a:effectLst/>
                <a:ea typeface="Aptos" panose="020B0004020202020204" pitchFamily="34" charset="0"/>
                <a:cs typeface="Charis SIL"/>
              </a:rPr>
              <a:t>,</a:t>
            </a:r>
            <a:r>
              <a:rPr lang="en-GB" sz="2200" kern="0" dirty="0">
                <a:effectLst/>
                <a:ea typeface="Aptos" panose="020B0004020202020204" pitchFamily="34" charset="0"/>
                <a:cs typeface="CharisSIL"/>
              </a:rPr>
              <a:t> Ecological Economics 217 (2024) 108054</a:t>
            </a:r>
            <a:endParaRPr lang="en-GB" sz="2200" kern="100" dirty="0">
              <a:effectLst/>
              <a:ea typeface="Aptos" panose="020B0004020202020204" pitchFamily="34" charset="0"/>
              <a:cs typeface="Times New Roman" panose="02020603050405020304" pitchFamily="18" charset="0"/>
            </a:endParaRPr>
          </a:p>
          <a:p>
            <a:endParaRPr lang="en-GB" sz="2200" dirty="0">
              <a:effectLst/>
              <a:latin typeface="Shaker 2 Lancet"/>
              <a:ea typeface="Aptos" panose="020B0004020202020204" pitchFamily="34" charset="0"/>
              <a:cs typeface="Shaker 2 Lancet"/>
            </a:endParaRPr>
          </a:p>
          <a:p>
            <a:endParaRPr lang="en-US" sz="2200" dirty="0"/>
          </a:p>
        </p:txBody>
      </p:sp>
    </p:spTree>
    <p:extLst>
      <p:ext uri="{BB962C8B-B14F-4D97-AF65-F5344CB8AC3E}">
        <p14:creationId xmlns:p14="http://schemas.microsoft.com/office/powerpoint/2010/main" val="309945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FFADD-2CB3-7AE2-9426-7BFD6A6CEA9F}"/>
              </a:ext>
            </a:extLst>
          </p:cNvPr>
          <p:cNvSpPr>
            <a:spLocks noGrp="1"/>
          </p:cNvSpPr>
          <p:nvPr>
            <p:ph type="title"/>
          </p:nvPr>
        </p:nvSpPr>
        <p:spPr>
          <a:xfrm>
            <a:off x="1285240" y="1050595"/>
            <a:ext cx="8074815" cy="878873"/>
          </a:xfrm>
        </p:spPr>
        <p:txBody>
          <a:bodyPr anchor="ctr">
            <a:normAutofit/>
          </a:bodyPr>
          <a:lstStyle/>
          <a:p>
            <a:r>
              <a:rPr lang="en-US" sz="2800" dirty="0">
                <a:latin typeface="+mn-lt"/>
              </a:rPr>
              <a:t>GDP as misleading indicator of well-being </a:t>
            </a:r>
          </a:p>
        </p:txBody>
      </p:sp>
      <p:sp>
        <p:nvSpPr>
          <p:cNvPr id="3" name="Content Placeholder 2">
            <a:extLst>
              <a:ext uri="{FF2B5EF4-FFF2-40B4-BE49-F238E27FC236}">
                <a16:creationId xmlns:a16="http://schemas.microsoft.com/office/drawing/2014/main" id="{40ACCEEA-728F-09F8-FE97-4D95AD6072D3}"/>
              </a:ext>
            </a:extLst>
          </p:cNvPr>
          <p:cNvSpPr>
            <a:spLocks noGrp="1"/>
          </p:cNvSpPr>
          <p:nvPr>
            <p:ph idx="1"/>
          </p:nvPr>
        </p:nvSpPr>
        <p:spPr>
          <a:xfrm>
            <a:off x="1285240" y="2164361"/>
            <a:ext cx="8074815" cy="3605504"/>
          </a:xfrm>
        </p:spPr>
        <p:txBody>
          <a:bodyPr anchor="t">
            <a:normAutofit/>
          </a:bodyPr>
          <a:lstStyle/>
          <a:p>
            <a:r>
              <a:rPr lang="en-GB" sz="2400" kern="100" dirty="0">
                <a:effectLst/>
                <a:latin typeface="Calibri" panose="020F0502020204030204" pitchFamily="34" charset="0"/>
                <a:ea typeface="Aptos" panose="020B0004020202020204" pitchFamily="34" charset="0"/>
                <a:cs typeface="Calibri" panose="020F0502020204030204" pitchFamily="34" charset="0"/>
              </a:rPr>
              <a:t>GDP is a measure of market output. It takes no account of useful activities taken outside of the market (e.g. within household, within community groups). It treats expenditures such as travel to work as beneficial rather than cost of work. It treats expenditure as leading to consumer benefit rather than waste. And it makes no allowance for externalities e.g. pollution and their effects.</a:t>
            </a:r>
          </a:p>
          <a:p>
            <a:endParaRPr lang="en-GB" sz="2400" dirty="0">
              <a:effectLst/>
              <a:latin typeface="Shaker 2 Lancet"/>
              <a:ea typeface="Aptos" panose="020B0004020202020204" pitchFamily="34" charset="0"/>
              <a:cs typeface="Shaker 2 Lancet"/>
            </a:endParaRPr>
          </a:p>
          <a:p>
            <a:endParaRPr lang="en-US" sz="2400" dirty="0"/>
          </a:p>
        </p:txBody>
      </p:sp>
    </p:spTree>
    <p:extLst>
      <p:ext uri="{BB962C8B-B14F-4D97-AF65-F5344CB8AC3E}">
        <p14:creationId xmlns:p14="http://schemas.microsoft.com/office/powerpoint/2010/main" val="3350711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FFADD-2CB3-7AE2-9426-7BFD6A6CEA9F}"/>
              </a:ext>
            </a:extLst>
          </p:cNvPr>
          <p:cNvSpPr>
            <a:spLocks noGrp="1"/>
          </p:cNvSpPr>
          <p:nvPr>
            <p:ph type="title"/>
          </p:nvPr>
        </p:nvSpPr>
        <p:spPr>
          <a:xfrm>
            <a:off x="1285240" y="1050596"/>
            <a:ext cx="8074815" cy="987930"/>
          </a:xfrm>
        </p:spPr>
        <p:txBody>
          <a:bodyPr anchor="ctr">
            <a:normAutofit/>
          </a:bodyPr>
          <a:lstStyle/>
          <a:p>
            <a:r>
              <a:rPr lang="en-US" sz="2400" dirty="0">
                <a:latin typeface="+mn-lt"/>
              </a:rPr>
              <a:t>GDP as misleading indicator of well-being </a:t>
            </a:r>
          </a:p>
        </p:txBody>
      </p:sp>
      <p:sp>
        <p:nvSpPr>
          <p:cNvPr id="3" name="Content Placeholder 2">
            <a:extLst>
              <a:ext uri="{FF2B5EF4-FFF2-40B4-BE49-F238E27FC236}">
                <a16:creationId xmlns:a16="http://schemas.microsoft.com/office/drawing/2014/main" id="{40ACCEEA-728F-09F8-FE97-4D95AD6072D3}"/>
              </a:ext>
            </a:extLst>
          </p:cNvPr>
          <p:cNvSpPr>
            <a:spLocks noGrp="1"/>
          </p:cNvSpPr>
          <p:nvPr>
            <p:ph idx="1"/>
          </p:nvPr>
        </p:nvSpPr>
        <p:spPr>
          <a:xfrm>
            <a:off x="1285240" y="2206305"/>
            <a:ext cx="8074815" cy="3563559"/>
          </a:xfrm>
        </p:spPr>
        <p:txBody>
          <a:bodyPr anchor="t">
            <a:normAutofit/>
          </a:bodyPr>
          <a:lstStyle/>
          <a:p>
            <a:r>
              <a:rPr lang="en-GB" sz="2400" kern="0" dirty="0">
                <a:effectLst/>
                <a:latin typeface="Calibri" panose="020F0502020204030204" pitchFamily="34" charset="0"/>
                <a:ea typeface="Aptos" panose="020B0004020202020204" pitchFamily="34" charset="0"/>
                <a:cs typeface="Calibri" panose="020F0502020204030204" pitchFamily="34" charset="0"/>
              </a:rPr>
              <a:t>The social cost of carbon dioxide (SC-CO2) measures the monetized value of the damages to society caused by an incremental metric tonne of CO2 emissions and is a key metric informing climate policy. Preferred mean SC-CO2 estimate is $185 per tonne of CO2 ($44–$413 per tCO2: 5%–95% range, 2020 US dollars).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p>
            <a:r>
              <a:rPr lang="en-GB" sz="2000" kern="0" dirty="0">
                <a:effectLst/>
                <a:latin typeface="Calibri" panose="020F0502020204030204" pitchFamily="34" charset="0"/>
                <a:ea typeface="Aptos" panose="020B0004020202020204" pitchFamily="34" charset="0"/>
                <a:cs typeface="Calibri" panose="020F0502020204030204" pitchFamily="34" charset="0"/>
              </a:rPr>
              <a:t>Kevin </a:t>
            </a:r>
            <a:r>
              <a:rPr lang="en-GB" sz="2000" kern="0" dirty="0" err="1">
                <a:effectLst/>
                <a:latin typeface="Calibri" panose="020F0502020204030204" pitchFamily="34" charset="0"/>
                <a:ea typeface="Aptos" panose="020B0004020202020204" pitchFamily="34" charset="0"/>
                <a:cs typeface="Calibri" panose="020F0502020204030204" pitchFamily="34" charset="0"/>
              </a:rPr>
              <a:t>Rennert</a:t>
            </a:r>
            <a:r>
              <a:rPr lang="en-GB" sz="2000" kern="0" dirty="0">
                <a:effectLst/>
                <a:latin typeface="Calibri" panose="020F0502020204030204" pitchFamily="34" charset="0"/>
                <a:ea typeface="Aptos" panose="020B0004020202020204" pitchFamily="34" charset="0"/>
                <a:cs typeface="Calibri" panose="020F0502020204030204" pitchFamily="34" charset="0"/>
              </a:rPr>
              <a:t> and many others (2022), “Comprehensive evidence implies a higher social cost of CO2” Nature, vol. 610 October 2022</a:t>
            </a:r>
            <a:endParaRPr lang="en-GB" sz="2000" kern="100" dirty="0">
              <a:effectLst/>
              <a:latin typeface="Calibri" panose="020F0502020204030204" pitchFamily="34" charset="0"/>
              <a:ea typeface="Aptos" panose="020B0004020202020204" pitchFamily="34" charset="0"/>
              <a:cs typeface="Calibri" panose="020F0502020204030204" pitchFamily="34" charset="0"/>
            </a:endParaRPr>
          </a:p>
          <a:p>
            <a:endParaRPr lang="en-GB" sz="2400" dirty="0">
              <a:effectLst/>
              <a:latin typeface="Shaker 2 Lancet"/>
              <a:ea typeface="Aptos" panose="020B0004020202020204" pitchFamily="34" charset="0"/>
              <a:cs typeface="Shaker 2 Lancet"/>
            </a:endParaRPr>
          </a:p>
          <a:p>
            <a:endParaRPr lang="en-US" sz="2400" dirty="0"/>
          </a:p>
        </p:txBody>
      </p:sp>
    </p:spTree>
    <p:extLst>
      <p:ext uri="{BB962C8B-B14F-4D97-AF65-F5344CB8AC3E}">
        <p14:creationId xmlns:p14="http://schemas.microsoft.com/office/powerpoint/2010/main" val="189233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ABF64-1576-B8A1-18CA-9CF933BC4F30}"/>
              </a:ext>
            </a:extLst>
          </p:cNvPr>
          <p:cNvSpPr>
            <a:spLocks noGrp="1"/>
          </p:cNvSpPr>
          <p:nvPr>
            <p:ph type="title"/>
          </p:nvPr>
        </p:nvSpPr>
        <p:spPr>
          <a:xfrm>
            <a:off x="1285240" y="931178"/>
            <a:ext cx="8074815" cy="634614"/>
          </a:xfrm>
        </p:spPr>
        <p:txBody>
          <a:bodyPr anchor="ctr">
            <a:normAutofit/>
          </a:bodyPr>
          <a:lstStyle/>
          <a:p>
            <a:r>
              <a:rPr lang="en-GB" sz="2400" dirty="0"/>
              <a:t>Introduction</a:t>
            </a:r>
            <a:endParaRPr lang="en-US" sz="2400" dirty="0"/>
          </a:p>
        </p:txBody>
      </p:sp>
      <p:sp>
        <p:nvSpPr>
          <p:cNvPr id="3" name="Content Placeholder 2">
            <a:extLst>
              <a:ext uri="{FF2B5EF4-FFF2-40B4-BE49-F238E27FC236}">
                <a16:creationId xmlns:a16="http://schemas.microsoft.com/office/drawing/2014/main" id="{2F2E30FB-8BDB-56BB-9751-0DBFBA668FC0}"/>
              </a:ext>
            </a:extLst>
          </p:cNvPr>
          <p:cNvSpPr>
            <a:spLocks noGrp="1"/>
          </p:cNvSpPr>
          <p:nvPr>
            <p:ph idx="1"/>
          </p:nvPr>
        </p:nvSpPr>
        <p:spPr>
          <a:xfrm>
            <a:off x="1285240" y="1565792"/>
            <a:ext cx="8074815" cy="4204073"/>
          </a:xfrm>
        </p:spPr>
        <p:txBody>
          <a:bodyPr anchor="t">
            <a:normAutofit/>
          </a:bodyPr>
          <a:lstStyle/>
          <a:p>
            <a:pPr marL="0" indent="0">
              <a:lnSpc>
                <a:spcPct val="100000"/>
              </a:lnSpc>
              <a:spcBef>
                <a:spcPts val="0"/>
              </a:spcBef>
            </a:pPr>
            <a:r>
              <a:rPr lang="en-GB" sz="2400" dirty="0"/>
              <a:t>Source of data and some reading are given at the end of the </a:t>
            </a:r>
            <a:r>
              <a:rPr lang="en-GB" sz="2400" dirty="0" err="1"/>
              <a:t>powerpoint</a:t>
            </a:r>
            <a:r>
              <a:rPr lang="en-GB" sz="2400" dirty="0"/>
              <a:t>, which is available through the Cafe Economique website</a:t>
            </a:r>
          </a:p>
        </p:txBody>
      </p:sp>
    </p:spTree>
    <p:extLst>
      <p:ext uri="{BB962C8B-B14F-4D97-AF65-F5344CB8AC3E}">
        <p14:creationId xmlns:p14="http://schemas.microsoft.com/office/powerpoint/2010/main" val="3218790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FFADD-2CB3-7AE2-9426-7BFD6A6CEA9F}"/>
              </a:ext>
            </a:extLst>
          </p:cNvPr>
          <p:cNvSpPr>
            <a:spLocks noGrp="1"/>
          </p:cNvSpPr>
          <p:nvPr>
            <p:ph type="title"/>
          </p:nvPr>
        </p:nvSpPr>
        <p:spPr>
          <a:xfrm>
            <a:off x="1285240" y="1050596"/>
            <a:ext cx="8074815" cy="820150"/>
          </a:xfrm>
        </p:spPr>
        <p:txBody>
          <a:bodyPr anchor="ctr">
            <a:normAutofit/>
          </a:bodyPr>
          <a:lstStyle/>
          <a:p>
            <a:r>
              <a:rPr lang="en-US" sz="2400" dirty="0">
                <a:latin typeface="+mn-lt"/>
              </a:rPr>
              <a:t>The wrong kind of slow growth?</a:t>
            </a:r>
          </a:p>
        </p:txBody>
      </p:sp>
      <p:sp>
        <p:nvSpPr>
          <p:cNvPr id="3" name="Content Placeholder 2">
            <a:extLst>
              <a:ext uri="{FF2B5EF4-FFF2-40B4-BE49-F238E27FC236}">
                <a16:creationId xmlns:a16="http://schemas.microsoft.com/office/drawing/2014/main" id="{40ACCEEA-728F-09F8-FE97-4D95AD6072D3}"/>
              </a:ext>
            </a:extLst>
          </p:cNvPr>
          <p:cNvSpPr>
            <a:spLocks noGrp="1"/>
          </p:cNvSpPr>
          <p:nvPr>
            <p:ph idx="1"/>
          </p:nvPr>
        </p:nvSpPr>
        <p:spPr>
          <a:xfrm>
            <a:off x="1285240" y="2164361"/>
            <a:ext cx="8074815" cy="3605504"/>
          </a:xfrm>
        </p:spPr>
        <p:txBody>
          <a:bodyPr anchor="t">
            <a:normAutofit/>
          </a:bodyPr>
          <a:lstStyle/>
          <a:p>
            <a:r>
              <a:rPr lang="en-US" dirty="0"/>
              <a:t>Advocates of slow/de-growth argue that sustainability, living within planetary boundaries requires de-growth (or at least a different type of growth)</a:t>
            </a:r>
          </a:p>
          <a:p>
            <a:r>
              <a:rPr lang="en-US" dirty="0"/>
              <a:t>Has the slow growth of the past decade plus been environmentally friendly?</a:t>
            </a:r>
          </a:p>
        </p:txBody>
      </p:sp>
    </p:spTree>
    <p:extLst>
      <p:ext uri="{BB962C8B-B14F-4D97-AF65-F5344CB8AC3E}">
        <p14:creationId xmlns:p14="http://schemas.microsoft.com/office/powerpoint/2010/main" val="2815213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FFADD-2CB3-7AE2-9426-7BFD6A6CEA9F}"/>
              </a:ext>
            </a:extLst>
          </p:cNvPr>
          <p:cNvSpPr>
            <a:spLocks noGrp="1"/>
          </p:cNvSpPr>
          <p:nvPr>
            <p:ph type="title"/>
          </p:nvPr>
        </p:nvSpPr>
        <p:spPr>
          <a:xfrm>
            <a:off x="1285239" y="987129"/>
            <a:ext cx="8074815" cy="892006"/>
          </a:xfrm>
        </p:spPr>
        <p:txBody>
          <a:bodyPr anchor="ctr">
            <a:normAutofit/>
          </a:bodyPr>
          <a:lstStyle/>
          <a:p>
            <a:r>
              <a:rPr lang="en-US" sz="2400" dirty="0">
                <a:latin typeface="+mn-lt"/>
              </a:rPr>
              <a:t>The wrong kind of slow growth?</a:t>
            </a:r>
          </a:p>
        </p:txBody>
      </p:sp>
      <p:sp>
        <p:nvSpPr>
          <p:cNvPr id="3" name="Content Placeholder 2">
            <a:extLst>
              <a:ext uri="{FF2B5EF4-FFF2-40B4-BE49-F238E27FC236}">
                <a16:creationId xmlns:a16="http://schemas.microsoft.com/office/drawing/2014/main" id="{40ACCEEA-728F-09F8-FE97-4D95AD6072D3}"/>
              </a:ext>
            </a:extLst>
          </p:cNvPr>
          <p:cNvSpPr>
            <a:spLocks noGrp="1"/>
          </p:cNvSpPr>
          <p:nvPr>
            <p:ph idx="1"/>
          </p:nvPr>
        </p:nvSpPr>
        <p:spPr>
          <a:xfrm>
            <a:off x="1285240" y="2063693"/>
            <a:ext cx="8074815" cy="3706172"/>
          </a:xfrm>
        </p:spPr>
        <p:txBody>
          <a:bodyPr anchor="t">
            <a:normAutofit fontScale="92500"/>
          </a:bodyPr>
          <a:lstStyle/>
          <a:p>
            <a:pPr marL="0" indent="0">
              <a:spcBef>
                <a:spcPts val="0"/>
              </a:spcBef>
            </a:pPr>
            <a:r>
              <a:rPr lang="en-GB" kern="100" dirty="0">
                <a:effectLst/>
                <a:ea typeface="Aptos" panose="020B0004020202020204" pitchFamily="34" charset="0"/>
                <a:cs typeface="Times New Roman" panose="02020603050405020304" pitchFamily="18" charset="0"/>
              </a:rPr>
              <a:t>Decoupling rates (</a:t>
            </a:r>
            <a:r>
              <a:rPr lang="en-GB" kern="100" dirty="0" err="1">
                <a:effectLst/>
                <a:ea typeface="Aptos" panose="020B0004020202020204" pitchFamily="34" charset="0"/>
                <a:cs typeface="Times New Roman" panose="02020603050405020304" pitchFamily="18" charset="0"/>
              </a:rPr>
              <a:t>ie</a:t>
            </a:r>
            <a:r>
              <a:rPr lang="en-GB" kern="100" dirty="0">
                <a:effectLst/>
                <a:ea typeface="Aptos" panose="020B0004020202020204" pitchFamily="34" charset="0"/>
                <a:cs typeface="Times New Roman" panose="02020603050405020304" pitchFamily="18" charset="0"/>
              </a:rPr>
              <a:t>, year-on-year percentage reduction rates in CO</a:t>
            </a:r>
            <a:r>
              <a:rPr lang="en-GB" kern="100" dirty="0">
                <a:effectLst/>
                <a:ea typeface="Aptos" panose="020B0004020202020204" pitchFamily="34" charset="0"/>
                <a:cs typeface="Shaker 2 Lancet"/>
              </a:rPr>
              <a:t>2 </a:t>
            </a:r>
            <a:r>
              <a:rPr lang="en-GB" kern="100" dirty="0">
                <a:effectLst/>
                <a:ea typeface="Aptos" panose="020B0004020202020204" pitchFamily="34" charset="0"/>
                <a:cs typeface="Times New Roman" panose="02020603050405020304" pitchFamily="18" charset="0"/>
              </a:rPr>
              <a:t>emissions per unit of gross domestic product: for UK around 5 per cent per annum</a:t>
            </a:r>
          </a:p>
          <a:p>
            <a:pPr marL="0" indent="0">
              <a:spcBef>
                <a:spcPts val="0"/>
              </a:spcBef>
            </a:pPr>
            <a:r>
              <a:rPr lang="en-GB" dirty="0">
                <a:effectLst/>
                <a:ea typeface="Aptos" panose="020B0004020202020204" pitchFamily="34" charset="0"/>
                <a:cs typeface="Times New Roman" panose="02020603050405020304" pitchFamily="18" charset="0"/>
              </a:rPr>
              <a:t>UK, as many high-income countries achieved absolute decoupling over period 2013-2020, but the achieved emission reductions are far from the emission reductions required to comply with their 1·5°C fair-shares </a:t>
            </a:r>
          </a:p>
          <a:p>
            <a:r>
              <a:rPr lang="en-GB" sz="2000" dirty="0">
                <a:effectLst/>
                <a:latin typeface="Calibri" panose="020F0502020204030204" pitchFamily="34" charset="0"/>
                <a:ea typeface="Aptos" panose="020B0004020202020204" pitchFamily="34" charset="0"/>
                <a:cs typeface="Shaker 2 Lancet"/>
              </a:rPr>
              <a:t>“Is green growth happening? An empirical analysis of achieved versus Paris-compliant CO</a:t>
            </a:r>
            <a:r>
              <a:rPr lang="en-GB" sz="2000" baseline="-25000" dirty="0">
                <a:effectLst/>
                <a:latin typeface="Calibri" panose="020F0502020204030204" pitchFamily="34" charset="0"/>
                <a:ea typeface="Aptos" panose="020B0004020202020204" pitchFamily="34" charset="0"/>
                <a:cs typeface="Shaker 2 Lancet"/>
              </a:rPr>
              <a:t>2</a:t>
            </a:r>
            <a:r>
              <a:rPr lang="en-GB" sz="2000" dirty="0">
                <a:effectLst/>
                <a:latin typeface="Calibri" panose="020F0502020204030204" pitchFamily="34" charset="0"/>
                <a:ea typeface="Aptos" panose="020B0004020202020204" pitchFamily="34" charset="0"/>
                <a:cs typeface="Shaker 2 Lancet"/>
              </a:rPr>
              <a:t>–GDP decoupling in high-income countries” </a:t>
            </a:r>
            <a:r>
              <a:rPr lang="en-GB" sz="2000" i="1" dirty="0" err="1">
                <a:effectLst/>
                <a:latin typeface="Calibri" panose="020F0502020204030204" pitchFamily="34" charset="0"/>
                <a:ea typeface="Aptos" panose="020B0004020202020204" pitchFamily="34" charset="0"/>
                <a:cs typeface="Shaker 2 Lancet"/>
              </a:rPr>
              <a:t>Jefim</a:t>
            </a:r>
            <a:r>
              <a:rPr lang="en-GB" sz="2000" i="1" dirty="0">
                <a:effectLst/>
                <a:latin typeface="Calibri" panose="020F0502020204030204" pitchFamily="34" charset="0"/>
                <a:ea typeface="Aptos" panose="020B0004020202020204" pitchFamily="34" charset="0"/>
                <a:cs typeface="Shaker 2 Lancet"/>
              </a:rPr>
              <a:t> Vogel, Jason Hickel </a:t>
            </a:r>
            <a:r>
              <a:rPr lang="en-GB" sz="2000" dirty="0">
                <a:effectLst/>
                <a:latin typeface="Calibri" panose="020F0502020204030204" pitchFamily="34" charset="0"/>
                <a:ea typeface="Aptos" panose="020B0004020202020204" pitchFamily="34" charset="0"/>
                <a:cs typeface="Shaker 2 Lancet"/>
              </a:rPr>
              <a:t> </a:t>
            </a:r>
            <a:r>
              <a:rPr lang="en-GB" sz="2000" i="1" dirty="0">
                <a:effectLst/>
                <a:latin typeface="Calibri" panose="020F0502020204030204" pitchFamily="34" charset="0"/>
                <a:ea typeface="Aptos" panose="020B0004020202020204" pitchFamily="34" charset="0"/>
                <a:cs typeface="Shaker 2 Lancet"/>
              </a:rPr>
              <a:t>Lancet Planet Health </a:t>
            </a:r>
            <a:r>
              <a:rPr lang="en-GB" sz="2000" dirty="0">
                <a:effectLst/>
                <a:latin typeface="Calibri" panose="020F0502020204030204" pitchFamily="34" charset="0"/>
                <a:ea typeface="Aptos" panose="020B0004020202020204" pitchFamily="34" charset="0"/>
                <a:cs typeface="Shaker 2 Lancet"/>
              </a:rPr>
              <a:t>2023; 7: e759–69</a:t>
            </a:r>
            <a:endParaRPr lang="en-GB" sz="2000" dirty="0">
              <a:effectLst/>
              <a:latin typeface="Shaker 2 Lancet"/>
              <a:ea typeface="Aptos" panose="020B0004020202020204" pitchFamily="34" charset="0"/>
              <a:cs typeface="Shaker 2 Lancet"/>
            </a:endParaRPr>
          </a:p>
          <a:p>
            <a:endParaRPr lang="en-GB" sz="20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33375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FFADD-2CB3-7AE2-9426-7BFD6A6CEA9F}"/>
              </a:ext>
            </a:extLst>
          </p:cNvPr>
          <p:cNvSpPr>
            <a:spLocks noGrp="1"/>
          </p:cNvSpPr>
          <p:nvPr>
            <p:ph type="title"/>
          </p:nvPr>
        </p:nvSpPr>
        <p:spPr>
          <a:xfrm>
            <a:off x="1285240" y="1050596"/>
            <a:ext cx="8074815" cy="610424"/>
          </a:xfrm>
        </p:spPr>
        <p:txBody>
          <a:bodyPr anchor="ctr">
            <a:normAutofit/>
          </a:bodyPr>
          <a:lstStyle/>
          <a:p>
            <a:r>
              <a:rPr lang="en-US" sz="2400" dirty="0">
                <a:latin typeface="+mn-lt"/>
              </a:rPr>
              <a:t>Two frustrations</a:t>
            </a:r>
          </a:p>
        </p:txBody>
      </p:sp>
      <p:sp>
        <p:nvSpPr>
          <p:cNvPr id="3" name="Content Placeholder 2">
            <a:extLst>
              <a:ext uri="{FF2B5EF4-FFF2-40B4-BE49-F238E27FC236}">
                <a16:creationId xmlns:a16="http://schemas.microsoft.com/office/drawing/2014/main" id="{40ACCEEA-728F-09F8-FE97-4D95AD6072D3}"/>
              </a:ext>
            </a:extLst>
          </p:cNvPr>
          <p:cNvSpPr>
            <a:spLocks noGrp="1"/>
          </p:cNvSpPr>
          <p:nvPr>
            <p:ph idx="1"/>
          </p:nvPr>
        </p:nvSpPr>
        <p:spPr>
          <a:xfrm>
            <a:off x="1285240" y="1770077"/>
            <a:ext cx="8074815" cy="3999788"/>
          </a:xfrm>
        </p:spPr>
        <p:txBody>
          <a:bodyPr anchor="t">
            <a:normAutofit/>
          </a:bodyPr>
          <a:lstStyle/>
          <a:p>
            <a:r>
              <a:rPr lang="en-US" sz="3200" dirty="0"/>
              <a:t>When I hear politicians and others bemoan low UK growth (of GDP) and seek to promote faster growth in the future: two frustrations</a:t>
            </a:r>
          </a:p>
          <a:p>
            <a:r>
              <a:rPr lang="en-US" sz="3200" dirty="0"/>
              <a:t>1. Why do they think that faster growth of GDP will bring gains to economic and social well-being, and why do they think it would be environmentally sustainable?</a:t>
            </a:r>
          </a:p>
        </p:txBody>
      </p:sp>
    </p:spTree>
    <p:extLst>
      <p:ext uri="{BB962C8B-B14F-4D97-AF65-F5344CB8AC3E}">
        <p14:creationId xmlns:p14="http://schemas.microsoft.com/office/powerpoint/2010/main" val="444284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FFADD-2CB3-7AE2-9426-7BFD6A6CEA9F}"/>
              </a:ext>
            </a:extLst>
          </p:cNvPr>
          <p:cNvSpPr>
            <a:spLocks noGrp="1"/>
          </p:cNvSpPr>
          <p:nvPr>
            <p:ph type="title"/>
          </p:nvPr>
        </p:nvSpPr>
        <p:spPr>
          <a:xfrm>
            <a:off x="1285240" y="1050596"/>
            <a:ext cx="8074815" cy="820150"/>
          </a:xfrm>
        </p:spPr>
        <p:txBody>
          <a:bodyPr anchor="ctr">
            <a:normAutofit/>
          </a:bodyPr>
          <a:lstStyle/>
          <a:p>
            <a:r>
              <a:rPr lang="en-US" sz="2800" dirty="0">
                <a:latin typeface="+mn-lt"/>
              </a:rPr>
              <a:t>Two frustrations</a:t>
            </a:r>
          </a:p>
        </p:txBody>
      </p:sp>
      <p:sp>
        <p:nvSpPr>
          <p:cNvPr id="3" name="Content Placeholder 2">
            <a:extLst>
              <a:ext uri="{FF2B5EF4-FFF2-40B4-BE49-F238E27FC236}">
                <a16:creationId xmlns:a16="http://schemas.microsoft.com/office/drawing/2014/main" id="{40ACCEEA-728F-09F8-FE97-4D95AD6072D3}"/>
              </a:ext>
            </a:extLst>
          </p:cNvPr>
          <p:cNvSpPr>
            <a:spLocks noGrp="1"/>
          </p:cNvSpPr>
          <p:nvPr>
            <p:ph idx="1"/>
          </p:nvPr>
        </p:nvSpPr>
        <p:spPr>
          <a:xfrm>
            <a:off x="1285240" y="1937857"/>
            <a:ext cx="8074815" cy="3832007"/>
          </a:xfrm>
        </p:spPr>
        <p:txBody>
          <a:bodyPr anchor="t">
            <a:normAutofit/>
          </a:bodyPr>
          <a:lstStyle/>
          <a:p>
            <a:r>
              <a:rPr lang="en-US" dirty="0"/>
              <a:t>2. There is little thought to why UK GDP growth has been lower than hitherto (though occasional mention of low investment –but why is investment low?, austerity and Brexit). And thereby what would be appropriate for raising GDP growth if that is desired. I’d prefer focus on sustainable development of economic well-being.</a:t>
            </a:r>
          </a:p>
        </p:txBody>
      </p:sp>
    </p:spTree>
    <p:extLst>
      <p:ext uri="{BB962C8B-B14F-4D97-AF65-F5344CB8AC3E}">
        <p14:creationId xmlns:p14="http://schemas.microsoft.com/office/powerpoint/2010/main" val="612538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FFADD-2CB3-7AE2-9426-7BFD6A6CEA9F}"/>
              </a:ext>
            </a:extLst>
          </p:cNvPr>
          <p:cNvSpPr>
            <a:spLocks noGrp="1"/>
          </p:cNvSpPr>
          <p:nvPr>
            <p:ph type="title"/>
          </p:nvPr>
        </p:nvSpPr>
        <p:spPr>
          <a:xfrm>
            <a:off x="1285240" y="1050596"/>
            <a:ext cx="8074815" cy="560192"/>
          </a:xfrm>
        </p:spPr>
        <p:txBody>
          <a:bodyPr anchor="ctr">
            <a:normAutofit/>
          </a:bodyPr>
          <a:lstStyle/>
          <a:p>
            <a:r>
              <a:rPr lang="en-US" sz="2800" dirty="0">
                <a:latin typeface="+mn-lt"/>
              </a:rPr>
              <a:t>Long waves</a:t>
            </a:r>
          </a:p>
        </p:txBody>
      </p:sp>
      <p:sp>
        <p:nvSpPr>
          <p:cNvPr id="3" name="Content Placeholder 2">
            <a:extLst>
              <a:ext uri="{FF2B5EF4-FFF2-40B4-BE49-F238E27FC236}">
                <a16:creationId xmlns:a16="http://schemas.microsoft.com/office/drawing/2014/main" id="{40ACCEEA-728F-09F8-FE97-4D95AD6072D3}"/>
              </a:ext>
            </a:extLst>
          </p:cNvPr>
          <p:cNvSpPr>
            <a:spLocks noGrp="1"/>
          </p:cNvSpPr>
          <p:nvPr>
            <p:ph idx="1"/>
          </p:nvPr>
        </p:nvSpPr>
        <p:spPr>
          <a:xfrm>
            <a:off x="1285240" y="2072081"/>
            <a:ext cx="8074815" cy="3697783"/>
          </a:xfrm>
        </p:spPr>
        <p:txBody>
          <a:bodyPr anchor="t">
            <a:normAutofit/>
          </a:bodyPr>
          <a:lstStyle/>
          <a:p>
            <a:r>
              <a:rPr lang="en-GB" dirty="0"/>
              <a:t>The idea of long wages (formerly known as Kondratiev cycles)</a:t>
            </a:r>
          </a:p>
          <a:p>
            <a:endParaRPr lang="en-US" sz="2400" dirty="0"/>
          </a:p>
        </p:txBody>
      </p:sp>
    </p:spTree>
    <p:extLst>
      <p:ext uri="{BB962C8B-B14F-4D97-AF65-F5344CB8AC3E}">
        <p14:creationId xmlns:p14="http://schemas.microsoft.com/office/powerpoint/2010/main" val="2901119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diagram&#10;&#10;Description automatically generated with medium confidence">
            <a:extLst>
              <a:ext uri="{FF2B5EF4-FFF2-40B4-BE49-F238E27FC236}">
                <a16:creationId xmlns:a16="http://schemas.microsoft.com/office/drawing/2014/main" id="{FD051136-8440-A19B-8BA6-B0303C61C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79508"/>
            <a:ext cx="9362113" cy="5956183"/>
          </a:xfrm>
          <a:prstGeom prst="rect">
            <a:avLst/>
          </a:prstGeom>
        </p:spPr>
      </p:pic>
    </p:spTree>
    <p:extLst>
      <p:ext uri="{BB962C8B-B14F-4D97-AF65-F5344CB8AC3E}">
        <p14:creationId xmlns:p14="http://schemas.microsoft.com/office/powerpoint/2010/main" val="2593716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E2F63-7526-099C-3544-9EC32E69DD66}"/>
              </a:ext>
            </a:extLst>
          </p:cNvPr>
          <p:cNvSpPr>
            <a:spLocks noGrp="1"/>
          </p:cNvSpPr>
          <p:nvPr>
            <p:ph type="title"/>
          </p:nvPr>
        </p:nvSpPr>
        <p:spPr>
          <a:xfrm>
            <a:off x="1285239" y="889687"/>
            <a:ext cx="8074815" cy="737777"/>
          </a:xfrm>
        </p:spPr>
        <p:txBody>
          <a:bodyPr anchor="ctr">
            <a:normAutofit/>
          </a:bodyPr>
          <a:lstStyle/>
          <a:p>
            <a:r>
              <a:rPr lang="en-GB" sz="2400" dirty="0">
                <a:latin typeface="+mn-lt"/>
              </a:rPr>
              <a:t>Secular stagnation</a:t>
            </a:r>
          </a:p>
        </p:txBody>
      </p:sp>
      <p:sp>
        <p:nvSpPr>
          <p:cNvPr id="3" name="Content Placeholder 2">
            <a:extLst>
              <a:ext uri="{FF2B5EF4-FFF2-40B4-BE49-F238E27FC236}">
                <a16:creationId xmlns:a16="http://schemas.microsoft.com/office/drawing/2014/main" id="{A9522698-2F1D-EFFB-5192-3B946B35EC10}"/>
              </a:ext>
            </a:extLst>
          </p:cNvPr>
          <p:cNvSpPr>
            <a:spLocks noGrp="1"/>
          </p:cNvSpPr>
          <p:nvPr>
            <p:ph idx="1"/>
          </p:nvPr>
        </p:nvSpPr>
        <p:spPr>
          <a:xfrm>
            <a:off x="1285239" y="1627464"/>
            <a:ext cx="8074815" cy="3917659"/>
          </a:xfrm>
        </p:spPr>
        <p:txBody>
          <a:bodyPr anchor="t">
            <a:normAutofit/>
          </a:bodyPr>
          <a:lstStyle/>
          <a:p>
            <a:pPr marL="0" indent="0">
              <a:lnSpc>
                <a:spcPct val="100000"/>
              </a:lnSpc>
              <a:spcBef>
                <a:spcPts val="0"/>
              </a:spcBef>
            </a:pPr>
            <a:r>
              <a:rPr lang="en-GB" kern="100" dirty="0">
                <a:effectLst/>
                <a:latin typeface="Aptos" panose="020B0004020202020204" pitchFamily="34" charset="0"/>
                <a:ea typeface="Aptos" panose="020B0004020202020204" pitchFamily="34" charset="0"/>
                <a:cs typeface="Times New Roman" panose="02020603050405020304" pitchFamily="18" charset="0"/>
              </a:rPr>
              <a:t>The issue of secular stagnation has been approached from two very different perspectives. One (which I’m not going to discuss but mention here for completeness) is that there is some combination of lower propensity to investment and higher propensity to save which have to be balanced by a zero or lower rate of interest which cannot be attained).</a:t>
            </a:r>
          </a:p>
          <a:p>
            <a:endParaRPr lang="en-GB" sz="2400" dirty="0"/>
          </a:p>
        </p:txBody>
      </p:sp>
    </p:spTree>
    <p:extLst>
      <p:ext uri="{BB962C8B-B14F-4D97-AF65-F5344CB8AC3E}">
        <p14:creationId xmlns:p14="http://schemas.microsoft.com/office/powerpoint/2010/main" val="3171130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E2F63-7526-099C-3544-9EC32E69DD66}"/>
              </a:ext>
            </a:extLst>
          </p:cNvPr>
          <p:cNvSpPr>
            <a:spLocks noGrp="1"/>
          </p:cNvSpPr>
          <p:nvPr>
            <p:ph type="title"/>
          </p:nvPr>
        </p:nvSpPr>
        <p:spPr>
          <a:xfrm>
            <a:off x="1285239" y="889687"/>
            <a:ext cx="8074815" cy="737777"/>
          </a:xfrm>
        </p:spPr>
        <p:txBody>
          <a:bodyPr anchor="ctr">
            <a:normAutofit/>
          </a:bodyPr>
          <a:lstStyle/>
          <a:p>
            <a:r>
              <a:rPr lang="en-GB" sz="2400" dirty="0">
                <a:latin typeface="+mn-lt"/>
              </a:rPr>
              <a:t>Secular stagnation</a:t>
            </a:r>
          </a:p>
        </p:txBody>
      </p:sp>
      <p:sp>
        <p:nvSpPr>
          <p:cNvPr id="3" name="Content Placeholder 2">
            <a:extLst>
              <a:ext uri="{FF2B5EF4-FFF2-40B4-BE49-F238E27FC236}">
                <a16:creationId xmlns:a16="http://schemas.microsoft.com/office/drawing/2014/main" id="{A9522698-2F1D-EFFB-5192-3B946B35EC10}"/>
              </a:ext>
            </a:extLst>
          </p:cNvPr>
          <p:cNvSpPr>
            <a:spLocks noGrp="1"/>
          </p:cNvSpPr>
          <p:nvPr>
            <p:ph idx="1"/>
          </p:nvPr>
        </p:nvSpPr>
        <p:spPr>
          <a:xfrm>
            <a:off x="1285239" y="1627464"/>
            <a:ext cx="8074815" cy="3917659"/>
          </a:xfrm>
        </p:spPr>
        <p:txBody>
          <a:bodyPr anchor="t">
            <a:normAutofit fontScale="62500" lnSpcReduction="20000"/>
          </a:bodyPr>
          <a:lstStyle/>
          <a:p>
            <a:pPr marL="0" indent="0">
              <a:lnSpc>
                <a:spcPct val="120000"/>
              </a:lnSpc>
              <a:spcBef>
                <a:spcPts val="0"/>
              </a:spcBef>
            </a:pPr>
            <a:r>
              <a:rPr lang="en-GB" sz="3600" kern="100" dirty="0">
                <a:effectLst/>
                <a:ea typeface="Aptos" panose="020B0004020202020204" pitchFamily="34" charset="0"/>
                <a:cs typeface="Times New Roman" panose="02020603050405020304" pitchFamily="18" charset="0"/>
              </a:rPr>
              <a:t>The avenue which I’ll sketch here is that the slow-down in GDP growth etc comes from the actions, decisions and behaviour of large companies which may slow down investment and research and development, which moulds the directions in which the economy travels and which tends to favour profits over wages.</a:t>
            </a:r>
          </a:p>
          <a:p>
            <a:pPr marL="0" indent="0">
              <a:lnSpc>
                <a:spcPct val="120000"/>
              </a:lnSpc>
              <a:spcBef>
                <a:spcPts val="0"/>
              </a:spcBef>
            </a:pPr>
            <a:r>
              <a:rPr lang="en-GB" sz="3600" kern="100" dirty="0">
                <a:effectLst/>
                <a:ea typeface="Aptos" panose="020B0004020202020204" pitchFamily="34" charset="0"/>
                <a:cs typeface="Times New Roman" panose="02020603050405020304" pitchFamily="18" charset="0"/>
              </a:rPr>
              <a:t>Ideas along these lines were discussed in the late 1940s/early 1950s against the background of the inter-war depressions. Industries becoming more concentrated, more market power which enabled firms to raise profit margins at the expense of wages. The drive to invest and to innovate may slacken.</a:t>
            </a:r>
          </a:p>
          <a:p>
            <a:endParaRPr lang="en-GB" sz="2400" dirty="0"/>
          </a:p>
        </p:txBody>
      </p:sp>
    </p:spTree>
    <p:extLst>
      <p:ext uri="{BB962C8B-B14F-4D97-AF65-F5344CB8AC3E}">
        <p14:creationId xmlns:p14="http://schemas.microsoft.com/office/powerpoint/2010/main" val="3904928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E2F63-7526-099C-3544-9EC32E69DD66}"/>
              </a:ext>
            </a:extLst>
          </p:cNvPr>
          <p:cNvSpPr>
            <a:spLocks noGrp="1"/>
          </p:cNvSpPr>
          <p:nvPr>
            <p:ph type="title"/>
          </p:nvPr>
        </p:nvSpPr>
        <p:spPr>
          <a:xfrm>
            <a:off x="1285239" y="889687"/>
            <a:ext cx="8074815" cy="737777"/>
          </a:xfrm>
        </p:spPr>
        <p:txBody>
          <a:bodyPr anchor="ctr">
            <a:normAutofit/>
          </a:bodyPr>
          <a:lstStyle/>
          <a:p>
            <a:r>
              <a:rPr lang="en-GB" sz="2400" dirty="0">
                <a:latin typeface="+mn-lt"/>
              </a:rPr>
              <a:t>Secular stagnation</a:t>
            </a:r>
          </a:p>
        </p:txBody>
      </p:sp>
      <p:sp>
        <p:nvSpPr>
          <p:cNvPr id="3" name="Content Placeholder 2">
            <a:extLst>
              <a:ext uri="{FF2B5EF4-FFF2-40B4-BE49-F238E27FC236}">
                <a16:creationId xmlns:a16="http://schemas.microsoft.com/office/drawing/2014/main" id="{A9522698-2F1D-EFFB-5192-3B946B35EC10}"/>
              </a:ext>
            </a:extLst>
          </p:cNvPr>
          <p:cNvSpPr>
            <a:spLocks noGrp="1"/>
          </p:cNvSpPr>
          <p:nvPr>
            <p:ph idx="1"/>
          </p:nvPr>
        </p:nvSpPr>
        <p:spPr>
          <a:xfrm>
            <a:off x="1285239" y="1627464"/>
            <a:ext cx="8074815" cy="3917659"/>
          </a:xfrm>
        </p:spPr>
        <p:txBody>
          <a:bodyPr anchor="t">
            <a:normAutofit/>
          </a:bodyPr>
          <a:lstStyle/>
          <a:p>
            <a:r>
              <a:rPr lang="en-GB" sz="2400" dirty="0"/>
              <a:t>In my approach here I broaden the picture, and make reference to major shifts in the way economies operate, the economic institutions under which we live.</a:t>
            </a:r>
          </a:p>
          <a:p>
            <a:r>
              <a:rPr lang="en-GB" sz="2400" dirty="0"/>
              <a:t>Before doing that I make brief mention of austerity and of the financial crises of 2007/09</a:t>
            </a:r>
          </a:p>
        </p:txBody>
      </p:sp>
    </p:spTree>
    <p:extLst>
      <p:ext uri="{BB962C8B-B14F-4D97-AF65-F5344CB8AC3E}">
        <p14:creationId xmlns:p14="http://schemas.microsoft.com/office/powerpoint/2010/main" val="3979177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341279-226E-5A13-25AA-62944123ED6F}"/>
              </a:ext>
            </a:extLst>
          </p:cNvPr>
          <p:cNvSpPr>
            <a:spLocks noGrp="1"/>
          </p:cNvSpPr>
          <p:nvPr>
            <p:ph type="title"/>
          </p:nvPr>
        </p:nvSpPr>
        <p:spPr>
          <a:xfrm>
            <a:off x="1285240" y="1050596"/>
            <a:ext cx="8074815" cy="671312"/>
          </a:xfrm>
        </p:spPr>
        <p:txBody>
          <a:bodyPr anchor="ctr">
            <a:normAutofit/>
          </a:bodyPr>
          <a:lstStyle/>
          <a:p>
            <a:r>
              <a:rPr lang="en-GB" sz="2800" dirty="0"/>
              <a:t>Austerity, financial crisis and climate change</a:t>
            </a:r>
            <a:endParaRPr lang="en-US" sz="2800" dirty="0"/>
          </a:p>
        </p:txBody>
      </p:sp>
      <p:sp>
        <p:nvSpPr>
          <p:cNvPr id="3" name="Content Placeholder 2">
            <a:extLst>
              <a:ext uri="{FF2B5EF4-FFF2-40B4-BE49-F238E27FC236}">
                <a16:creationId xmlns:a16="http://schemas.microsoft.com/office/drawing/2014/main" id="{D90AA8F6-DDE6-654D-E303-24E92699E2AA}"/>
              </a:ext>
            </a:extLst>
          </p:cNvPr>
          <p:cNvSpPr>
            <a:spLocks noGrp="1"/>
          </p:cNvSpPr>
          <p:nvPr>
            <p:ph idx="1"/>
          </p:nvPr>
        </p:nvSpPr>
        <p:spPr>
          <a:xfrm>
            <a:off x="1285240" y="2027018"/>
            <a:ext cx="8074815" cy="3585217"/>
          </a:xfrm>
        </p:spPr>
        <p:txBody>
          <a:bodyPr anchor="t">
            <a:normAutofit/>
          </a:bodyPr>
          <a:lstStyle/>
          <a:p>
            <a:r>
              <a:rPr lang="en-US" dirty="0"/>
              <a:t>Austerity (‘fiscal consolidation’) had depressing effect on economic activity particularly in the public sector. Estimates of output lower by 1 per cent.</a:t>
            </a:r>
          </a:p>
          <a:p>
            <a:r>
              <a:rPr lang="en-US" dirty="0"/>
              <a:t>Financial crises of 2007/09</a:t>
            </a:r>
          </a:p>
          <a:p>
            <a:r>
              <a:rPr lang="en-US" dirty="0"/>
              <a:t>Climate change having effects on productivity</a:t>
            </a:r>
          </a:p>
        </p:txBody>
      </p:sp>
    </p:spTree>
    <p:extLst>
      <p:ext uri="{BB962C8B-B14F-4D97-AF65-F5344CB8AC3E}">
        <p14:creationId xmlns:p14="http://schemas.microsoft.com/office/powerpoint/2010/main" val="139583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C2020-4B46-61DC-72A7-200489CA06C6}"/>
              </a:ext>
            </a:extLst>
          </p:cNvPr>
          <p:cNvSpPr>
            <a:spLocks noGrp="1"/>
          </p:cNvSpPr>
          <p:nvPr>
            <p:ph type="title"/>
          </p:nvPr>
        </p:nvSpPr>
        <p:spPr>
          <a:xfrm>
            <a:off x="1285240" y="1050595"/>
            <a:ext cx="8074815" cy="563341"/>
          </a:xfrm>
        </p:spPr>
        <p:txBody>
          <a:bodyPr anchor="ctr">
            <a:normAutofit/>
          </a:bodyPr>
          <a:lstStyle/>
          <a:p>
            <a:r>
              <a:rPr lang="en-GB" sz="2400" dirty="0"/>
              <a:t>Growth of what?</a:t>
            </a:r>
            <a:endParaRPr lang="en-US" sz="2400" dirty="0"/>
          </a:p>
        </p:txBody>
      </p:sp>
      <p:sp>
        <p:nvSpPr>
          <p:cNvPr id="3" name="Content Placeholder 2">
            <a:extLst>
              <a:ext uri="{FF2B5EF4-FFF2-40B4-BE49-F238E27FC236}">
                <a16:creationId xmlns:a16="http://schemas.microsoft.com/office/drawing/2014/main" id="{0B576BC1-CBFD-B5F6-5781-19A855B138CA}"/>
              </a:ext>
            </a:extLst>
          </p:cNvPr>
          <p:cNvSpPr>
            <a:spLocks noGrp="1"/>
          </p:cNvSpPr>
          <p:nvPr>
            <p:ph idx="1"/>
          </p:nvPr>
        </p:nvSpPr>
        <p:spPr>
          <a:xfrm>
            <a:off x="1285240" y="1683999"/>
            <a:ext cx="8074815" cy="4037293"/>
          </a:xfrm>
        </p:spPr>
        <p:txBody>
          <a:bodyPr anchor="t">
            <a:noAutofit/>
          </a:bodyPr>
          <a:lstStyle/>
          <a:p>
            <a:r>
              <a:rPr lang="en-GB" dirty="0"/>
              <a:t>Growth of what? GDP (Gross domestic product) which is a measure of output of goods and services produced for market;</a:t>
            </a:r>
          </a:p>
          <a:p>
            <a:r>
              <a:rPr lang="en-GB" dirty="0"/>
              <a:t>Income (wages, profits etc)</a:t>
            </a:r>
          </a:p>
          <a:p>
            <a:r>
              <a:rPr lang="en-GB" dirty="0"/>
              <a:t>Expenditure</a:t>
            </a:r>
          </a:p>
          <a:p>
            <a:r>
              <a:rPr lang="en-GB" dirty="0"/>
              <a:t>Not a reliable measure of economic and social well-being (e.g. Externalities, costs, waste)</a:t>
            </a:r>
          </a:p>
          <a:p>
            <a:r>
              <a:rPr lang="en-GB" dirty="0"/>
              <a:t>Measures only part of the economy largely that associated with markets</a:t>
            </a:r>
            <a:endParaRPr lang="en-US" dirty="0"/>
          </a:p>
        </p:txBody>
      </p:sp>
    </p:spTree>
    <p:extLst>
      <p:ext uri="{BB962C8B-B14F-4D97-AF65-F5344CB8AC3E}">
        <p14:creationId xmlns:p14="http://schemas.microsoft.com/office/powerpoint/2010/main" val="1474045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F4B795-94D5-69F2-73C3-25E6A7549035}"/>
              </a:ext>
            </a:extLst>
          </p:cNvPr>
          <p:cNvSpPr>
            <a:spLocks noGrp="1"/>
          </p:cNvSpPr>
          <p:nvPr>
            <p:ph type="title"/>
          </p:nvPr>
        </p:nvSpPr>
        <p:spPr>
          <a:xfrm>
            <a:off x="1285240" y="1050596"/>
            <a:ext cx="8074815" cy="753038"/>
          </a:xfrm>
        </p:spPr>
        <p:txBody>
          <a:bodyPr anchor="ctr">
            <a:normAutofit/>
          </a:bodyPr>
          <a:lstStyle/>
          <a:p>
            <a:r>
              <a:rPr lang="en-GB" sz="2400" dirty="0"/>
              <a:t>Pursuit of shareholder value</a:t>
            </a:r>
            <a:endParaRPr lang="en-US" sz="2400" dirty="0"/>
          </a:p>
        </p:txBody>
      </p:sp>
      <p:sp>
        <p:nvSpPr>
          <p:cNvPr id="3" name="Content Placeholder 2">
            <a:extLst>
              <a:ext uri="{FF2B5EF4-FFF2-40B4-BE49-F238E27FC236}">
                <a16:creationId xmlns:a16="http://schemas.microsoft.com/office/drawing/2014/main" id="{D02D9CF0-02ED-1D27-BA39-3A4F5ED93F55}"/>
              </a:ext>
            </a:extLst>
          </p:cNvPr>
          <p:cNvSpPr>
            <a:spLocks noGrp="1"/>
          </p:cNvSpPr>
          <p:nvPr>
            <p:ph idx="1"/>
          </p:nvPr>
        </p:nvSpPr>
        <p:spPr>
          <a:xfrm>
            <a:off x="1285240" y="1971413"/>
            <a:ext cx="8074815" cy="3798451"/>
          </a:xfrm>
        </p:spPr>
        <p:txBody>
          <a:bodyPr anchor="t">
            <a:normAutofit/>
          </a:bodyPr>
          <a:lstStyle/>
          <a:p>
            <a:r>
              <a:rPr lang="en-GB" kern="100" dirty="0">
                <a:effectLst/>
                <a:latin typeface="Aptos" panose="020B0004020202020204" pitchFamily="34" charset="0"/>
                <a:ea typeface="Aptos" panose="020B0004020202020204" pitchFamily="34" charset="0"/>
                <a:cs typeface="Aptos" panose="020B0004020202020204" pitchFamily="34" charset="0"/>
              </a:rPr>
              <a:t>The ‘pursuit of shareholder value’ is the promotion of the view that profits and dividends (and thereby the stock market valuation of the corporation) should be or are the primary purpose of the corporation. The ‘pursuit of shareholder value’ places the shareholders (and thereby financial interests) above those of other stakeholders such as employees, customers, and the wider society</a:t>
            </a:r>
            <a:r>
              <a:rPr lang="en-GB" sz="2400" kern="100" dirty="0">
                <a:effectLst/>
                <a:latin typeface="Aptos" panose="020B0004020202020204" pitchFamily="34" charset="0"/>
                <a:ea typeface="Aptos" panose="020B0004020202020204" pitchFamily="34" charset="0"/>
                <a:cs typeface="Aptos" panose="020B0004020202020204" pitchFamily="34" charset="0"/>
              </a:rPr>
              <a:t>. </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113198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F4B795-94D5-69F2-73C3-25E6A7549035}"/>
              </a:ext>
            </a:extLst>
          </p:cNvPr>
          <p:cNvSpPr>
            <a:spLocks noGrp="1"/>
          </p:cNvSpPr>
          <p:nvPr>
            <p:ph type="title"/>
          </p:nvPr>
        </p:nvSpPr>
        <p:spPr>
          <a:xfrm>
            <a:off x="1285239" y="889687"/>
            <a:ext cx="8074815" cy="939113"/>
          </a:xfrm>
        </p:spPr>
        <p:txBody>
          <a:bodyPr anchor="ctr">
            <a:normAutofit/>
          </a:bodyPr>
          <a:lstStyle/>
          <a:p>
            <a:r>
              <a:rPr lang="en-GB" sz="2400" dirty="0"/>
              <a:t>Pursuit of shareholder value</a:t>
            </a:r>
            <a:endParaRPr lang="en-US" sz="2400" dirty="0"/>
          </a:p>
        </p:txBody>
      </p:sp>
      <p:sp>
        <p:nvSpPr>
          <p:cNvPr id="3" name="Content Placeholder 2">
            <a:extLst>
              <a:ext uri="{FF2B5EF4-FFF2-40B4-BE49-F238E27FC236}">
                <a16:creationId xmlns:a16="http://schemas.microsoft.com/office/drawing/2014/main" id="{D02D9CF0-02ED-1D27-BA39-3A4F5ED93F55}"/>
              </a:ext>
            </a:extLst>
          </p:cNvPr>
          <p:cNvSpPr>
            <a:spLocks noGrp="1"/>
          </p:cNvSpPr>
          <p:nvPr>
            <p:ph idx="1"/>
          </p:nvPr>
        </p:nvSpPr>
        <p:spPr>
          <a:xfrm>
            <a:off x="1285240" y="1996581"/>
            <a:ext cx="8074815" cy="3773284"/>
          </a:xfrm>
        </p:spPr>
        <p:txBody>
          <a:bodyPr anchor="t">
            <a:normAutofit lnSpcReduction="10000"/>
          </a:bodyPr>
          <a:lstStyle/>
          <a:p>
            <a:r>
              <a:rPr lang="en-GB" kern="100" dirty="0">
                <a:effectLst/>
                <a:latin typeface="Aptos" panose="020B0004020202020204" pitchFamily="34" charset="0"/>
                <a:ea typeface="Aptos" panose="020B0004020202020204" pitchFamily="34" charset="0"/>
                <a:cs typeface="Aptos" panose="020B0004020202020204" pitchFamily="34" charset="0"/>
              </a:rPr>
              <a:t>The ‘pursuit of shareholder value’ pushes managers and directors of corporations to pay heed to the share price, through tying their salaries, bonuses etc to profits and the share price and more generally reviewing performance in terms of financial returns. Shareholders (most of whom are financial institutions) impose on corporations a larger distribution of profits and hence a higher dividend payment ratio, reduced internal funding for real investment.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4058218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F4B795-94D5-69F2-73C3-25E6A7549035}"/>
              </a:ext>
            </a:extLst>
          </p:cNvPr>
          <p:cNvSpPr>
            <a:spLocks noGrp="1"/>
          </p:cNvSpPr>
          <p:nvPr>
            <p:ph type="title"/>
          </p:nvPr>
        </p:nvSpPr>
        <p:spPr>
          <a:xfrm>
            <a:off x="1285240" y="1050595"/>
            <a:ext cx="8074815" cy="878873"/>
          </a:xfrm>
        </p:spPr>
        <p:txBody>
          <a:bodyPr anchor="ctr">
            <a:normAutofit/>
          </a:bodyPr>
          <a:lstStyle/>
          <a:p>
            <a:r>
              <a:rPr lang="en-GB" sz="2400" dirty="0"/>
              <a:t>Pursuit of shareholder value</a:t>
            </a:r>
            <a:endParaRPr lang="en-US" sz="2400" dirty="0"/>
          </a:p>
        </p:txBody>
      </p:sp>
      <p:sp>
        <p:nvSpPr>
          <p:cNvPr id="3" name="Content Placeholder 2">
            <a:extLst>
              <a:ext uri="{FF2B5EF4-FFF2-40B4-BE49-F238E27FC236}">
                <a16:creationId xmlns:a16="http://schemas.microsoft.com/office/drawing/2014/main" id="{D02D9CF0-02ED-1D27-BA39-3A4F5ED93F55}"/>
              </a:ext>
            </a:extLst>
          </p:cNvPr>
          <p:cNvSpPr>
            <a:spLocks noGrp="1"/>
          </p:cNvSpPr>
          <p:nvPr>
            <p:ph idx="1"/>
          </p:nvPr>
        </p:nvSpPr>
        <p:spPr>
          <a:xfrm>
            <a:off x="1285239" y="1862357"/>
            <a:ext cx="8074815" cy="3588726"/>
          </a:xfrm>
        </p:spPr>
        <p:txBody>
          <a:bodyPr anchor="t">
            <a:noAutofit/>
          </a:bodyPr>
          <a:lstStyle/>
          <a:p>
            <a:r>
              <a:rPr lang="en-GB" dirty="0">
                <a:effectLst/>
                <a:latin typeface="Aptos" panose="020B0004020202020204" pitchFamily="34" charset="0"/>
                <a:ea typeface="Aptos" panose="020B0004020202020204" pitchFamily="34" charset="0"/>
                <a:cs typeface="Aptos" panose="020B0004020202020204" pitchFamily="34" charset="0"/>
              </a:rPr>
              <a:t>The pharmaceutical industry has adopted a “highly financialized business model’ where the key measures of performance are stock price and dividend yield and distributions to shareholder through large scale stock buybacks and dividends. “With this financial </a:t>
            </a:r>
            <a:r>
              <a:rPr lang="en-GB" dirty="0" err="1">
                <a:effectLst/>
                <a:latin typeface="Aptos" panose="020B0004020202020204" pitchFamily="34" charset="0"/>
                <a:ea typeface="Aptos" panose="020B0004020202020204" pitchFamily="34" charset="0"/>
                <a:cs typeface="Aptos" panose="020B0004020202020204" pitchFamily="34" charset="0"/>
              </a:rPr>
              <a:t>behavior</a:t>
            </a:r>
            <a:r>
              <a:rPr lang="en-GB" dirty="0">
                <a:effectLst/>
                <a:latin typeface="Aptos" panose="020B0004020202020204" pitchFamily="34" charset="0"/>
                <a:ea typeface="Aptos" panose="020B0004020202020204" pitchFamily="34" charset="0"/>
                <a:cs typeface="Aptos" panose="020B0004020202020204" pitchFamily="34" charset="0"/>
              </a:rPr>
              <a:t> incentivized by stock-based executive pay, value extraction from corporations for the sake of distributions to shareholders comes at the expense of drug innovation”. Tulum and </a:t>
            </a:r>
            <a:r>
              <a:rPr lang="en-GB" dirty="0" err="1">
                <a:effectLst/>
                <a:latin typeface="Aptos" panose="020B0004020202020204" pitchFamily="34" charset="0"/>
                <a:ea typeface="Aptos" panose="020B0004020202020204" pitchFamily="34" charset="0"/>
                <a:cs typeface="Aptos" panose="020B0004020202020204" pitchFamily="34" charset="0"/>
              </a:rPr>
              <a:t>Lazonick</a:t>
            </a:r>
            <a:r>
              <a:rPr lang="en-GB" dirty="0">
                <a:effectLst/>
                <a:latin typeface="Aptos" panose="020B0004020202020204" pitchFamily="34" charset="0"/>
                <a:ea typeface="Aptos" panose="020B0004020202020204" pitchFamily="34" charset="0"/>
                <a:cs typeface="Aptos" panose="020B0004020202020204" pitchFamily="34" charset="0"/>
              </a:rPr>
              <a:t> (2018)</a:t>
            </a:r>
            <a:endParaRPr lang="en-US" dirty="0"/>
          </a:p>
        </p:txBody>
      </p:sp>
    </p:spTree>
    <p:extLst>
      <p:ext uri="{BB962C8B-B14F-4D97-AF65-F5344CB8AC3E}">
        <p14:creationId xmlns:p14="http://schemas.microsoft.com/office/powerpoint/2010/main" val="3944964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AD02FF-3C2F-055B-03FF-F8E9D1EC0C9E}"/>
              </a:ext>
            </a:extLst>
          </p:cNvPr>
          <p:cNvSpPr>
            <a:spLocks noGrp="1"/>
          </p:cNvSpPr>
          <p:nvPr>
            <p:ph type="title"/>
          </p:nvPr>
        </p:nvSpPr>
        <p:spPr>
          <a:xfrm>
            <a:off x="1285240" y="1050596"/>
            <a:ext cx="8074815" cy="836928"/>
          </a:xfrm>
        </p:spPr>
        <p:txBody>
          <a:bodyPr anchor="ctr">
            <a:normAutofit/>
          </a:bodyPr>
          <a:lstStyle/>
          <a:p>
            <a:r>
              <a:rPr lang="en-GB" sz="2400" dirty="0"/>
              <a:t>Private Equity</a:t>
            </a:r>
            <a:endParaRPr lang="en-US" sz="2400" dirty="0"/>
          </a:p>
        </p:txBody>
      </p:sp>
      <p:sp>
        <p:nvSpPr>
          <p:cNvPr id="3" name="Content Placeholder 2">
            <a:extLst>
              <a:ext uri="{FF2B5EF4-FFF2-40B4-BE49-F238E27FC236}">
                <a16:creationId xmlns:a16="http://schemas.microsoft.com/office/drawing/2014/main" id="{FE51FB97-2A6C-A3D5-E107-71B216D8FD25}"/>
              </a:ext>
            </a:extLst>
          </p:cNvPr>
          <p:cNvSpPr>
            <a:spLocks noGrp="1"/>
          </p:cNvSpPr>
          <p:nvPr>
            <p:ph idx="1"/>
          </p:nvPr>
        </p:nvSpPr>
        <p:spPr>
          <a:xfrm>
            <a:off x="1285240" y="2080471"/>
            <a:ext cx="8074815" cy="3689394"/>
          </a:xfrm>
        </p:spPr>
        <p:txBody>
          <a:bodyPr anchor="t">
            <a:normAutofit/>
          </a:bodyPr>
          <a:lstStyle/>
          <a:p>
            <a:r>
              <a:rPr lang="en-GB" dirty="0">
                <a:effectLst/>
                <a:ea typeface="Aptos" panose="020B0004020202020204" pitchFamily="34" charset="0"/>
                <a:cs typeface="Times New Roman" panose="02020603050405020304" pitchFamily="18" charset="0"/>
              </a:rPr>
              <a:t>Private equity funds aim to take control of a business for a relatively short time, restructure it and resell the company at a profit.</a:t>
            </a:r>
            <a:r>
              <a:rPr lang="en-GB" dirty="0">
                <a:effectLst/>
              </a:rPr>
              <a:t> Restructuring can raise a number of concerns, over such things as poorer working conditions for employees and worsening services. Private equity firms may weigh down acquired companies with substantial debt from the money borrowed to finance the purchase.</a:t>
            </a:r>
            <a:endParaRPr lang="en-US" dirty="0"/>
          </a:p>
        </p:txBody>
      </p:sp>
    </p:spTree>
    <p:extLst>
      <p:ext uri="{BB962C8B-B14F-4D97-AF65-F5344CB8AC3E}">
        <p14:creationId xmlns:p14="http://schemas.microsoft.com/office/powerpoint/2010/main" val="3272313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A4D36-6204-5944-1A3E-BB8FED4C3846}"/>
              </a:ext>
            </a:extLst>
          </p:cNvPr>
          <p:cNvSpPr>
            <a:spLocks noGrp="1"/>
          </p:cNvSpPr>
          <p:nvPr>
            <p:ph type="title"/>
          </p:nvPr>
        </p:nvSpPr>
        <p:spPr>
          <a:xfrm>
            <a:off x="1285240" y="1050595"/>
            <a:ext cx="8074815" cy="862095"/>
          </a:xfrm>
        </p:spPr>
        <p:txBody>
          <a:bodyPr anchor="ctr">
            <a:normAutofit/>
          </a:bodyPr>
          <a:lstStyle/>
          <a:p>
            <a:r>
              <a:rPr lang="en-GB" sz="2800" dirty="0"/>
              <a:t>Research and development</a:t>
            </a:r>
            <a:endParaRPr lang="en-US" sz="2800" dirty="0"/>
          </a:p>
        </p:txBody>
      </p:sp>
      <p:sp>
        <p:nvSpPr>
          <p:cNvPr id="3" name="Content Placeholder 2">
            <a:extLst>
              <a:ext uri="{FF2B5EF4-FFF2-40B4-BE49-F238E27FC236}">
                <a16:creationId xmlns:a16="http://schemas.microsoft.com/office/drawing/2014/main" id="{38B2B0DF-352B-EC35-0D2B-7B58CA56FD8A}"/>
              </a:ext>
            </a:extLst>
          </p:cNvPr>
          <p:cNvSpPr>
            <a:spLocks noGrp="1"/>
          </p:cNvSpPr>
          <p:nvPr>
            <p:ph idx="1"/>
          </p:nvPr>
        </p:nvSpPr>
        <p:spPr>
          <a:xfrm>
            <a:off x="1285240" y="2114027"/>
            <a:ext cx="8074815" cy="3655838"/>
          </a:xfrm>
        </p:spPr>
        <p:txBody>
          <a:bodyPr anchor="t">
            <a:normAutofit/>
          </a:bodyPr>
          <a:lstStyle/>
          <a:p>
            <a:r>
              <a:rPr lang="en-US" sz="2400" dirty="0"/>
              <a:t>Research and development expenditure generally grew relatively to GDP in OECD countries including UK.</a:t>
            </a:r>
          </a:p>
          <a:p>
            <a:r>
              <a:rPr lang="en-US" sz="2400" dirty="0"/>
              <a:t>“I see computers everywhere except in the productivity figures” (Robert Solow, circa 1989)</a:t>
            </a:r>
          </a:p>
        </p:txBody>
      </p:sp>
    </p:spTree>
    <p:extLst>
      <p:ext uri="{BB962C8B-B14F-4D97-AF65-F5344CB8AC3E}">
        <p14:creationId xmlns:p14="http://schemas.microsoft.com/office/powerpoint/2010/main" val="4113429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D0D33-366D-A430-4B7B-2A7C5201F50B}"/>
              </a:ext>
            </a:extLst>
          </p:cNvPr>
          <p:cNvSpPr>
            <a:spLocks noGrp="1"/>
          </p:cNvSpPr>
          <p:nvPr>
            <p:ph type="title"/>
          </p:nvPr>
        </p:nvSpPr>
        <p:spPr>
          <a:xfrm>
            <a:off x="1285240" y="1050595"/>
            <a:ext cx="8074815" cy="526535"/>
          </a:xfrm>
        </p:spPr>
        <p:txBody>
          <a:bodyPr anchor="ctr">
            <a:normAutofit/>
          </a:bodyPr>
          <a:lstStyle/>
          <a:p>
            <a:r>
              <a:rPr lang="en-GB" sz="2800" dirty="0" err="1"/>
              <a:t>Financialisation</a:t>
            </a:r>
            <a:endParaRPr lang="en-US" sz="2800" dirty="0"/>
          </a:p>
        </p:txBody>
      </p:sp>
      <p:sp>
        <p:nvSpPr>
          <p:cNvPr id="3" name="Content Placeholder 2">
            <a:extLst>
              <a:ext uri="{FF2B5EF4-FFF2-40B4-BE49-F238E27FC236}">
                <a16:creationId xmlns:a16="http://schemas.microsoft.com/office/drawing/2014/main" id="{9B294AC9-38D8-A2C3-B124-60CEEEE0AFA7}"/>
              </a:ext>
            </a:extLst>
          </p:cNvPr>
          <p:cNvSpPr>
            <a:spLocks noGrp="1"/>
          </p:cNvSpPr>
          <p:nvPr>
            <p:ph idx="1"/>
          </p:nvPr>
        </p:nvSpPr>
        <p:spPr>
          <a:xfrm>
            <a:off x="1285240" y="1803633"/>
            <a:ext cx="8074815" cy="3966231"/>
          </a:xfrm>
        </p:spPr>
        <p:txBody>
          <a:bodyPr anchor="t">
            <a:normAutofit/>
          </a:bodyPr>
          <a:lstStyle/>
          <a:p>
            <a:r>
              <a:rPr lang="en-GB" dirty="0">
                <a:effectLst/>
                <a:ea typeface="Calibri" panose="020F0502020204030204" pitchFamily="34" charset="0"/>
                <a:cs typeface="Calibri" panose="020F0502020204030204" pitchFamily="34" charset="0"/>
              </a:rPr>
              <a:t>‘”financialization means the increasing role of financial motives, financial markets, financial actors and financial institutions in the operation of the domestic and international economies’ (Epstein, 2005)</a:t>
            </a:r>
          </a:p>
          <a:p>
            <a:r>
              <a:rPr lang="en-US" dirty="0"/>
              <a:t>Has financialization been a drag on growth? Development of the financial sector argued to encourage savings, link savings and funding of investment and monitor lending?</a:t>
            </a:r>
          </a:p>
        </p:txBody>
      </p:sp>
    </p:spTree>
    <p:extLst>
      <p:ext uri="{BB962C8B-B14F-4D97-AF65-F5344CB8AC3E}">
        <p14:creationId xmlns:p14="http://schemas.microsoft.com/office/powerpoint/2010/main" val="3854388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D0D33-366D-A430-4B7B-2A7C5201F50B}"/>
              </a:ext>
            </a:extLst>
          </p:cNvPr>
          <p:cNvSpPr>
            <a:spLocks noGrp="1"/>
          </p:cNvSpPr>
          <p:nvPr>
            <p:ph type="title"/>
          </p:nvPr>
        </p:nvSpPr>
        <p:spPr>
          <a:xfrm>
            <a:off x="1285240" y="1050595"/>
            <a:ext cx="8074815" cy="643981"/>
          </a:xfrm>
        </p:spPr>
        <p:txBody>
          <a:bodyPr anchor="ctr">
            <a:normAutofit/>
          </a:bodyPr>
          <a:lstStyle/>
          <a:p>
            <a:r>
              <a:rPr lang="en-GB" sz="2800" dirty="0" err="1"/>
              <a:t>Financialisation</a:t>
            </a:r>
            <a:endParaRPr lang="en-US" sz="2800" dirty="0"/>
          </a:p>
        </p:txBody>
      </p:sp>
      <p:sp>
        <p:nvSpPr>
          <p:cNvPr id="3" name="Content Placeholder 2">
            <a:extLst>
              <a:ext uri="{FF2B5EF4-FFF2-40B4-BE49-F238E27FC236}">
                <a16:creationId xmlns:a16="http://schemas.microsoft.com/office/drawing/2014/main" id="{9B294AC9-38D8-A2C3-B124-60CEEEE0AFA7}"/>
              </a:ext>
            </a:extLst>
          </p:cNvPr>
          <p:cNvSpPr>
            <a:spLocks noGrp="1"/>
          </p:cNvSpPr>
          <p:nvPr>
            <p:ph idx="1"/>
          </p:nvPr>
        </p:nvSpPr>
        <p:spPr>
          <a:xfrm>
            <a:off x="1285240" y="1963025"/>
            <a:ext cx="8074815" cy="3806840"/>
          </a:xfrm>
        </p:spPr>
        <p:txBody>
          <a:bodyPr anchor="t">
            <a:normAutofit/>
          </a:bodyPr>
          <a:lstStyle/>
          <a:p>
            <a:r>
              <a:rPr lang="en-US" dirty="0"/>
              <a:t>Early studies tended to find that financial development and economic growth were positively related. But …</a:t>
            </a:r>
          </a:p>
          <a:p>
            <a:r>
              <a:rPr lang="en-US" dirty="0"/>
              <a:t>Recent studies (in effect covering experience over the past 30 to 40 years) have tended to find that past a certain size, larger financial activities either negatively or not related with growth.</a:t>
            </a:r>
          </a:p>
        </p:txBody>
      </p:sp>
    </p:spTree>
    <p:extLst>
      <p:ext uri="{BB962C8B-B14F-4D97-AF65-F5344CB8AC3E}">
        <p14:creationId xmlns:p14="http://schemas.microsoft.com/office/powerpoint/2010/main" val="2872590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D0D33-366D-A430-4B7B-2A7C5201F50B}"/>
              </a:ext>
            </a:extLst>
          </p:cNvPr>
          <p:cNvSpPr>
            <a:spLocks noGrp="1"/>
          </p:cNvSpPr>
          <p:nvPr>
            <p:ph type="title"/>
          </p:nvPr>
        </p:nvSpPr>
        <p:spPr>
          <a:xfrm>
            <a:off x="1285240" y="1050596"/>
            <a:ext cx="8074815" cy="408753"/>
          </a:xfrm>
        </p:spPr>
        <p:txBody>
          <a:bodyPr anchor="ctr">
            <a:normAutofit fontScale="90000"/>
          </a:bodyPr>
          <a:lstStyle/>
          <a:p>
            <a:r>
              <a:rPr lang="en-GB" sz="2800" dirty="0" err="1"/>
              <a:t>Financialisation</a:t>
            </a:r>
            <a:endParaRPr lang="en-US" sz="2800" dirty="0"/>
          </a:p>
        </p:txBody>
      </p:sp>
      <p:sp>
        <p:nvSpPr>
          <p:cNvPr id="3" name="Content Placeholder 2">
            <a:extLst>
              <a:ext uri="{FF2B5EF4-FFF2-40B4-BE49-F238E27FC236}">
                <a16:creationId xmlns:a16="http://schemas.microsoft.com/office/drawing/2014/main" id="{9B294AC9-38D8-A2C3-B124-60CEEEE0AFA7}"/>
              </a:ext>
            </a:extLst>
          </p:cNvPr>
          <p:cNvSpPr>
            <a:spLocks noGrp="1"/>
          </p:cNvSpPr>
          <p:nvPr>
            <p:ph idx="1"/>
          </p:nvPr>
        </p:nvSpPr>
        <p:spPr>
          <a:xfrm>
            <a:off x="1285240" y="1459349"/>
            <a:ext cx="8529879" cy="4077385"/>
          </a:xfrm>
        </p:spPr>
        <p:txBody>
          <a:bodyPr anchor="t">
            <a:normAutofit fontScale="25000" lnSpcReduction="20000"/>
          </a:bodyPr>
          <a:lstStyle/>
          <a:p>
            <a:pPr>
              <a:spcAft>
                <a:spcPts val="800"/>
              </a:spcAft>
            </a:pP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pPr>
            <a:r>
              <a:rPr lang="en-GB" sz="11200" kern="100" dirty="0">
                <a:effectLst/>
                <a:ea typeface="Aptos" panose="020B0004020202020204" pitchFamily="34" charset="0"/>
                <a:cs typeface="Times New Roman" panose="02020603050405020304" pitchFamily="18" charset="0"/>
              </a:rPr>
              <a:t>Compare and contrast:</a:t>
            </a:r>
          </a:p>
          <a:p>
            <a:pPr marL="0" indent="0">
              <a:lnSpc>
                <a:spcPct val="120000"/>
              </a:lnSpc>
              <a:spcBef>
                <a:spcPts val="0"/>
              </a:spcBef>
            </a:pPr>
            <a:r>
              <a:rPr lang="en-GB" sz="11200" kern="100" dirty="0">
                <a:ea typeface="Aptos" panose="020B0004020202020204" pitchFamily="34" charset="0"/>
                <a:cs typeface="Times New Roman" panose="02020603050405020304" pitchFamily="18" charset="0"/>
              </a:rPr>
              <a:t>“</a:t>
            </a:r>
            <a:r>
              <a:rPr lang="en-GB" sz="11200" kern="100" dirty="0">
                <a:effectLst/>
                <a:ea typeface="Aptos" panose="020B0004020202020204" pitchFamily="34" charset="0"/>
                <a:cs typeface="Times New Roman" panose="02020603050405020304" pitchFamily="18" charset="0"/>
              </a:rPr>
              <a:t>I will unleash the economic firepower of the financial services industry to boost growth across Britain’s regions and nations.” </a:t>
            </a:r>
          </a:p>
          <a:p>
            <a:pPr marL="0" indent="0">
              <a:lnSpc>
                <a:spcPct val="120000"/>
              </a:lnSpc>
              <a:spcBef>
                <a:spcPts val="0"/>
              </a:spcBef>
            </a:pPr>
            <a:r>
              <a:rPr lang="en-GB" sz="11200" u="none" strike="noStrike" kern="0" dirty="0">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Rachel Reeves</a:t>
            </a:r>
            <a:r>
              <a:rPr lang="en-GB" sz="11200" u="none" strike="noStrike" kern="0" dirty="0">
                <a:effectLst/>
                <a:ea typeface="Times New Roman" panose="02020603050405020304" pitchFamily="18" charset="0"/>
                <a:cs typeface="Times New Roman" panose="02020603050405020304" pitchFamily="18" charset="0"/>
              </a:rPr>
              <a:t>, X </a:t>
            </a:r>
            <a:r>
              <a:rPr lang="en-GB" sz="11200" u="none" strike="noStrike" kern="0" dirty="0">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@RachelReevesMP</a:t>
            </a:r>
            <a:r>
              <a:rPr lang="en-GB" sz="11200" u="none" strike="noStrike" kern="0" dirty="0">
                <a:effectLst/>
                <a:ea typeface="Times New Roman" panose="02020603050405020304" pitchFamily="18" charset="0"/>
                <a:cs typeface="Times New Roman" panose="02020603050405020304" pitchFamily="18" charset="0"/>
              </a:rPr>
              <a:t>, Jan 26 2024</a:t>
            </a:r>
            <a:endParaRPr lang="en-GB" sz="11200" kern="100" dirty="0">
              <a:effectLst/>
              <a:ea typeface="Aptos" panose="020B0004020202020204" pitchFamily="34" charset="0"/>
              <a:cs typeface="Times New Roman" panose="02020603050405020304" pitchFamily="18" charset="0"/>
            </a:endParaRPr>
          </a:p>
          <a:p>
            <a:pPr marL="0" indent="0">
              <a:lnSpc>
                <a:spcPct val="120000"/>
              </a:lnSpc>
              <a:spcBef>
                <a:spcPts val="0"/>
              </a:spcBef>
            </a:pPr>
            <a:r>
              <a:rPr lang="en-GB" sz="11200" kern="100" dirty="0">
                <a:effectLst/>
                <a:ea typeface="Aptos" panose="020B0004020202020204" pitchFamily="34" charset="0"/>
                <a:cs typeface="Times New Roman" panose="02020603050405020304" pitchFamily="18" charset="0"/>
              </a:rPr>
              <a:t>“Bloated scandal-ridden finance industry is holding the UK back. Permanently mired in scandals, needs regular bailouts, provides little risk capital. Between 1995 and 2015, it made a negative contribution of £4,500bn to the UK economy. Need a public inquiry.” </a:t>
            </a:r>
            <a:endParaRPr lang="en-GB" sz="11200" kern="0" dirty="0">
              <a:effectLst/>
              <a:ea typeface="Times New Roman" panose="02020603050405020304" pitchFamily="18" charset="0"/>
              <a:cs typeface="Times New Roman" panose="02020603050405020304" pitchFamily="18" charset="0"/>
            </a:endParaRPr>
          </a:p>
          <a:p>
            <a:pPr marL="0" indent="0">
              <a:lnSpc>
                <a:spcPct val="120000"/>
              </a:lnSpc>
              <a:spcBef>
                <a:spcPts val="0"/>
              </a:spcBef>
            </a:pPr>
            <a:r>
              <a:rPr lang="en-GB" sz="11200" u="none" strike="noStrike" kern="0" dirty="0">
                <a:effectLst/>
                <a:ea typeface="Times New Roman" panose="02020603050405020304" pitchFamily="18" charset="0"/>
                <a:cs typeface="Times New Roman" panose="02020603050405020304" pitchFamily="18" charset="0"/>
                <a:hlinkClick r:id="rId3"/>
              </a:rPr>
              <a:t>Prem Sikka</a:t>
            </a:r>
            <a:r>
              <a:rPr lang="en-GB" sz="11200" u="none" strike="noStrike" kern="0" dirty="0">
                <a:effectLst/>
                <a:ea typeface="Times New Roman" panose="02020603050405020304" pitchFamily="18" charset="0"/>
                <a:cs typeface="Times New Roman" panose="02020603050405020304" pitchFamily="18" charset="0"/>
              </a:rPr>
              <a:t> X </a:t>
            </a:r>
            <a:r>
              <a:rPr lang="en-GB" sz="11200" u="none" strike="noStrike" kern="0" dirty="0">
                <a:effectLst/>
                <a:ea typeface="Times New Roman" panose="02020603050405020304" pitchFamily="18" charset="0"/>
                <a:cs typeface="Times New Roman" panose="02020603050405020304" pitchFamily="18" charset="0"/>
                <a:hlinkClick r:id="rId3"/>
              </a:rPr>
              <a:t>@premnsikka</a:t>
            </a:r>
            <a:r>
              <a:rPr lang="en-GB" sz="11200" u="none" strike="noStrike" kern="0" dirty="0">
                <a:effectLst/>
                <a:ea typeface="Times New Roman" panose="02020603050405020304" pitchFamily="18" charset="0"/>
                <a:cs typeface="Times New Roman" panose="02020603050405020304" pitchFamily="18" charset="0"/>
              </a:rPr>
              <a:t> Jan 29 2024</a:t>
            </a:r>
            <a:endParaRPr lang="en-US" sz="11200" dirty="0"/>
          </a:p>
        </p:txBody>
      </p:sp>
    </p:spTree>
    <p:extLst>
      <p:ext uri="{BB962C8B-B14F-4D97-AF65-F5344CB8AC3E}">
        <p14:creationId xmlns:p14="http://schemas.microsoft.com/office/powerpoint/2010/main" val="1893214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D0D33-366D-A430-4B7B-2A7C5201F50B}"/>
              </a:ext>
            </a:extLst>
          </p:cNvPr>
          <p:cNvSpPr>
            <a:spLocks noGrp="1"/>
          </p:cNvSpPr>
          <p:nvPr>
            <p:ph type="title"/>
          </p:nvPr>
        </p:nvSpPr>
        <p:spPr>
          <a:xfrm>
            <a:off x="1285240" y="1050596"/>
            <a:ext cx="8074815" cy="654689"/>
          </a:xfrm>
        </p:spPr>
        <p:txBody>
          <a:bodyPr anchor="ctr">
            <a:normAutofit/>
          </a:bodyPr>
          <a:lstStyle/>
          <a:p>
            <a:r>
              <a:rPr lang="en-GB" sz="2800" dirty="0" err="1"/>
              <a:t>Financialisation</a:t>
            </a:r>
            <a:endParaRPr lang="en-US" sz="2800" dirty="0"/>
          </a:p>
        </p:txBody>
      </p:sp>
      <p:sp>
        <p:nvSpPr>
          <p:cNvPr id="3" name="Content Placeholder 2">
            <a:extLst>
              <a:ext uri="{FF2B5EF4-FFF2-40B4-BE49-F238E27FC236}">
                <a16:creationId xmlns:a16="http://schemas.microsoft.com/office/drawing/2014/main" id="{9B294AC9-38D8-A2C3-B124-60CEEEE0AFA7}"/>
              </a:ext>
            </a:extLst>
          </p:cNvPr>
          <p:cNvSpPr>
            <a:spLocks noGrp="1"/>
          </p:cNvSpPr>
          <p:nvPr>
            <p:ph idx="1"/>
          </p:nvPr>
        </p:nvSpPr>
        <p:spPr>
          <a:xfrm>
            <a:off x="1285239" y="1705286"/>
            <a:ext cx="8074815" cy="3579778"/>
          </a:xfrm>
        </p:spPr>
        <p:txBody>
          <a:bodyPr anchor="t">
            <a:normAutofit fontScale="77500" lnSpcReduction="20000"/>
          </a:bodyPr>
          <a:lstStyle/>
          <a:p>
            <a:pPr marL="0" indent="0">
              <a:lnSpc>
                <a:spcPct val="120000"/>
              </a:lnSpc>
              <a:spcBef>
                <a:spcPts val="0"/>
              </a:spcBef>
            </a:pPr>
            <a:r>
              <a:rPr lang="en-GB" kern="100" dirty="0">
                <a:effectLst/>
                <a:ea typeface="Aptos" panose="020B0004020202020204" pitchFamily="34" charset="0"/>
                <a:cs typeface="Times New Roman" panose="02020603050405020304" pitchFamily="18" charset="0"/>
              </a:rPr>
              <a:t>Report generates a comparative assessment of the costs of ‘too much finance’ for particular individual countries, arriving at a total price tag for the United States and United Kingdom from the 1990s to the current period. Their calculations suggest that the total cost of lost growth potential for the UK caused by ‘too much finance’ between 1995 and 2015 is in the region of £4,500 billion, roughly 2.5 years of the average GDP across the period.</a:t>
            </a:r>
          </a:p>
          <a:p>
            <a:pPr marL="0" indent="0">
              <a:lnSpc>
                <a:spcPct val="120000"/>
              </a:lnSpc>
              <a:spcBef>
                <a:spcPts val="0"/>
              </a:spcBef>
            </a:pPr>
            <a:r>
              <a:rPr lang="en-GB" kern="100" dirty="0">
                <a:effectLst/>
                <a:ea typeface="Aptos" panose="020B0004020202020204" pitchFamily="34" charset="0"/>
                <a:cs typeface="Times New Roman" panose="02020603050405020304" pitchFamily="18" charset="0"/>
              </a:rPr>
              <a:t>Based on The UK’s Finance Curse? Costs and Processes. Andrew Baker, Gerald Epstein and Juan </a:t>
            </a:r>
            <a:r>
              <a:rPr lang="en-GB" kern="100" dirty="0" err="1">
                <a:effectLst/>
                <a:ea typeface="Aptos" panose="020B0004020202020204" pitchFamily="34" charset="0"/>
                <a:cs typeface="Times New Roman" panose="02020603050405020304" pitchFamily="18" charset="0"/>
              </a:rPr>
              <a:t>Montecino</a:t>
            </a:r>
            <a:r>
              <a:rPr lang="en-GB" kern="100" dirty="0">
                <a:effectLst/>
                <a:ea typeface="Aptos" panose="020B0004020202020204" pitchFamily="34" charset="0"/>
                <a:cs typeface="Times New Roman" panose="02020603050405020304" pitchFamily="18" charset="0"/>
              </a:rPr>
              <a:t> </a:t>
            </a:r>
          </a:p>
          <a:p>
            <a:pPr>
              <a:spcAft>
                <a:spcPts val="800"/>
              </a:spcAft>
            </a:pPr>
            <a:endParaRPr lang="en-GB" sz="19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900" dirty="0"/>
          </a:p>
        </p:txBody>
      </p:sp>
    </p:spTree>
    <p:extLst>
      <p:ext uri="{BB962C8B-B14F-4D97-AF65-F5344CB8AC3E}">
        <p14:creationId xmlns:p14="http://schemas.microsoft.com/office/powerpoint/2010/main" val="2945610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DE588-2D72-07A7-5494-179E21371869}"/>
              </a:ext>
            </a:extLst>
          </p:cNvPr>
          <p:cNvSpPr>
            <a:spLocks noGrp="1"/>
          </p:cNvSpPr>
          <p:nvPr>
            <p:ph type="title"/>
          </p:nvPr>
        </p:nvSpPr>
        <p:spPr>
          <a:xfrm>
            <a:off x="1285240" y="1050596"/>
            <a:ext cx="8074815" cy="870484"/>
          </a:xfrm>
        </p:spPr>
        <p:txBody>
          <a:bodyPr anchor="ctr">
            <a:normAutofit/>
          </a:bodyPr>
          <a:lstStyle/>
          <a:p>
            <a:r>
              <a:rPr lang="en-GB" sz="2400" dirty="0"/>
              <a:t>Rentier income</a:t>
            </a:r>
            <a:endParaRPr lang="en-US" sz="2400" dirty="0"/>
          </a:p>
        </p:txBody>
      </p:sp>
      <p:sp>
        <p:nvSpPr>
          <p:cNvPr id="3" name="Content Placeholder 2">
            <a:extLst>
              <a:ext uri="{FF2B5EF4-FFF2-40B4-BE49-F238E27FC236}">
                <a16:creationId xmlns:a16="http://schemas.microsoft.com/office/drawing/2014/main" id="{27808574-C56F-401D-711F-28C4EA631C0F}"/>
              </a:ext>
            </a:extLst>
          </p:cNvPr>
          <p:cNvSpPr>
            <a:spLocks noGrp="1"/>
          </p:cNvSpPr>
          <p:nvPr>
            <p:ph idx="1"/>
          </p:nvPr>
        </p:nvSpPr>
        <p:spPr>
          <a:xfrm>
            <a:off x="1285240" y="2097249"/>
            <a:ext cx="8074815" cy="3672616"/>
          </a:xfrm>
        </p:spPr>
        <p:txBody>
          <a:bodyPr anchor="t">
            <a:normAutofit/>
          </a:bodyPr>
          <a:lstStyle/>
          <a:p>
            <a:pPr marL="0" indent="0">
              <a:spcBef>
                <a:spcPts val="0"/>
              </a:spcBef>
            </a:pPr>
            <a:r>
              <a:rPr lang="en-GB" kern="0" dirty="0">
                <a:effectLst/>
                <a:ea typeface="Aptos" panose="020B0004020202020204" pitchFamily="34" charset="0"/>
                <a:cs typeface="AdvOT46dcae81"/>
              </a:rPr>
              <a:t>“the term rent has been [long been] used … to refer to incomes that are analogous to land rents, in the sense that they reward control of persistently scarce or monopolised assets, rather than contribution.” (Stratford, 2022)</a:t>
            </a:r>
          </a:p>
          <a:p>
            <a:pPr marL="0" indent="0">
              <a:spcBef>
                <a:spcPts val="0"/>
              </a:spcBef>
            </a:pPr>
            <a:r>
              <a:rPr lang="en-GB" dirty="0">
                <a:effectLst/>
                <a:ea typeface="Aptos" panose="020B0004020202020204" pitchFamily="34" charset="0"/>
                <a:cs typeface="Calibri" panose="020F0502020204030204" pitchFamily="34" charset="0"/>
              </a:rPr>
              <a:t>. Rentier income is income based on the passive ownership of financial and real assets.</a:t>
            </a:r>
            <a:endParaRPr lang="en-GB" kern="100" dirty="0">
              <a:effectLst/>
              <a:ea typeface="Aptos" panose="020B0004020202020204" pitchFamily="34" charset="0"/>
              <a:cs typeface="Calibri" panose="020F0502020204030204" pitchFamily="34" charset="0"/>
            </a:endParaRPr>
          </a:p>
          <a:p>
            <a:endParaRPr lang="en-US" sz="2400" dirty="0"/>
          </a:p>
        </p:txBody>
      </p:sp>
    </p:spTree>
    <p:extLst>
      <p:ext uri="{BB962C8B-B14F-4D97-AF65-F5344CB8AC3E}">
        <p14:creationId xmlns:p14="http://schemas.microsoft.com/office/powerpoint/2010/main" val="74403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09B12-3F67-AF13-7FD0-95B6097A8F1D}"/>
              </a:ext>
            </a:extLst>
          </p:cNvPr>
          <p:cNvSpPr>
            <a:spLocks noGrp="1"/>
          </p:cNvSpPr>
          <p:nvPr>
            <p:ph type="title"/>
          </p:nvPr>
        </p:nvSpPr>
        <p:spPr>
          <a:xfrm>
            <a:off x="1285240" y="1050596"/>
            <a:ext cx="8074815" cy="836928"/>
          </a:xfrm>
        </p:spPr>
        <p:txBody>
          <a:bodyPr anchor="ctr">
            <a:normAutofit/>
          </a:bodyPr>
          <a:lstStyle/>
          <a:p>
            <a:r>
              <a:rPr lang="en-US" sz="2400" dirty="0">
                <a:latin typeface="+mn-lt"/>
              </a:rPr>
              <a:t>Trends</a:t>
            </a:r>
          </a:p>
        </p:txBody>
      </p:sp>
      <p:sp>
        <p:nvSpPr>
          <p:cNvPr id="3" name="Content Placeholder 2">
            <a:extLst>
              <a:ext uri="{FF2B5EF4-FFF2-40B4-BE49-F238E27FC236}">
                <a16:creationId xmlns:a16="http://schemas.microsoft.com/office/drawing/2014/main" id="{E3A7BE0F-6F60-C180-06F0-393A285D4798}"/>
              </a:ext>
            </a:extLst>
          </p:cNvPr>
          <p:cNvSpPr>
            <a:spLocks noGrp="1"/>
          </p:cNvSpPr>
          <p:nvPr>
            <p:ph idx="1"/>
          </p:nvPr>
        </p:nvSpPr>
        <p:spPr>
          <a:xfrm>
            <a:off x="1285240" y="1887525"/>
            <a:ext cx="8074815" cy="3882340"/>
          </a:xfrm>
        </p:spPr>
        <p:txBody>
          <a:bodyPr anchor="t">
            <a:normAutofit/>
          </a:bodyPr>
          <a:lstStyle/>
          <a:p>
            <a:r>
              <a:rPr lang="en-GB" sz="2400" dirty="0"/>
              <a:t>Aim to give brief overview of trends of growth of GDP for UK since circa 1970/1980 with a comparison with other G7 </a:t>
            </a:r>
            <a:r>
              <a:rPr lang="en-GB" sz="2400" dirty="0" err="1"/>
              <a:t>countires</a:t>
            </a:r>
            <a:r>
              <a:rPr lang="en-GB" sz="2400" dirty="0"/>
              <a:t>. Others are available!</a:t>
            </a:r>
            <a:endParaRPr lang="en-US" sz="2400" dirty="0"/>
          </a:p>
        </p:txBody>
      </p:sp>
    </p:spTree>
    <p:extLst>
      <p:ext uri="{BB962C8B-B14F-4D97-AF65-F5344CB8AC3E}">
        <p14:creationId xmlns:p14="http://schemas.microsoft.com/office/powerpoint/2010/main" val="168898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DE588-2D72-07A7-5494-179E21371869}"/>
              </a:ext>
            </a:extLst>
          </p:cNvPr>
          <p:cNvSpPr>
            <a:spLocks noGrp="1"/>
          </p:cNvSpPr>
          <p:nvPr>
            <p:ph type="title"/>
          </p:nvPr>
        </p:nvSpPr>
        <p:spPr>
          <a:xfrm>
            <a:off x="1285240" y="1050596"/>
            <a:ext cx="8074815" cy="870484"/>
          </a:xfrm>
        </p:spPr>
        <p:txBody>
          <a:bodyPr anchor="ctr">
            <a:normAutofit/>
          </a:bodyPr>
          <a:lstStyle/>
          <a:p>
            <a:r>
              <a:rPr lang="en-GB" sz="2400" dirty="0"/>
              <a:t>Rentier income</a:t>
            </a:r>
            <a:endParaRPr lang="en-US" sz="2400" dirty="0"/>
          </a:p>
        </p:txBody>
      </p:sp>
      <p:sp>
        <p:nvSpPr>
          <p:cNvPr id="3" name="Content Placeholder 2">
            <a:extLst>
              <a:ext uri="{FF2B5EF4-FFF2-40B4-BE49-F238E27FC236}">
                <a16:creationId xmlns:a16="http://schemas.microsoft.com/office/drawing/2014/main" id="{27808574-C56F-401D-711F-28C4EA631C0F}"/>
              </a:ext>
            </a:extLst>
          </p:cNvPr>
          <p:cNvSpPr>
            <a:spLocks noGrp="1"/>
          </p:cNvSpPr>
          <p:nvPr>
            <p:ph idx="1"/>
          </p:nvPr>
        </p:nvSpPr>
        <p:spPr>
          <a:xfrm>
            <a:off x="1285240" y="1694576"/>
            <a:ext cx="8074815" cy="4075289"/>
          </a:xfrm>
        </p:spPr>
        <p:txBody>
          <a:bodyPr anchor="t">
            <a:normAutofit fontScale="77500" lnSpcReduction="20000"/>
          </a:bodyPr>
          <a:lstStyle/>
          <a:p>
            <a:pPr>
              <a:lnSpc>
                <a:spcPct val="115000"/>
              </a:lnSpc>
              <a:spcAft>
                <a:spcPts val="800"/>
              </a:spcAft>
            </a:pPr>
            <a:r>
              <a:rPr lang="en-GB" kern="100" dirty="0">
                <a:effectLst/>
                <a:latin typeface="Aptos" panose="020B0004020202020204" pitchFamily="34" charset="0"/>
                <a:ea typeface="Aptos" panose="020B0004020202020204" pitchFamily="34" charset="0"/>
                <a:cs typeface="Times New Roman" panose="02020603050405020304" pitchFamily="18" charset="0"/>
              </a:rPr>
              <a:t>“The definition of rent: income derived from the ownership, possession or control of scarce assets under conditions of limited or no competition” (Christophers, 2020).</a:t>
            </a:r>
          </a:p>
          <a:p>
            <a:pPr>
              <a:lnSpc>
                <a:spcPct val="115000"/>
              </a:lnSpc>
              <a:spcAft>
                <a:spcPts val="800"/>
              </a:spcAft>
            </a:pPr>
            <a:r>
              <a:rPr lang="en-GB" kern="100" dirty="0">
                <a:effectLst/>
                <a:latin typeface="Aptos" panose="020B0004020202020204" pitchFamily="34" charset="0"/>
                <a:ea typeface="Aptos" panose="020B0004020202020204" pitchFamily="34" charset="0"/>
                <a:cs typeface="Times New Roman" panose="02020603050405020304" pitchFamily="18" charset="0"/>
              </a:rPr>
              <a:t>“rent is payment to an economic actor (the rentier) who receives that rent – and this is the key factor – purely by virtue of controlling something valuable. The ‘something’, whatever it happens to be, is referred to generically as an ‘asset’: an ‘item of value owned’ (to borrow the standard dictionary definition) that is valuable precisely in view of the fact that control over it endows the owner with the capacity to generate future income.”</a:t>
            </a:r>
          </a:p>
          <a:p>
            <a:endParaRPr lang="en-US" sz="2400" dirty="0"/>
          </a:p>
        </p:txBody>
      </p:sp>
    </p:spTree>
    <p:extLst>
      <p:ext uri="{BB962C8B-B14F-4D97-AF65-F5344CB8AC3E}">
        <p14:creationId xmlns:p14="http://schemas.microsoft.com/office/powerpoint/2010/main" val="543977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DE588-2D72-07A7-5494-179E21371869}"/>
              </a:ext>
            </a:extLst>
          </p:cNvPr>
          <p:cNvSpPr>
            <a:spLocks noGrp="1"/>
          </p:cNvSpPr>
          <p:nvPr>
            <p:ph type="title"/>
          </p:nvPr>
        </p:nvSpPr>
        <p:spPr>
          <a:xfrm>
            <a:off x="1285240" y="1050596"/>
            <a:ext cx="8074815" cy="459422"/>
          </a:xfrm>
        </p:spPr>
        <p:txBody>
          <a:bodyPr anchor="ctr">
            <a:normAutofit/>
          </a:bodyPr>
          <a:lstStyle/>
          <a:p>
            <a:pPr>
              <a:lnSpc>
                <a:spcPct val="100000"/>
              </a:lnSpc>
              <a:spcAft>
                <a:spcPts val="0"/>
              </a:spcAft>
            </a:pPr>
            <a:r>
              <a:rPr lang="en-GB" sz="2400" kern="100" dirty="0">
                <a:effectLst/>
              </a:rPr>
              <a:t>Forms of contemporary </a:t>
            </a:r>
            <a:r>
              <a:rPr lang="en-GB" sz="2400" kern="100" dirty="0" err="1">
                <a:effectLst/>
              </a:rPr>
              <a:t>rentierism</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37BFDC6D-5BC5-D74C-4057-4DC3481177BE}"/>
              </a:ext>
            </a:extLst>
          </p:cNvPr>
          <p:cNvGraphicFramePr>
            <a:graphicFrameLocks noGrp="1"/>
          </p:cNvGraphicFramePr>
          <p:nvPr>
            <p:ph idx="1"/>
            <p:extLst>
              <p:ext uri="{D42A27DB-BD31-4B8C-83A1-F6EECF244321}">
                <p14:modId xmlns:p14="http://schemas.microsoft.com/office/powerpoint/2010/main" val="289278388"/>
              </p:ext>
            </p:extLst>
          </p:nvPr>
        </p:nvGraphicFramePr>
        <p:xfrm>
          <a:off x="847288" y="1433817"/>
          <a:ext cx="9848675" cy="4554759"/>
        </p:xfrm>
        <a:graphic>
          <a:graphicData uri="http://schemas.openxmlformats.org/drawingml/2006/table">
            <a:tbl>
              <a:tblPr firstRow="1" firstCol="1" bandRow="1">
                <a:tableStyleId>{9D7B26C5-4107-4FEC-AEDC-1716B250A1EF}</a:tableStyleId>
              </a:tblPr>
              <a:tblGrid>
                <a:gridCol w="2511469">
                  <a:extLst>
                    <a:ext uri="{9D8B030D-6E8A-4147-A177-3AD203B41FA5}">
                      <a16:colId xmlns:a16="http://schemas.microsoft.com/office/drawing/2014/main" val="2571646753"/>
                    </a:ext>
                  </a:extLst>
                </a:gridCol>
                <a:gridCol w="3742034">
                  <a:extLst>
                    <a:ext uri="{9D8B030D-6E8A-4147-A177-3AD203B41FA5}">
                      <a16:colId xmlns:a16="http://schemas.microsoft.com/office/drawing/2014/main" val="4092835785"/>
                    </a:ext>
                  </a:extLst>
                </a:gridCol>
                <a:gridCol w="3595172">
                  <a:extLst>
                    <a:ext uri="{9D8B030D-6E8A-4147-A177-3AD203B41FA5}">
                      <a16:colId xmlns:a16="http://schemas.microsoft.com/office/drawing/2014/main" val="524618251"/>
                    </a:ext>
                  </a:extLst>
                </a:gridCol>
              </a:tblGrid>
              <a:tr h="705605">
                <a:tc>
                  <a:txBody>
                    <a:bodyPr/>
                    <a:lstStyle/>
                    <a:p>
                      <a:pPr>
                        <a:lnSpc>
                          <a:spcPct val="100000"/>
                        </a:lnSpc>
                        <a:spcAft>
                          <a:spcPts val="0"/>
                        </a:spcAft>
                      </a:pPr>
                      <a:r>
                        <a:rPr lang="en-GB" sz="2400" b="0" kern="100" dirty="0">
                          <a:solidFill>
                            <a:schemeClr val="tx1"/>
                          </a:solidFill>
                          <a:effectLst/>
                        </a:rPr>
                        <a:t>Asset</a:t>
                      </a:r>
                      <a:endParaRPr lang="en-GB" sz="24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a:txBody>
                    <a:bodyPr/>
                    <a:lstStyle/>
                    <a:p>
                      <a:pPr>
                        <a:lnSpc>
                          <a:spcPct val="100000"/>
                        </a:lnSpc>
                        <a:spcAft>
                          <a:spcPts val="0"/>
                        </a:spcAft>
                      </a:pPr>
                      <a:r>
                        <a:rPr lang="en-GB" sz="2400" b="0" kern="100" dirty="0">
                          <a:effectLst/>
                        </a:rPr>
                        <a:t>Primary means of gaining asset control</a:t>
                      </a:r>
                      <a:endParaRPr lang="en-GB"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a:txBody>
                    <a:bodyPr/>
                    <a:lstStyle/>
                    <a:p>
                      <a:pPr>
                        <a:lnSpc>
                          <a:spcPct val="100000"/>
                        </a:lnSpc>
                        <a:spcAft>
                          <a:spcPts val="0"/>
                        </a:spcAft>
                      </a:pPr>
                      <a:r>
                        <a:rPr lang="en-GB" sz="2400" b="0" kern="100" dirty="0">
                          <a:effectLst/>
                        </a:rPr>
                        <a:t>Principal income streams</a:t>
                      </a:r>
                      <a:endParaRPr lang="en-GB"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extLst>
                  <a:ext uri="{0D108BD9-81ED-4DB2-BD59-A6C34878D82A}">
                    <a16:rowId xmlns:a16="http://schemas.microsoft.com/office/drawing/2014/main" val="4164470000"/>
                  </a:ext>
                </a:extLst>
              </a:tr>
              <a:tr h="1764012">
                <a:tc>
                  <a:txBody>
                    <a:bodyPr/>
                    <a:lstStyle/>
                    <a:p>
                      <a:pPr>
                        <a:lnSpc>
                          <a:spcPct val="115000"/>
                        </a:lnSpc>
                        <a:spcAft>
                          <a:spcPts val="800"/>
                        </a:spcAft>
                      </a:pPr>
                      <a:r>
                        <a:rPr lang="en-GB" sz="2400" b="0" kern="100" dirty="0">
                          <a:effectLst/>
                        </a:rPr>
                        <a:t>Financial</a:t>
                      </a:r>
                      <a:endParaRPr lang="en-GB"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a:txBody>
                    <a:bodyPr/>
                    <a:lstStyle/>
                    <a:p>
                      <a:pPr>
                        <a:lnSpc>
                          <a:spcPct val="100000"/>
                        </a:lnSpc>
                        <a:spcAft>
                          <a:spcPts val="0"/>
                        </a:spcAft>
                      </a:pPr>
                      <a:r>
                        <a:rPr lang="en-GB" sz="2400" kern="100" dirty="0">
                          <a:effectLst/>
                        </a:rPr>
                        <a:t>•Creation of credit money by private banks</a:t>
                      </a:r>
                    </a:p>
                    <a:p>
                      <a:pPr>
                        <a:lnSpc>
                          <a:spcPct val="100000"/>
                        </a:lnSpc>
                        <a:spcAft>
                          <a:spcPts val="0"/>
                        </a:spcAft>
                      </a:pPr>
                      <a:r>
                        <a:rPr lang="en-GB" sz="2400" kern="100" dirty="0">
                          <a:effectLst/>
                        </a:rPr>
                        <a:t>•Acquisition of financial assets in primary and secondary markets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a:txBody>
                    <a:bodyPr/>
                    <a:lstStyle/>
                    <a:p>
                      <a:pPr>
                        <a:lnSpc>
                          <a:spcPct val="100000"/>
                        </a:lnSpc>
                        <a:spcAft>
                          <a:spcPts val="0"/>
                        </a:spcAft>
                      </a:pPr>
                      <a:r>
                        <a:rPr lang="en-GB" sz="2400" kern="100" dirty="0">
                          <a:effectLst/>
                        </a:rPr>
                        <a:t>•Interest</a:t>
                      </a:r>
                    </a:p>
                    <a:p>
                      <a:pPr>
                        <a:lnSpc>
                          <a:spcPct val="100000"/>
                        </a:lnSpc>
                        <a:spcAft>
                          <a:spcPts val="0"/>
                        </a:spcAft>
                      </a:pPr>
                      <a:r>
                        <a:rPr lang="en-GB" sz="2400" kern="100" dirty="0">
                          <a:effectLst/>
                        </a:rPr>
                        <a:t>• Dividends</a:t>
                      </a:r>
                    </a:p>
                    <a:p>
                      <a:pPr>
                        <a:lnSpc>
                          <a:spcPct val="100000"/>
                        </a:lnSpc>
                        <a:spcAft>
                          <a:spcPts val="0"/>
                        </a:spcAft>
                      </a:pPr>
                      <a:r>
                        <a:rPr lang="en-GB" sz="2400" kern="100" dirty="0">
                          <a:effectLst/>
                        </a:rPr>
                        <a:t>• Capital gains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extLst>
                  <a:ext uri="{0D108BD9-81ED-4DB2-BD59-A6C34878D82A}">
                    <a16:rowId xmlns:a16="http://schemas.microsoft.com/office/drawing/2014/main" val="2967870080"/>
                  </a:ext>
                </a:extLst>
              </a:tr>
              <a:tr h="793462">
                <a:tc>
                  <a:txBody>
                    <a:bodyPr/>
                    <a:lstStyle/>
                    <a:p>
                      <a:pPr>
                        <a:lnSpc>
                          <a:spcPct val="100000"/>
                        </a:lnSpc>
                        <a:spcAft>
                          <a:spcPts val="0"/>
                        </a:spcAft>
                      </a:pPr>
                      <a:r>
                        <a:rPr lang="en-GB" sz="2400" b="0" kern="100" dirty="0">
                          <a:effectLst/>
                        </a:rPr>
                        <a:t>Natural resource reserves</a:t>
                      </a:r>
                      <a:endParaRPr lang="en-GB"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a:txBody>
                    <a:bodyPr/>
                    <a:lstStyle/>
                    <a:p>
                      <a:pPr>
                        <a:lnSpc>
                          <a:spcPct val="100000"/>
                        </a:lnSpc>
                        <a:spcAft>
                          <a:spcPts val="0"/>
                        </a:spcAft>
                      </a:pPr>
                      <a:r>
                        <a:rPr lang="en-GB" sz="2400" kern="100" dirty="0">
                          <a:effectLst/>
                        </a:rPr>
                        <a:t>• Leasing agreements with mineral rights owners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a:txBody>
                    <a:bodyPr/>
                    <a:lstStyle/>
                    <a:p>
                      <a:pPr>
                        <a:lnSpc>
                          <a:spcPct val="100000"/>
                        </a:lnSpc>
                        <a:spcAft>
                          <a:spcPts val="0"/>
                        </a:spcAft>
                      </a:pPr>
                      <a:r>
                        <a:rPr lang="en-GB" sz="2400" kern="100" dirty="0">
                          <a:effectLst/>
                        </a:rPr>
                        <a:t>• Product sales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extLst>
                  <a:ext uri="{0D108BD9-81ED-4DB2-BD59-A6C34878D82A}">
                    <a16:rowId xmlns:a16="http://schemas.microsoft.com/office/drawing/2014/main" val="578931484"/>
                  </a:ext>
                </a:extLst>
              </a:tr>
              <a:tr h="1200977">
                <a:tc>
                  <a:txBody>
                    <a:bodyPr/>
                    <a:lstStyle/>
                    <a:p>
                      <a:pPr>
                        <a:lnSpc>
                          <a:spcPct val="115000"/>
                        </a:lnSpc>
                        <a:spcAft>
                          <a:spcPts val="800"/>
                        </a:spcAft>
                      </a:pPr>
                      <a:r>
                        <a:rPr lang="en-GB" sz="2400" b="0" kern="100" dirty="0">
                          <a:effectLst/>
                        </a:rPr>
                        <a:t>Intellectual property</a:t>
                      </a:r>
                      <a:endParaRPr lang="en-GB"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a:txBody>
                    <a:bodyPr/>
                    <a:lstStyle/>
                    <a:p>
                      <a:pPr>
                        <a:lnSpc>
                          <a:spcPct val="100000"/>
                        </a:lnSpc>
                        <a:spcAft>
                          <a:spcPts val="0"/>
                        </a:spcAft>
                      </a:pPr>
                      <a:r>
                        <a:rPr lang="en-GB" sz="2400" kern="100" dirty="0">
                          <a:effectLst/>
                        </a:rPr>
                        <a:t>•Registration of rights (e.g. to patents, trademarks) with state intellectual property</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a:txBody>
                    <a:bodyPr/>
                    <a:lstStyle/>
                    <a:p>
                      <a:pPr>
                        <a:lnSpc>
                          <a:spcPct val="100000"/>
                        </a:lnSpc>
                        <a:spcAft>
                          <a:spcPts val="0"/>
                        </a:spcAft>
                      </a:pPr>
                      <a:r>
                        <a:rPr lang="en-GB" sz="2400" kern="100" dirty="0">
                          <a:effectLst/>
                        </a:rPr>
                        <a:t>• Product sales</a:t>
                      </a:r>
                    </a:p>
                    <a:p>
                      <a:pPr>
                        <a:lnSpc>
                          <a:spcPct val="100000"/>
                        </a:lnSpc>
                        <a:spcAft>
                          <a:spcPts val="0"/>
                        </a:spcAft>
                      </a:pPr>
                      <a:r>
                        <a:rPr lang="en-GB" sz="2400" kern="100" dirty="0">
                          <a:effectLst/>
                        </a:rPr>
                        <a:t>• Royalties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extLst>
                  <a:ext uri="{0D108BD9-81ED-4DB2-BD59-A6C34878D82A}">
                    <a16:rowId xmlns:a16="http://schemas.microsoft.com/office/drawing/2014/main" val="155329650"/>
                  </a:ext>
                </a:extLst>
              </a:tr>
            </a:tbl>
          </a:graphicData>
        </a:graphic>
      </p:graphicFrame>
    </p:spTree>
    <p:extLst>
      <p:ext uri="{BB962C8B-B14F-4D97-AF65-F5344CB8AC3E}">
        <p14:creationId xmlns:p14="http://schemas.microsoft.com/office/powerpoint/2010/main" val="1126788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DE588-2D72-07A7-5494-179E21371869}"/>
              </a:ext>
            </a:extLst>
          </p:cNvPr>
          <p:cNvSpPr>
            <a:spLocks noGrp="1"/>
          </p:cNvSpPr>
          <p:nvPr>
            <p:ph type="title"/>
          </p:nvPr>
        </p:nvSpPr>
        <p:spPr>
          <a:xfrm>
            <a:off x="1285240" y="889233"/>
            <a:ext cx="8074815" cy="520117"/>
          </a:xfrm>
        </p:spPr>
        <p:txBody>
          <a:bodyPr anchor="ctr">
            <a:normAutofit fontScale="90000"/>
          </a:bodyPr>
          <a:lstStyle/>
          <a:p>
            <a:r>
              <a:rPr lang="en-GB" sz="2400" kern="100" dirty="0">
                <a:effectLst/>
              </a:rPr>
              <a:t>Forms of contemporary </a:t>
            </a:r>
            <a:r>
              <a:rPr lang="en-GB" sz="2400" kern="100" dirty="0" err="1">
                <a:effectLst/>
              </a:rPr>
              <a:t>rentierism</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a:r>
            <a:br>
              <a:rPr lang="en-GB"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graphicFrame>
        <p:nvGraphicFramePr>
          <p:cNvPr id="4" name="Content Placeholder 3">
            <a:extLst>
              <a:ext uri="{FF2B5EF4-FFF2-40B4-BE49-F238E27FC236}">
                <a16:creationId xmlns:a16="http://schemas.microsoft.com/office/drawing/2014/main" id="{37BFDC6D-5BC5-D74C-4057-4DC3481177BE}"/>
              </a:ext>
            </a:extLst>
          </p:cNvPr>
          <p:cNvGraphicFramePr>
            <a:graphicFrameLocks noGrp="1"/>
          </p:cNvGraphicFramePr>
          <p:nvPr>
            <p:ph idx="1"/>
            <p:extLst>
              <p:ext uri="{D42A27DB-BD31-4B8C-83A1-F6EECF244321}">
                <p14:modId xmlns:p14="http://schemas.microsoft.com/office/powerpoint/2010/main" val="3478891849"/>
              </p:ext>
            </p:extLst>
          </p:nvPr>
        </p:nvGraphicFramePr>
        <p:xfrm>
          <a:off x="654341" y="1409350"/>
          <a:ext cx="10252418" cy="5411401"/>
        </p:xfrm>
        <a:graphic>
          <a:graphicData uri="http://schemas.openxmlformats.org/drawingml/2006/table">
            <a:tbl>
              <a:tblPr firstRow="1" firstCol="1" bandRow="1">
                <a:tableStyleId>{9D7B26C5-4107-4FEC-AEDC-1716B250A1EF}</a:tableStyleId>
              </a:tblPr>
              <a:tblGrid>
                <a:gridCol w="3462214">
                  <a:extLst>
                    <a:ext uri="{9D8B030D-6E8A-4147-A177-3AD203B41FA5}">
                      <a16:colId xmlns:a16="http://schemas.microsoft.com/office/drawing/2014/main" val="2571646753"/>
                    </a:ext>
                  </a:extLst>
                </a:gridCol>
                <a:gridCol w="3395102">
                  <a:extLst>
                    <a:ext uri="{9D8B030D-6E8A-4147-A177-3AD203B41FA5}">
                      <a16:colId xmlns:a16="http://schemas.microsoft.com/office/drawing/2014/main" val="4092835785"/>
                    </a:ext>
                  </a:extLst>
                </a:gridCol>
                <a:gridCol w="3395102">
                  <a:extLst>
                    <a:ext uri="{9D8B030D-6E8A-4147-A177-3AD203B41FA5}">
                      <a16:colId xmlns:a16="http://schemas.microsoft.com/office/drawing/2014/main" val="524618251"/>
                    </a:ext>
                  </a:extLst>
                </a:gridCol>
              </a:tblGrid>
              <a:tr h="651741">
                <a:tc>
                  <a:txBody>
                    <a:bodyPr/>
                    <a:lstStyle/>
                    <a:p>
                      <a:pPr>
                        <a:lnSpc>
                          <a:spcPct val="100000"/>
                        </a:lnSpc>
                        <a:spcAft>
                          <a:spcPts val="0"/>
                        </a:spcAft>
                      </a:pPr>
                      <a:r>
                        <a:rPr lang="en-GB" sz="2400" b="0" kern="100" dirty="0">
                          <a:effectLst/>
                        </a:rPr>
                        <a:t>Digital platforms</a:t>
                      </a:r>
                      <a:endParaRPr lang="en-GB"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a:txBody>
                    <a:bodyPr/>
                    <a:lstStyle/>
                    <a:p>
                      <a:pPr>
                        <a:lnSpc>
                          <a:spcPct val="100000"/>
                        </a:lnSpc>
                        <a:spcAft>
                          <a:spcPts val="0"/>
                        </a:spcAft>
                      </a:pPr>
                      <a:r>
                        <a:rPr lang="en-GB" sz="2400" b="0" kern="100" dirty="0">
                          <a:effectLst/>
                        </a:rPr>
                        <a:t>•Organic creation</a:t>
                      </a:r>
                      <a:endParaRPr lang="en-GB"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a:txBody>
                    <a:bodyPr/>
                    <a:lstStyle/>
                    <a:p>
                      <a:pPr>
                        <a:lnSpc>
                          <a:spcPct val="100000"/>
                        </a:lnSpc>
                        <a:spcAft>
                          <a:spcPts val="0"/>
                        </a:spcAft>
                      </a:pPr>
                      <a:r>
                        <a:rPr lang="en-GB" sz="2400" b="0" kern="100" dirty="0">
                          <a:effectLst/>
                        </a:rPr>
                        <a:t>• Commissions</a:t>
                      </a:r>
                    </a:p>
                    <a:p>
                      <a:pPr>
                        <a:lnSpc>
                          <a:spcPct val="100000"/>
                        </a:lnSpc>
                        <a:spcAft>
                          <a:spcPts val="0"/>
                        </a:spcAft>
                      </a:pPr>
                      <a:r>
                        <a:rPr lang="en-GB" sz="2400" b="0" kern="100" dirty="0">
                          <a:effectLst/>
                        </a:rPr>
                        <a:t>• Advertising fees</a:t>
                      </a:r>
                      <a:endParaRPr lang="en-GB"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extLst>
                  <a:ext uri="{0D108BD9-81ED-4DB2-BD59-A6C34878D82A}">
                    <a16:rowId xmlns:a16="http://schemas.microsoft.com/office/drawing/2014/main" val="1763782497"/>
                  </a:ext>
                </a:extLst>
              </a:tr>
              <a:tr h="651741">
                <a:tc>
                  <a:txBody>
                    <a:bodyPr/>
                    <a:lstStyle/>
                    <a:p>
                      <a:pPr>
                        <a:lnSpc>
                          <a:spcPct val="100000"/>
                        </a:lnSpc>
                        <a:spcAft>
                          <a:spcPts val="0"/>
                        </a:spcAft>
                      </a:pPr>
                      <a:r>
                        <a:rPr lang="en-GB" sz="2400" b="0" kern="100" dirty="0">
                          <a:effectLst/>
                        </a:rPr>
                        <a:t>Service contracts</a:t>
                      </a:r>
                      <a:endParaRPr lang="en-GB"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a:txBody>
                    <a:bodyPr/>
                    <a:lstStyle/>
                    <a:p>
                      <a:pPr>
                        <a:lnSpc>
                          <a:spcPct val="100000"/>
                        </a:lnSpc>
                        <a:spcAft>
                          <a:spcPts val="0"/>
                        </a:spcAft>
                      </a:pPr>
                      <a:r>
                        <a:rPr lang="en-GB" sz="2400" kern="100" dirty="0">
                          <a:effectLst/>
                        </a:rPr>
                        <a:t>•Bidding processes (various)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a:txBody>
                    <a:bodyPr/>
                    <a:lstStyle/>
                    <a:p>
                      <a:pPr>
                        <a:lnSpc>
                          <a:spcPct val="100000"/>
                        </a:lnSpc>
                        <a:spcAft>
                          <a:spcPts val="0"/>
                        </a:spcAft>
                      </a:pPr>
                      <a:r>
                        <a:rPr lang="en-GB" sz="2400" kern="100" dirty="0">
                          <a:effectLst/>
                        </a:rPr>
                        <a:t>• Service fees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extLst>
                  <a:ext uri="{0D108BD9-81ED-4DB2-BD59-A6C34878D82A}">
                    <a16:rowId xmlns:a16="http://schemas.microsoft.com/office/drawing/2014/main" val="416318178"/>
                  </a:ext>
                </a:extLst>
              </a:tr>
              <a:tr h="1629352">
                <a:tc>
                  <a:txBody>
                    <a:bodyPr/>
                    <a:lstStyle/>
                    <a:p>
                      <a:pPr>
                        <a:lnSpc>
                          <a:spcPct val="100000"/>
                        </a:lnSpc>
                        <a:spcAft>
                          <a:spcPts val="0"/>
                        </a:spcAft>
                      </a:pPr>
                      <a:r>
                        <a:rPr lang="en-GB" sz="2400" b="0" kern="100" dirty="0">
                          <a:effectLst/>
                        </a:rPr>
                        <a:t>Infrastructure</a:t>
                      </a:r>
                      <a:endParaRPr lang="en-GB"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a:txBody>
                    <a:bodyPr/>
                    <a:lstStyle/>
                    <a:p>
                      <a:pPr>
                        <a:lnSpc>
                          <a:spcPct val="100000"/>
                        </a:lnSpc>
                        <a:spcAft>
                          <a:spcPts val="0"/>
                        </a:spcAft>
                      </a:pPr>
                      <a:r>
                        <a:rPr lang="en-GB" sz="2400" kern="100" dirty="0">
                          <a:effectLst/>
                        </a:rPr>
                        <a:t>• Privatization of state-owned enterprises</a:t>
                      </a:r>
                    </a:p>
                    <a:p>
                      <a:pPr>
                        <a:lnSpc>
                          <a:spcPct val="100000"/>
                        </a:lnSpc>
                        <a:spcAft>
                          <a:spcPts val="0"/>
                        </a:spcAft>
                      </a:pPr>
                      <a:r>
                        <a:rPr lang="en-GB" sz="2400" kern="100" dirty="0">
                          <a:effectLst/>
                        </a:rPr>
                        <a:t>• Licensing by government</a:t>
                      </a:r>
                    </a:p>
                    <a:p>
                      <a:pPr>
                        <a:lnSpc>
                          <a:spcPct val="100000"/>
                        </a:lnSpc>
                        <a:spcAft>
                          <a:spcPts val="0"/>
                        </a:spcAft>
                      </a:pPr>
                      <a:r>
                        <a:rPr lang="en-GB" sz="2400" kern="100" dirty="0">
                          <a:effectLst/>
                        </a:rPr>
                        <a:t>• Organic creation</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a:txBody>
                    <a:bodyPr/>
                    <a:lstStyle/>
                    <a:p>
                      <a:pPr>
                        <a:lnSpc>
                          <a:spcPct val="100000"/>
                        </a:lnSpc>
                        <a:spcAft>
                          <a:spcPts val="0"/>
                        </a:spcAft>
                      </a:pPr>
                      <a:r>
                        <a:rPr lang="en-GB" sz="2400" kern="100" dirty="0">
                          <a:effectLst/>
                        </a:rPr>
                        <a:t>• Service fees</a:t>
                      </a:r>
                    </a:p>
                    <a:p>
                      <a:pPr>
                        <a:lnSpc>
                          <a:spcPct val="100000"/>
                        </a:lnSpc>
                        <a:spcAft>
                          <a:spcPts val="0"/>
                        </a:spcAft>
                      </a:pPr>
                      <a:r>
                        <a:rPr lang="en-GB" sz="2400" kern="100" dirty="0">
                          <a:effectLst/>
                        </a:rPr>
                        <a:t>• Licensing fees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extLst>
                  <a:ext uri="{0D108BD9-81ED-4DB2-BD59-A6C34878D82A}">
                    <a16:rowId xmlns:a16="http://schemas.microsoft.com/office/drawing/2014/main" val="1945016764"/>
                  </a:ext>
                </a:extLst>
              </a:tr>
              <a:tr h="977611">
                <a:tc>
                  <a:txBody>
                    <a:bodyPr/>
                    <a:lstStyle/>
                    <a:p>
                      <a:pPr>
                        <a:lnSpc>
                          <a:spcPct val="100000"/>
                        </a:lnSpc>
                        <a:spcAft>
                          <a:spcPts val="0"/>
                        </a:spcAft>
                      </a:pPr>
                      <a:r>
                        <a:rPr lang="en-GB" sz="2400" b="0" kern="100" dirty="0">
                          <a:effectLst/>
                        </a:rPr>
                        <a:t>Land</a:t>
                      </a:r>
                      <a:endParaRPr lang="en-GB"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a:txBody>
                    <a:bodyPr/>
                    <a:lstStyle/>
                    <a:p>
                      <a:pPr>
                        <a:lnSpc>
                          <a:spcPct val="100000"/>
                        </a:lnSpc>
                        <a:spcAft>
                          <a:spcPts val="0"/>
                        </a:spcAft>
                      </a:pPr>
                      <a:r>
                        <a:rPr lang="en-GB" sz="2400" kern="100" dirty="0">
                          <a:effectLst/>
                        </a:rPr>
                        <a:t>• Acquisition in markets</a:t>
                      </a:r>
                    </a:p>
                    <a:p>
                      <a:pPr>
                        <a:lnSpc>
                          <a:spcPct val="100000"/>
                        </a:lnSpc>
                        <a:spcAft>
                          <a:spcPts val="0"/>
                        </a:spcAft>
                      </a:pPr>
                      <a:r>
                        <a:rPr lang="en-GB" sz="2400" kern="100" dirty="0">
                          <a:effectLst/>
                        </a:rPr>
                        <a:t>• Privatization of public-sector landholdings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a:txBody>
                    <a:bodyPr/>
                    <a:lstStyle/>
                    <a:p>
                      <a:pPr>
                        <a:lnSpc>
                          <a:spcPct val="115000"/>
                        </a:lnSpc>
                        <a:spcAft>
                          <a:spcPts val="800"/>
                        </a:spcAft>
                      </a:pPr>
                      <a:r>
                        <a:rPr lang="en-GB" sz="2400" kern="100" dirty="0">
                          <a:effectLst/>
                        </a:rPr>
                        <a:t>• Ground rent.</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extLst>
                  <a:ext uri="{0D108BD9-81ED-4DB2-BD59-A6C34878D82A}">
                    <a16:rowId xmlns:a16="http://schemas.microsoft.com/office/drawing/2014/main" val="49844020"/>
                  </a:ext>
                </a:extLst>
              </a:tr>
              <a:tr h="1022281">
                <a:tc gridSpan="3">
                  <a:txBody>
                    <a:bodyPr/>
                    <a:lstStyle/>
                    <a:p>
                      <a:pPr>
                        <a:lnSpc>
                          <a:spcPct val="100000"/>
                        </a:lnSpc>
                        <a:spcAft>
                          <a:spcPts val="0"/>
                        </a:spcAft>
                      </a:pPr>
                      <a:r>
                        <a:rPr lang="en-GB" sz="2400" b="0" kern="100" dirty="0">
                          <a:effectLst/>
                        </a:rPr>
                        <a:t>Source: Christophers (2020), Table P-1</a:t>
                      </a:r>
                    </a:p>
                    <a:p>
                      <a:pPr>
                        <a:lnSpc>
                          <a:spcPct val="115000"/>
                        </a:lnSpc>
                        <a:spcAft>
                          <a:spcPts val="800"/>
                        </a:spcAft>
                      </a:pPr>
                      <a:endParaRPr lang="en-GB" sz="2400" kern="100" dirty="0">
                        <a:effectLst/>
                        <a:latin typeface="Aptos" panose="020B0004020202020204" pitchFamily="34" charset="0"/>
                        <a:cs typeface="Times New Roman" panose="02020603050405020304" pitchFamily="18" charset="0"/>
                      </a:endParaRPr>
                    </a:p>
                  </a:txBody>
                  <a:tcPr marL="52657" marR="52657" marT="0" marB="0"/>
                </a:tc>
                <a:tc hMerge="1">
                  <a:txBody>
                    <a:bodyPr/>
                    <a:lstStyle/>
                    <a:p>
                      <a:pPr>
                        <a:lnSpc>
                          <a:spcPct val="115000"/>
                        </a:lnSpc>
                        <a:spcAft>
                          <a:spcPts val="800"/>
                        </a:spcAft>
                      </a:pPr>
                      <a:r>
                        <a:rPr lang="en-GB" sz="2800" kern="100" dirty="0">
                          <a:effectLst/>
                        </a:rPr>
                        <a:t> </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tc hMerge="1">
                  <a:txBody>
                    <a:bodyPr/>
                    <a:lstStyle/>
                    <a:p>
                      <a:pPr>
                        <a:lnSpc>
                          <a:spcPct val="115000"/>
                        </a:lnSpc>
                        <a:spcAft>
                          <a:spcPts val="800"/>
                        </a:spcAft>
                      </a:pPr>
                      <a:r>
                        <a:rPr lang="en-GB" sz="2800" kern="100" dirty="0">
                          <a:effectLst/>
                        </a:rPr>
                        <a:t> </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57" marR="52657" marT="0" marB="0"/>
                </a:tc>
                <a:extLst>
                  <a:ext uri="{0D108BD9-81ED-4DB2-BD59-A6C34878D82A}">
                    <a16:rowId xmlns:a16="http://schemas.microsoft.com/office/drawing/2014/main" val="4158232867"/>
                  </a:ext>
                </a:extLst>
              </a:tr>
            </a:tbl>
          </a:graphicData>
        </a:graphic>
      </p:graphicFrame>
    </p:spTree>
    <p:extLst>
      <p:ext uri="{BB962C8B-B14F-4D97-AF65-F5344CB8AC3E}">
        <p14:creationId xmlns:p14="http://schemas.microsoft.com/office/powerpoint/2010/main" val="3680510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F328C0-3E5D-0E08-9B3B-9E139AE0890E}"/>
              </a:ext>
            </a:extLst>
          </p:cNvPr>
          <p:cNvSpPr>
            <a:spLocks noGrp="1"/>
          </p:cNvSpPr>
          <p:nvPr>
            <p:ph type="title"/>
          </p:nvPr>
        </p:nvSpPr>
        <p:spPr>
          <a:xfrm>
            <a:off x="1285240" y="1050596"/>
            <a:ext cx="8074815" cy="820150"/>
          </a:xfrm>
        </p:spPr>
        <p:txBody>
          <a:bodyPr anchor="ctr">
            <a:normAutofit/>
          </a:bodyPr>
          <a:lstStyle/>
          <a:p>
            <a:r>
              <a:rPr lang="en-GB" sz="2400" dirty="0"/>
              <a:t>Rise of monopoly power</a:t>
            </a:r>
            <a:endParaRPr lang="en-US" sz="2400" dirty="0"/>
          </a:p>
        </p:txBody>
      </p:sp>
      <p:sp>
        <p:nvSpPr>
          <p:cNvPr id="3" name="Content Placeholder 2">
            <a:extLst>
              <a:ext uri="{FF2B5EF4-FFF2-40B4-BE49-F238E27FC236}">
                <a16:creationId xmlns:a16="http://schemas.microsoft.com/office/drawing/2014/main" id="{C14152B4-7293-0387-C5FA-9E16BEBFD3CB}"/>
              </a:ext>
            </a:extLst>
          </p:cNvPr>
          <p:cNvSpPr>
            <a:spLocks noGrp="1"/>
          </p:cNvSpPr>
          <p:nvPr>
            <p:ph idx="1"/>
          </p:nvPr>
        </p:nvSpPr>
        <p:spPr>
          <a:xfrm>
            <a:off x="1285240" y="1711355"/>
            <a:ext cx="8074815" cy="4058510"/>
          </a:xfrm>
        </p:spPr>
        <p:txBody>
          <a:bodyPr anchor="t">
            <a:normAutofit fontScale="55000" lnSpcReduction="20000"/>
          </a:bodyPr>
          <a:lstStyle/>
          <a:p>
            <a:pPr marL="0" indent="0">
              <a:lnSpc>
                <a:spcPct val="120000"/>
              </a:lnSpc>
              <a:spcBef>
                <a:spcPts val="0"/>
              </a:spcBef>
            </a:pPr>
            <a:r>
              <a:rPr lang="en-GB" sz="3600" dirty="0">
                <a:effectLst/>
                <a:latin typeface="Calibri" panose="020F0502020204030204" pitchFamily="34" charset="0"/>
                <a:ea typeface="Calibri" panose="020F0502020204030204" pitchFamily="34" charset="0"/>
              </a:rPr>
              <a:t>The past decades have seen rising industrial concentration across many countries</a:t>
            </a:r>
          </a:p>
          <a:p>
            <a:pPr marL="0" indent="0">
              <a:lnSpc>
                <a:spcPct val="120000"/>
              </a:lnSpc>
              <a:spcBef>
                <a:spcPts val="0"/>
              </a:spcBef>
            </a:pPr>
            <a:r>
              <a:rPr lang="en-GB" sz="3600" dirty="0">
                <a:effectLst/>
                <a:latin typeface="Calibri" panose="020F0502020204030204" pitchFamily="34" charset="0"/>
                <a:ea typeface="Calibri" panose="020F0502020204030204" pitchFamily="34" charset="0"/>
              </a:rPr>
              <a:t>Meagher (2020) has recently argued that “the evidence shows that competition is giving way to monopoly across the economy” (p.20). Further, she argues that “markets inexorably tend towards concentration, and we seem incapable of enforcing the restraint to prevent the accumulation of money and power.” </a:t>
            </a:r>
            <a:endParaRPr lang="en-GB" sz="3600" dirty="0">
              <a:latin typeface="Calibri" panose="020F0502020204030204" pitchFamily="34" charset="0"/>
              <a:ea typeface="Calibri" panose="020F0502020204030204" pitchFamily="34" charset="0"/>
            </a:endParaRPr>
          </a:p>
          <a:p>
            <a:pPr marL="0" indent="0">
              <a:lnSpc>
                <a:spcPct val="120000"/>
              </a:lnSpc>
              <a:spcBef>
                <a:spcPts val="0"/>
              </a:spcBef>
            </a:pPr>
            <a:r>
              <a:rPr lang="en-GB" sz="3600" dirty="0">
                <a:effectLst/>
                <a:latin typeface="Calibri" panose="020F0502020204030204" pitchFamily="34" charset="0"/>
                <a:ea typeface="Calibri" panose="020F0502020204030204" pitchFamily="34" charset="0"/>
                <a:cs typeface="Times New Roman" panose="02020603050405020304" pitchFamily="18" charset="0"/>
              </a:rPr>
              <a:t>Davies (2021) reported the Herfindahl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Hirschmann</a:t>
            </a:r>
            <a:r>
              <a:rPr lang="en-GB" sz="3600" dirty="0">
                <a:effectLst/>
                <a:latin typeface="Calibri" panose="020F0502020204030204" pitchFamily="34" charset="0"/>
                <a:ea typeface="Calibri" panose="020F0502020204030204" pitchFamily="34" charset="0"/>
                <a:cs typeface="Times New Roman" panose="02020603050405020304" pitchFamily="18" charset="0"/>
              </a:rPr>
              <a:t> Index for producer concentration ignoring imports and exports for over 300 UK industries at the 4-digit level and found that, on average, concentration rose steadily from 1998 to 2011 and remained high thereafter (through to 2018). About 30 % of industries could be classified as ‘concentrated’ or ‘highly concentrated’</a:t>
            </a:r>
          </a:p>
          <a:p>
            <a:endParaRPr lang="en-US" sz="1700" dirty="0"/>
          </a:p>
        </p:txBody>
      </p:sp>
    </p:spTree>
    <p:extLst>
      <p:ext uri="{BB962C8B-B14F-4D97-AF65-F5344CB8AC3E}">
        <p14:creationId xmlns:p14="http://schemas.microsoft.com/office/powerpoint/2010/main" val="3613739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D6C9C-FEC0-BDB3-DE4D-B26DC9DD2299}"/>
              </a:ext>
            </a:extLst>
          </p:cNvPr>
          <p:cNvSpPr>
            <a:spLocks noGrp="1"/>
          </p:cNvSpPr>
          <p:nvPr>
            <p:ph type="title"/>
          </p:nvPr>
        </p:nvSpPr>
        <p:spPr>
          <a:xfrm>
            <a:off x="1285240" y="1050596"/>
            <a:ext cx="8074815" cy="501367"/>
          </a:xfrm>
        </p:spPr>
        <p:txBody>
          <a:bodyPr anchor="ctr">
            <a:normAutofit/>
          </a:bodyPr>
          <a:lstStyle/>
          <a:p>
            <a:r>
              <a:rPr lang="en-US" sz="2400" dirty="0"/>
              <a:t>Three unrelated sets of concluding thoughts</a:t>
            </a:r>
          </a:p>
        </p:txBody>
      </p:sp>
      <p:sp>
        <p:nvSpPr>
          <p:cNvPr id="3" name="Content Placeholder 2">
            <a:extLst>
              <a:ext uri="{FF2B5EF4-FFF2-40B4-BE49-F238E27FC236}">
                <a16:creationId xmlns:a16="http://schemas.microsoft.com/office/drawing/2014/main" id="{A3F83023-9060-1540-99F5-02F9ACBD8C2E}"/>
              </a:ext>
            </a:extLst>
          </p:cNvPr>
          <p:cNvSpPr>
            <a:spLocks noGrp="1"/>
          </p:cNvSpPr>
          <p:nvPr>
            <p:ph idx="1"/>
          </p:nvPr>
        </p:nvSpPr>
        <p:spPr>
          <a:xfrm>
            <a:off x="1285240" y="1719743"/>
            <a:ext cx="8074815" cy="4303552"/>
          </a:xfrm>
        </p:spPr>
        <p:txBody>
          <a:bodyPr anchor="t">
            <a:normAutofit fontScale="92500" lnSpcReduction="10000"/>
          </a:bodyPr>
          <a:lstStyle/>
          <a:p>
            <a:r>
              <a:rPr lang="en-US" dirty="0"/>
              <a:t>Talk about development of economic and social well-being which is environmentally sustainable and within planetary boundaries, and not about ‘growing the economy’</a:t>
            </a:r>
          </a:p>
          <a:p>
            <a:r>
              <a:rPr lang="en-US" dirty="0"/>
              <a:t>Focus on the building blocks of development of economic well-being – develop health, education, social care as the basis of growth and not the afterthought. </a:t>
            </a:r>
          </a:p>
          <a:p>
            <a:r>
              <a:rPr lang="en-US" dirty="0"/>
              <a:t>Address the ‘private affluence’/’public squalor’ (mention the notion of ‘wasted GDP’)</a:t>
            </a:r>
          </a:p>
          <a:p>
            <a:r>
              <a:rPr lang="en-US" dirty="0"/>
              <a:t>The centrality of a broad based environmentally sustainable industrial policy and ‘green new deal</a:t>
            </a:r>
            <a:r>
              <a:rPr lang="en-US" sz="2400" dirty="0"/>
              <a:t>’</a:t>
            </a:r>
          </a:p>
          <a:p>
            <a:endParaRPr lang="en-US" sz="2400" dirty="0"/>
          </a:p>
        </p:txBody>
      </p:sp>
    </p:spTree>
    <p:extLst>
      <p:ext uri="{BB962C8B-B14F-4D97-AF65-F5344CB8AC3E}">
        <p14:creationId xmlns:p14="http://schemas.microsoft.com/office/powerpoint/2010/main" val="2509251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D6C9C-FEC0-BDB3-DE4D-B26DC9DD2299}"/>
              </a:ext>
            </a:extLst>
          </p:cNvPr>
          <p:cNvSpPr>
            <a:spLocks noGrp="1"/>
          </p:cNvSpPr>
          <p:nvPr>
            <p:ph type="title"/>
          </p:nvPr>
        </p:nvSpPr>
        <p:spPr>
          <a:xfrm>
            <a:off x="1285240" y="1050596"/>
            <a:ext cx="8074815" cy="501367"/>
          </a:xfrm>
        </p:spPr>
        <p:txBody>
          <a:bodyPr anchor="ctr">
            <a:normAutofit/>
          </a:bodyPr>
          <a:lstStyle/>
          <a:p>
            <a:r>
              <a:rPr lang="en-US" sz="2400" dirty="0"/>
              <a:t>Three unrelated sets of concluding thoughts</a:t>
            </a:r>
          </a:p>
        </p:txBody>
      </p:sp>
      <p:sp>
        <p:nvSpPr>
          <p:cNvPr id="3" name="Content Placeholder 2">
            <a:extLst>
              <a:ext uri="{FF2B5EF4-FFF2-40B4-BE49-F238E27FC236}">
                <a16:creationId xmlns:a16="http://schemas.microsoft.com/office/drawing/2014/main" id="{A3F83023-9060-1540-99F5-02F9ACBD8C2E}"/>
              </a:ext>
            </a:extLst>
          </p:cNvPr>
          <p:cNvSpPr>
            <a:spLocks noGrp="1"/>
          </p:cNvSpPr>
          <p:nvPr>
            <p:ph idx="1"/>
          </p:nvPr>
        </p:nvSpPr>
        <p:spPr>
          <a:xfrm>
            <a:off x="1285240" y="1551963"/>
            <a:ext cx="8074815" cy="4471332"/>
          </a:xfrm>
        </p:spPr>
        <p:txBody>
          <a:bodyPr anchor="t">
            <a:normAutofit/>
          </a:bodyPr>
          <a:lstStyle/>
          <a:p>
            <a:r>
              <a:rPr lang="en-US" sz="2400" dirty="0"/>
              <a:t>The financial sector needs re-structuring and down-sizing.</a:t>
            </a:r>
          </a:p>
          <a:p>
            <a:r>
              <a:rPr lang="en-US" sz="2400" dirty="0"/>
              <a:t>Use of financial transactions taxes</a:t>
            </a:r>
          </a:p>
          <a:p>
            <a:r>
              <a:rPr lang="en-US" sz="2400" dirty="0"/>
              <a:t>The development of public development banks</a:t>
            </a:r>
          </a:p>
          <a:p>
            <a:r>
              <a:rPr lang="en-US" sz="2400" dirty="0"/>
              <a:t>The development of mutual co-operative banks</a:t>
            </a:r>
          </a:p>
        </p:txBody>
      </p:sp>
    </p:spTree>
    <p:extLst>
      <p:ext uri="{BB962C8B-B14F-4D97-AF65-F5344CB8AC3E}">
        <p14:creationId xmlns:p14="http://schemas.microsoft.com/office/powerpoint/2010/main" val="3138034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D6C9C-FEC0-BDB3-DE4D-B26DC9DD2299}"/>
              </a:ext>
            </a:extLst>
          </p:cNvPr>
          <p:cNvSpPr>
            <a:spLocks noGrp="1"/>
          </p:cNvSpPr>
          <p:nvPr>
            <p:ph type="title"/>
          </p:nvPr>
        </p:nvSpPr>
        <p:spPr>
          <a:xfrm>
            <a:off x="1285240" y="1050596"/>
            <a:ext cx="8074815" cy="501367"/>
          </a:xfrm>
        </p:spPr>
        <p:txBody>
          <a:bodyPr anchor="ctr">
            <a:normAutofit/>
          </a:bodyPr>
          <a:lstStyle/>
          <a:p>
            <a:r>
              <a:rPr lang="en-US" sz="2400" dirty="0"/>
              <a:t>Three unrelated sets of concluding thoughts</a:t>
            </a:r>
          </a:p>
        </p:txBody>
      </p:sp>
      <p:sp>
        <p:nvSpPr>
          <p:cNvPr id="3" name="Content Placeholder 2">
            <a:extLst>
              <a:ext uri="{FF2B5EF4-FFF2-40B4-BE49-F238E27FC236}">
                <a16:creationId xmlns:a16="http://schemas.microsoft.com/office/drawing/2014/main" id="{A3F83023-9060-1540-99F5-02F9ACBD8C2E}"/>
              </a:ext>
            </a:extLst>
          </p:cNvPr>
          <p:cNvSpPr>
            <a:spLocks noGrp="1"/>
          </p:cNvSpPr>
          <p:nvPr>
            <p:ph idx="1"/>
          </p:nvPr>
        </p:nvSpPr>
        <p:spPr>
          <a:xfrm>
            <a:off x="1285240" y="1551963"/>
            <a:ext cx="8074815" cy="4471332"/>
          </a:xfrm>
        </p:spPr>
        <p:txBody>
          <a:bodyPr anchor="t">
            <a:normAutofit/>
          </a:bodyPr>
          <a:lstStyle/>
          <a:p>
            <a:r>
              <a:rPr lang="en-US" sz="2400" dirty="0"/>
              <a:t>Socially responsible corporations </a:t>
            </a:r>
          </a:p>
          <a:p>
            <a:r>
              <a:rPr lang="en-US" sz="2400" dirty="0"/>
              <a:t>Mutual and co-operative </a:t>
            </a:r>
            <a:r>
              <a:rPr lang="en-US" sz="2400" dirty="0" err="1"/>
              <a:t>organisations</a:t>
            </a:r>
            <a:endParaRPr lang="en-US" sz="2400" dirty="0"/>
          </a:p>
          <a:p>
            <a:r>
              <a:rPr lang="en-US" sz="2400" dirty="0"/>
              <a:t>Community based economic and social activities</a:t>
            </a:r>
          </a:p>
        </p:txBody>
      </p:sp>
    </p:spTree>
    <p:extLst>
      <p:ext uri="{BB962C8B-B14F-4D97-AF65-F5344CB8AC3E}">
        <p14:creationId xmlns:p14="http://schemas.microsoft.com/office/powerpoint/2010/main" val="585285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D6C9C-FEC0-BDB3-DE4D-B26DC9DD2299}"/>
              </a:ext>
            </a:extLst>
          </p:cNvPr>
          <p:cNvSpPr>
            <a:spLocks noGrp="1"/>
          </p:cNvSpPr>
          <p:nvPr>
            <p:ph type="title"/>
          </p:nvPr>
        </p:nvSpPr>
        <p:spPr>
          <a:xfrm>
            <a:off x="1285240" y="1050596"/>
            <a:ext cx="8074815" cy="836928"/>
          </a:xfrm>
        </p:spPr>
        <p:txBody>
          <a:bodyPr anchor="ctr">
            <a:normAutofit/>
          </a:bodyPr>
          <a:lstStyle/>
          <a:p>
            <a:r>
              <a:rPr lang="en-US" sz="2800" dirty="0"/>
              <a:t>Some reading</a:t>
            </a:r>
          </a:p>
        </p:txBody>
      </p:sp>
      <p:sp>
        <p:nvSpPr>
          <p:cNvPr id="3" name="Content Placeholder 2">
            <a:extLst>
              <a:ext uri="{FF2B5EF4-FFF2-40B4-BE49-F238E27FC236}">
                <a16:creationId xmlns:a16="http://schemas.microsoft.com/office/drawing/2014/main" id="{A3F83023-9060-1540-99F5-02F9ACBD8C2E}"/>
              </a:ext>
            </a:extLst>
          </p:cNvPr>
          <p:cNvSpPr>
            <a:spLocks noGrp="1"/>
          </p:cNvSpPr>
          <p:nvPr>
            <p:ph idx="1"/>
          </p:nvPr>
        </p:nvSpPr>
        <p:spPr>
          <a:xfrm>
            <a:off x="1285240" y="1988191"/>
            <a:ext cx="8074815" cy="3781673"/>
          </a:xfrm>
        </p:spPr>
        <p:txBody>
          <a:bodyPr anchor="t">
            <a:normAutofit/>
          </a:bodyPr>
          <a:lstStyle/>
          <a:p>
            <a:r>
              <a:rPr lang="en-GB" sz="2400" b="0" i="0" dirty="0">
                <a:effectLst/>
              </a:rPr>
              <a:t>Two papers by myself</a:t>
            </a:r>
          </a:p>
          <a:p>
            <a:r>
              <a:rPr lang="en-GB" sz="2400" b="0" i="0" dirty="0">
                <a:effectLst/>
              </a:rPr>
              <a:t>“Secular stagnation and monopoly capitalism”, </a:t>
            </a:r>
            <a:r>
              <a:rPr lang="en-GB" sz="2400" b="0" i="1" dirty="0">
                <a:effectLst/>
              </a:rPr>
              <a:t>Journal of Post Keynesian Economics</a:t>
            </a:r>
            <a:r>
              <a:rPr lang="en-GB" sz="2400" b="0" i="0" dirty="0">
                <a:effectLst/>
              </a:rPr>
              <a:t>, 46:4, 545-565, available on open access: </a:t>
            </a:r>
            <a:r>
              <a:rPr lang="en-GB" sz="2400" b="0" i="0" dirty="0">
                <a:effectLst/>
                <a:hlinkClick r:id="rId2"/>
              </a:rPr>
              <a:t>www.tandfonline.com/doi/epdf/10.1080/01603477.2023.2270949?needAccess=true</a:t>
            </a:r>
            <a:endParaRPr lang="en-GB" sz="2400" b="0" i="0" dirty="0">
              <a:effectLst/>
            </a:endParaRPr>
          </a:p>
          <a:p>
            <a:r>
              <a:rPr lang="en-GB" sz="2400" b="0" i="0" dirty="0">
                <a:effectLst/>
              </a:rPr>
              <a:t>Monopoly capitalism in the past four decades', </a:t>
            </a:r>
            <a:r>
              <a:rPr lang="en-GB" sz="2400" b="0" i="1" dirty="0">
                <a:effectLst/>
              </a:rPr>
              <a:t>Cambridge Journal of Economics, </a:t>
            </a:r>
            <a:r>
              <a:rPr lang="en-GB" sz="2400" b="0" i="0" dirty="0">
                <a:effectLst/>
              </a:rPr>
              <a:t>46(6), 1225-1241</a:t>
            </a:r>
            <a:endParaRPr lang="en-US" sz="2400" dirty="0"/>
          </a:p>
        </p:txBody>
      </p:sp>
    </p:spTree>
    <p:extLst>
      <p:ext uri="{BB962C8B-B14F-4D97-AF65-F5344CB8AC3E}">
        <p14:creationId xmlns:p14="http://schemas.microsoft.com/office/powerpoint/2010/main" val="3148973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D6C9C-FEC0-BDB3-DE4D-B26DC9DD2299}"/>
              </a:ext>
            </a:extLst>
          </p:cNvPr>
          <p:cNvSpPr>
            <a:spLocks noGrp="1"/>
          </p:cNvSpPr>
          <p:nvPr>
            <p:ph type="title"/>
          </p:nvPr>
        </p:nvSpPr>
        <p:spPr>
          <a:xfrm>
            <a:off x="1285240" y="1050596"/>
            <a:ext cx="8074815" cy="753038"/>
          </a:xfrm>
        </p:spPr>
        <p:txBody>
          <a:bodyPr anchor="ctr">
            <a:normAutofit/>
          </a:bodyPr>
          <a:lstStyle/>
          <a:p>
            <a:r>
              <a:rPr lang="en-US" sz="2400" dirty="0"/>
              <a:t>Some reading</a:t>
            </a:r>
          </a:p>
        </p:txBody>
      </p:sp>
      <p:sp>
        <p:nvSpPr>
          <p:cNvPr id="3" name="Content Placeholder 2">
            <a:extLst>
              <a:ext uri="{FF2B5EF4-FFF2-40B4-BE49-F238E27FC236}">
                <a16:creationId xmlns:a16="http://schemas.microsoft.com/office/drawing/2014/main" id="{A3F83023-9060-1540-99F5-02F9ACBD8C2E}"/>
              </a:ext>
            </a:extLst>
          </p:cNvPr>
          <p:cNvSpPr>
            <a:spLocks noGrp="1"/>
          </p:cNvSpPr>
          <p:nvPr>
            <p:ph idx="1"/>
          </p:nvPr>
        </p:nvSpPr>
        <p:spPr>
          <a:xfrm>
            <a:off x="1285240" y="1946246"/>
            <a:ext cx="8074815" cy="2265027"/>
          </a:xfrm>
        </p:spPr>
        <p:txBody>
          <a:bodyPr anchor="t">
            <a:normAutofit/>
          </a:bodyPr>
          <a:lstStyle/>
          <a:p>
            <a:r>
              <a:rPr lang="en-GB" sz="2400" dirty="0"/>
              <a:t>Brett Christophers (2020), Rentier Capitalism, Who Owns the Economy, and Who Pays for It?, Verso Books</a:t>
            </a:r>
          </a:p>
          <a:p>
            <a:r>
              <a:rPr lang="en-GB" sz="2400" b="0" i="0" u="none" strike="noStrike" baseline="0" dirty="0">
                <a:latin typeface="Calibri" panose="020F0502020204030204" pitchFamily="34" charset="0"/>
                <a:cs typeface="Calibri" panose="020F0502020204030204" pitchFamily="34" charset="0"/>
              </a:rPr>
              <a:t>Beth Stratford (2023) Rival definitions of economic rent: historical origins and normative implications, New Political Economy, 28:3, 347-362,</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43497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D6C9C-FEC0-BDB3-DE4D-B26DC9DD2299}"/>
              </a:ext>
            </a:extLst>
          </p:cNvPr>
          <p:cNvSpPr>
            <a:spLocks noGrp="1"/>
          </p:cNvSpPr>
          <p:nvPr>
            <p:ph type="title"/>
          </p:nvPr>
        </p:nvSpPr>
        <p:spPr>
          <a:xfrm>
            <a:off x="1285240" y="1050595"/>
            <a:ext cx="8074815" cy="778205"/>
          </a:xfrm>
        </p:spPr>
        <p:txBody>
          <a:bodyPr anchor="ctr">
            <a:normAutofit/>
          </a:bodyPr>
          <a:lstStyle/>
          <a:p>
            <a:r>
              <a:rPr lang="en-US" sz="2800" dirty="0"/>
              <a:t>Source of data</a:t>
            </a:r>
          </a:p>
        </p:txBody>
      </p:sp>
      <p:sp>
        <p:nvSpPr>
          <p:cNvPr id="3" name="Content Placeholder 2">
            <a:extLst>
              <a:ext uri="{FF2B5EF4-FFF2-40B4-BE49-F238E27FC236}">
                <a16:creationId xmlns:a16="http://schemas.microsoft.com/office/drawing/2014/main" id="{A3F83023-9060-1540-99F5-02F9ACBD8C2E}"/>
              </a:ext>
            </a:extLst>
          </p:cNvPr>
          <p:cNvSpPr>
            <a:spLocks noGrp="1"/>
          </p:cNvSpPr>
          <p:nvPr>
            <p:ph idx="1"/>
          </p:nvPr>
        </p:nvSpPr>
        <p:spPr>
          <a:xfrm>
            <a:off x="1285240" y="1988191"/>
            <a:ext cx="8074815" cy="3781673"/>
          </a:xfrm>
        </p:spPr>
        <p:txBody>
          <a:bodyPr anchor="t">
            <a:normAutofit/>
          </a:bodyPr>
          <a:lstStyle/>
          <a:p>
            <a:r>
              <a:rPr lang="en-US" sz="2400" dirty="0"/>
              <a:t>The graphs in this presentation are my calculations based on data from Office of National Statistics and from World Bank</a:t>
            </a:r>
          </a:p>
          <a:p>
            <a:r>
              <a:rPr lang="en-US" sz="2400" dirty="0"/>
              <a:t>Graphs from Resolution Foundation and Joseph Rowntree Foundation</a:t>
            </a:r>
          </a:p>
        </p:txBody>
      </p:sp>
    </p:spTree>
    <p:extLst>
      <p:ext uri="{BB962C8B-B14F-4D97-AF65-F5344CB8AC3E}">
        <p14:creationId xmlns:p14="http://schemas.microsoft.com/office/powerpoint/2010/main" val="349164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4259-A265-0F5D-309B-2F17D59ABA4A}"/>
              </a:ext>
            </a:extLst>
          </p:cNvPr>
          <p:cNvSpPr>
            <a:spLocks noGrp="1"/>
          </p:cNvSpPr>
          <p:nvPr>
            <p:ph type="title"/>
          </p:nvPr>
        </p:nvSpPr>
        <p:spPr/>
        <p:txBody>
          <a:bodyPr>
            <a:normAutofit fontScale="90000"/>
          </a:bodyPr>
          <a:lstStyle/>
          <a:p>
            <a:r>
              <a:rPr lang="en-GB" sz="4000" dirty="0"/>
              <a:t>Five year annual trend growth of GDP (%):UK 1948-2017: trend over period starting at year indicated</a:t>
            </a:r>
            <a:r>
              <a:rPr lang="en-GB" dirty="0"/>
              <a:t/>
            </a:r>
            <a:br>
              <a:rPr lang="en-GB" dirty="0"/>
            </a:br>
            <a:endParaRPr lang="en-GB" dirty="0"/>
          </a:p>
        </p:txBody>
      </p:sp>
      <p:graphicFrame>
        <p:nvGraphicFramePr>
          <p:cNvPr id="3" name="Chart 2">
            <a:extLst>
              <a:ext uri="{FF2B5EF4-FFF2-40B4-BE49-F238E27FC236}">
                <a16:creationId xmlns:a16="http://schemas.microsoft.com/office/drawing/2014/main" id="{BB679537-AFD9-3958-0ED8-71B90A327193}"/>
              </a:ext>
            </a:extLst>
          </p:cNvPr>
          <p:cNvGraphicFramePr>
            <a:graphicFrameLocks/>
          </p:cNvGraphicFramePr>
          <p:nvPr>
            <p:extLst>
              <p:ext uri="{D42A27DB-BD31-4B8C-83A1-F6EECF244321}">
                <p14:modId xmlns:p14="http://schemas.microsoft.com/office/powerpoint/2010/main" val="2514045064"/>
              </p:ext>
            </p:extLst>
          </p:nvPr>
        </p:nvGraphicFramePr>
        <p:xfrm>
          <a:off x="2407639" y="2057399"/>
          <a:ext cx="7097087" cy="3655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0939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F68B3-E763-54E1-EBF2-CB6B834DC937}"/>
              </a:ext>
            </a:extLst>
          </p:cNvPr>
          <p:cNvSpPr>
            <a:spLocks noGrp="1"/>
          </p:cNvSpPr>
          <p:nvPr>
            <p:ph type="title"/>
          </p:nvPr>
        </p:nvSpPr>
        <p:spPr>
          <a:xfrm>
            <a:off x="838200" y="365126"/>
            <a:ext cx="10515600" cy="1203616"/>
          </a:xfrm>
        </p:spPr>
        <p:txBody>
          <a:bodyPr>
            <a:normAutofit/>
          </a:bodyPr>
          <a:lstStyle/>
          <a:p>
            <a:r>
              <a:rPr lang="en-GB" sz="2800" dirty="0"/>
              <a:t>Ten year annual trend growth of GDP (%):UK 1948-2012: trend over period starting at year indicated</a:t>
            </a:r>
          </a:p>
        </p:txBody>
      </p:sp>
      <p:graphicFrame>
        <p:nvGraphicFramePr>
          <p:cNvPr id="3" name="Chart 2">
            <a:extLst>
              <a:ext uri="{FF2B5EF4-FFF2-40B4-BE49-F238E27FC236}">
                <a16:creationId xmlns:a16="http://schemas.microsoft.com/office/drawing/2014/main" id="{828C2EAF-C4E0-9A62-CB84-09EE4A22C3B8}"/>
              </a:ext>
            </a:extLst>
          </p:cNvPr>
          <p:cNvGraphicFramePr>
            <a:graphicFrameLocks/>
          </p:cNvGraphicFramePr>
          <p:nvPr>
            <p:extLst>
              <p:ext uri="{D42A27DB-BD31-4B8C-83A1-F6EECF244321}">
                <p14:modId xmlns:p14="http://schemas.microsoft.com/office/powerpoint/2010/main" val="3899365171"/>
              </p:ext>
            </p:extLst>
          </p:nvPr>
        </p:nvGraphicFramePr>
        <p:xfrm>
          <a:off x="1679510" y="1686187"/>
          <a:ext cx="8378890" cy="45933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327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20BB-1DC0-38BD-D51B-01A24A429987}"/>
              </a:ext>
            </a:extLst>
          </p:cNvPr>
          <p:cNvSpPr>
            <a:spLocks noGrp="1"/>
          </p:cNvSpPr>
          <p:nvPr>
            <p:ph type="title"/>
          </p:nvPr>
        </p:nvSpPr>
        <p:spPr/>
        <p:txBody>
          <a:bodyPr>
            <a:normAutofit/>
          </a:bodyPr>
          <a:lstStyle/>
          <a:p>
            <a:r>
              <a:rPr lang="en-GB" sz="2800" dirty="0"/>
              <a:t>Five year annual trend growth of GDP per capita (%):UK 1948-2017: trend over period starting at year indicated</a:t>
            </a:r>
          </a:p>
        </p:txBody>
      </p:sp>
      <p:graphicFrame>
        <p:nvGraphicFramePr>
          <p:cNvPr id="4" name="Chart 3">
            <a:extLst>
              <a:ext uri="{FF2B5EF4-FFF2-40B4-BE49-F238E27FC236}">
                <a16:creationId xmlns:a16="http://schemas.microsoft.com/office/drawing/2014/main" id="{A79AEF50-C2A6-169B-064E-3BF6E82F2A1B}"/>
              </a:ext>
            </a:extLst>
          </p:cNvPr>
          <p:cNvGraphicFramePr>
            <a:graphicFrameLocks/>
          </p:cNvGraphicFramePr>
          <p:nvPr>
            <p:extLst>
              <p:ext uri="{D42A27DB-BD31-4B8C-83A1-F6EECF244321}">
                <p14:modId xmlns:p14="http://schemas.microsoft.com/office/powerpoint/2010/main" val="3635310130"/>
              </p:ext>
            </p:extLst>
          </p:nvPr>
        </p:nvGraphicFramePr>
        <p:xfrm>
          <a:off x="1652631" y="1690688"/>
          <a:ext cx="8498048" cy="49617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24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BC69-6316-69F3-DFB0-090E47BA0015}"/>
              </a:ext>
            </a:extLst>
          </p:cNvPr>
          <p:cNvSpPr>
            <a:spLocks noGrp="1"/>
          </p:cNvSpPr>
          <p:nvPr>
            <p:ph type="title"/>
          </p:nvPr>
        </p:nvSpPr>
        <p:spPr>
          <a:xfrm>
            <a:off x="838200" y="365125"/>
            <a:ext cx="10515600" cy="985503"/>
          </a:xfrm>
        </p:spPr>
        <p:txBody>
          <a:bodyPr>
            <a:normAutofit/>
          </a:bodyPr>
          <a:lstStyle/>
          <a:p>
            <a:r>
              <a:rPr lang="en-GB" sz="2800" dirty="0"/>
              <a:t>Ten year annual trend growth of GDP per capita (%):UK 1948-2012: trend over period starting at year indicated</a:t>
            </a:r>
          </a:p>
        </p:txBody>
      </p:sp>
      <p:graphicFrame>
        <p:nvGraphicFramePr>
          <p:cNvPr id="3" name="Chart 2">
            <a:extLst>
              <a:ext uri="{FF2B5EF4-FFF2-40B4-BE49-F238E27FC236}">
                <a16:creationId xmlns:a16="http://schemas.microsoft.com/office/drawing/2014/main" id="{61B75E6D-B094-3D74-F09C-6F1600E461B0}"/>
              </a:ext>
            </a:extLst>
          </p:cNvPr>
          <p:cNvGraphicFramePr>
            <a:graphicFrameLocks/>
          </p:cNvGraphicFramePr>
          <p:nvPr>
            <p:extLst>
              <p:ext uri="{D42A27DB-BD31-4B8C-83A1-F6EECF244321}">
                <p14:modId xmlns:p14="http://schemas.microsoft.com/office/powerpoint/2010/main" val="1629122323"/>
              </p:ext>
            </p:extLst>
          </p:nvPr>
        </p:nvGraphicFramePr>
        <p:xfrm>
          <a:off x="1317072" y="1518407"/>
          <a:ext cx="8758105" cy="48991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980087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4C567A2D451840A1A3172B79D13EA9" ma:contentTypeVersion="18" ma:contentTypeDescription="Create a new document." ma:contentTypeScope="" ma:versionID="d3c5350f68399924263587366bb2d8f0">
  <xsd:schema xmlns:xsd="http://www.w3.org/2001/XMLSchema" xmlns:xs="http://www.w3.org/2001/XMLSchema" xmlns:p="http://schemas.microsoft.com/office/2006/metadata/properties" xmlns:ns3="1366faf1-a34f-495a-a47c-445217ffe5b3" xmlns:ns4="e3060dd4-3e4f-4fe5-b88f-a928187c0acd" targetNamespace="http://schemas.microsoft.com/office/2006/metadata/properties" ma:root="true" ma:fieldsID="f0267f14babc367fc6f5285e17ce90ac" ns3:_="" ns4:_="">
    <xsd:import namespace="1366faf1-a34f-495a-a47c-445217ffe5b3"/>
    <xsd:import namespace="e3060dd4-3e4f-4fe5-b88f-a928187c0ac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66faf1-a34f-495a-a47c-445217ffe5b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060dd4-3e4f-4fe5-b88f-a928187c0ac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3060dd4-3e4f-4fe5-b88f-a928187c0acd" xsi:nil="true"/>
  </documentManagement>
</p:properties>
</file>

<file path=customXml/itemProps1.xml><?xml version="1.0" encoding="utf-8"?>
<ds:datastoreItem xmlns:ds="http://schemas.openxmlformats.org/officeDocument/2006/customXml" ds:itemID="{4919EE7D-FE49-4814-BFFF-545A1A2B9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66faf1-a34f-495a-a47c-445217ffe5b3"/>
    <ds:schemaRef ds:uri="e3060dd4-3e4f-4fe5-b88f-a928187c0a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057557-573D-4959-8145-95EA34B17744}">
  <ds:schemaRefs>
    <ds:schemaRef ds:uri="http://schemas.microsoft.com/sharepoint/v3/contenttype/forms"/>
  </ds:schemaRefs>
</ds:datastoreItem>
</file>

<file path=customXml/itemProps3.xml><?xml version="1.0" encoding="utf-8"?>
<ds:datastoreItem xmlns:ds="http://schemas.openxmlformats.org/officeDocument/2006/customXml" ds:itemID="{3B752C2D-1314-4CC4-87FF-108898516677}">
  <ds:schemaRefs>
    <ds:schemaRef ds:uri="http://purl.org/dc/elements/1.1/"/>
    <ds:schemaRef ds:uri="e3060dd4-3e4f-4fe5-b88f-a928187c0acd"/>
    <ds:schemaRef ds:uri="http://schemas.openxmlformats.org/package/2006/metadata/core-properties"/>
    <ds:schemaRef ds:uri="http://purl.org/dc/terms/"/>
    <ds:schemaRef ds:uri="1366faf1-a34f-495a-a47c-445217ffe5b3"/>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7781</TotalTime>
  <Words>2902</Words>
  <Application>Microsoft Office PowerPoint</Application>
  <PresentationFormat>Widescreen</PresentationFormat>
  <Paragraphs>192</Paragraphs>
  <Slides>59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AdvOT46dcae81</vt:lpstr>
      <vt:lpstr>Aptos</vt:lpstr>
      <vt:lpstr>Arial</vt:lpstr>
      <vt:lpstr>Calibri</vt:lpstr>
      <vt:lpstr>Calibri Light</vt:lpstr>
      <vt:lpstr>Charis SIL</vt:lpstr>
      <vt:lpstr>CharisSIL</vt:lpstr>
      <vt:lpstr>Shaker 2 Lancet</vt:lpstr>
      <vt:lpstr>STIX</vt:lpstr>
      <vt:lpstr>Times New Roman</vt:lpstr>
      <vt:lpstr>Office 2013 - 2022 Theme</vt:lpstr>
      <vt:lpstr>Economic stagnation in the UK: causes and consequences</vt:lpstr>
      <vt:lpstr>Introduction</vt:lpstr>
      <vt:lpstr>Introduction</vt:lpstr>
      <vt:lpstr>Growth of what?</vt:lpstr>
      <vt:lpstr>Trends</vt:lpstr>
      <vt:lpstr>Five year annual trend growth of GDP (%):UK 1948-2017: trend over period starting at year indicated </vt:lpstr>
      <vt:lpstr>Ten year annual trend growth of GDP (%):UK 1948-2012: trend over period starting at year indicated</vt:lpstr>
      <vt:lpstr>Five year annual trend growth of GDP per capita (%):UK 1948-2017: trend over period starting at year indicated</vt:lpstr>
      <vt:lpstr>Ten year annual trend growth of GDP per capita (%):UK 1948-2012: trend over period starting at year indicated</vt:lpstr>
      <vt:lpstr>Annual growth rate (%) of output per hour worked: average over five year period starting at year indicated </vt:lpstr>
      <vt:lpstr>Gross capital formation/GDP (%) </vt:lpstr>
      <vt:lpstr>Unemployment rate 1992-2023</vt:lpstr>
      <vt:lpstr>Employment rates (%) 1992-2023</vt:lpstr>
      <vt:lpstr>Real earnings UK 2000Q1-2023Q3</vt:lpstr>
      <vt:lpstr>Real average weekly earnings: GB</vt:lpstr>
      <vt:lpstr>Gini coefficient (measure of inequality)</vt:lpstr>
      <vt:lpstr>Measures of inequality based on equivalised household income (i.e. adjusted for household size) S80/S20: share of richest 20 per cent to share of poorest 20 per cent P90/P10: ratio of household edge of top 10 per cent to household edge of bottom 10 per cent</vt:lpstr>
      <vt:lpstr>Share of top 1 cent in income</vt:lpstr>
      <vt:lpstr>PowerPoint Presentation</vt:lpstr>
      <vt:lpstr>PowerPoint Presentation</vt:lpstr>
      <vt:lpstr>Poverty</vt:lpstr>
      <vt:lpstr>Five year trend growth (annual %) G7 countries: 1960-2017</vt:lpstr>
      <vt:lpstr>Five year trend growth (annual %) 1981-2017</vt:lpstr>
      <vt:lpstr>Whathappened to economic well-being?</vt:lpstr>
      <vt:lpstr>Panel 1: euros per person (2010 prices) Panel 2: scaled 2007 =100</vt:lpstr>
      <vt:lpstr>Whatever happened to economic well-being?</vt:lpstr>
      <vt:lpstr>Whatever happened to economic well-being?</vt:lpstr>
      <vt:lpstr>GDP as misleading indicator of well-being </vt:lpstr>
      <vt:lpstr>GDP as misleading indicator of well-being </vt:lpstr>
      <vt:lpstr>The wrong kind of slow growth?</vt:lpstr>
      <vt:lpstr>The wrong kind of slow growth?</vt:lpstr>
      <vt:lpstr>Two frustrations</vt:lpstr>
      <vt:lpstr>Two frustrations</vt:lpstr>
      <vt:lpstr>Long waves</vt:lpstr>
      <vt:lpstr>PowerPoint Presentation</vt:lpstr>
      <vt:lpstr>Secular stagnation</vt:lpstr>
      <vt:lpstr>Secular stagnation</vt:lpstr>
      <vt:lpstr>Secular stagnation</vt:lpstr>
      <vt:lpstr>Austerity, financial crisis and climate change</vt:lpstr>
      <vt:lpstr>Pursuit of shareholder value</vt:lpstr>
      <vt:lpstr>Pursuit of shareholder value</vt:lpstr>
      <vt:lpstr>Pursuit of shareholder value</vt:lpstr>
      <vt:lpstr>Private Equity</vt:lpstr>
      <vt:lpstr>Research and development</vt:lpstr>
      <vt:lpstr>Financialisation</vt:lpstr>
      <vt:lpstr>Financialisation</vt:lpstr>
      <vt:lpstr>Financialisation</vt:lpstr>
      <vt:lpstr>Financialisation</vt:lpstr>
      <vt:lpstr>Rentier income</vt:lpstr>
      <vt:lpstr>Rentier income</vt:lpstr>
      <vt:lpstr>Forms of contemporary rentierism</vt:lpstr>
      <vt:lpstr>Forms of contemporary rentierism </vt:lpstr>
      <vt:lpstr>Rise of monopoly power</vt:lpstr>
      <vt:lpstr>Three unrelated sets of concluding thoughts</vt:lpstr>
      <vt:lpstr>Three unrelated sets of concluding thoughts</vt:lpstr>
      <vt:lpstr>Three unrelated sets of concluding thoughts</vt:lpstr>
      <vt:lpstr>Some reading</vt:lpstr>
      <vt:lpstr>Some reading</vt:lpstr>
      <vt:lpstr>Source of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Secular stagnation</dc:title>
  <dc:creator>Malcolm Sawyer</dc:creator>
  <cp:lastModifiedBy>Harvey Thompson</cp:lastModifiedBy>
  <cp:revision>21</cp:revision>
  <cp:lastPrinted>2024-02-03T09:12:08Z</cp:lastPrinted>
  <dcterms:created xsi:type="dcterms:W3CDTF">2024-01-19T20:58:31Z</dcterms:created>
  <dcterms:modified xsi:type="dcterms:W3CDTF">2024-02-06T16:54:13Z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0x010100DB4C567A2D451840A1A3172B79D13EA9</vt:lpwstr>
  </property>
</Properties>
</file>