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609" r:id="rId6"/>
    <p:sldId id="617" r:id="rId7"/>
    <p:sldId id="610" r:id="rId8"/>
    <p:sldId id="611" r:id="rId9"/>
    <p:sldId id="612" r:id="rId10"/>
    <p:sldId id="608" r:id="rId11"/>
    <p:sldId id="614" r:id="rId12"/>
    <p:sldId id="615" r:id="rId13"/>
    <p:sldId id="620" r:id="rId14"/>
    <p:sldId id="621" r:id="rId15"/>
    <p:sldId id="613" r:id="rId16"/>
    <p:sldId id="616" r:id="rId17"/>
    <p:sldId id="618" r:id="rId18"/>
    <p:sldId id="619" r:id="rId19"/>
    <p:sldId id="258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1A7E3-0156-447A-9B08-32587437CF53}" v="4" dt="2021-10-04T08:48:35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9027-26DE-4008-B750-E9B27966B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FB855-3EE6-4389-AF4C-14D109114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88DD9-C3AC-4739-BDF4-728B824E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0424-32E1-414B-8653-527A254C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044D-9E5E-40AE-8B76-08EE195B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AB20-A05C-4CFD-91DD-FB0EE598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4A4F8-C0FE-4945-9C13-923FDAAD5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4B31-620B-4903-8C8F-AE899666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854-D859-4FF0-800B-27267094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7CFC-402D-40C9-94AD-F1079A57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2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4604D-CCAE-4C03-9E62-6E5197001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6E20D-349D-48E4-B0BE-95F81BDA4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598E-E990-4BB9-A332-245CFB1D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DE392-E925-44CB-93B0-55654154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7992-D525-4654-83EF-C8E542CE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5832-5735-41F0-B888-5606ED19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B47E-9665-4A76-A503-69BA91BB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CBAD-1B7A-4BE6-93FE-BD0026E5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BBD0-5633-414C-B636-EC3080FE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E918-4865-4A7E-85D0-57A6FA8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AD7-E634-4E1A-8DCA-81E7FFCB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11C2-A658-4234-A299-6C53CCE2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A65D6-FF24-4EAC-B42A-6BDD9CAF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00EE-DE85-41B0-9CFF-B0E3DA8A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512E9-D4BF-4F1F-B2FA-B2813BB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0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BD66-7FE9-44B5-B2C0-8053DA95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65AE-FFE9-42E4-ACD5-8C7AD70A6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45232-8334-4290-8E06-EF463A8A1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389F0-C003-4EE2-8270-AEC5A26F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F3464-E5AE-4122-AA5A-03EA1C73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8A559-2C1D-4C6D-9FBC-1BF99232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E00F-963A-4DF2-B446-6031BF9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BDA3F-D596-4097-996B-406CAB240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2C3BD-7A15-4A52-8742-6BC39191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6443E-5FCA-4422-9CD4-63D6C2402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664AE-8BDB-49F4-BEC7-B2818145E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6DA77-4624-45F5-BFA1-0A9CA53A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FE1E8-5B31-46AD-BBD1-192C4E1F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6DDFD-79EF-4B50-A806-0B3CFA0E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E043-6E2F-450F-8A3C-3591B2CB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E2BE2-7B45-4F05-9888-9718F0C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8790-8D60-4775-9D5E-8F53579E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C22C6-2895-4D32-9CD8-CE4240E6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767AC-6FF2-4406-9432-BBC8699E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A2310-8C8E-4292-BAB0-119D22F9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22585-5ADB-459B-9F79-E5926301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3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764B-4043-4CA9-B1D2-CB975ADD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CDF6-DB46-4733-8788-164217DD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A0139-0E90-46B5-82DF-88043150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099A5-CAC4-4F82-9230-CF8F9220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C5D17-F582-4242-96C3-E2D1D4F0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C7721-156A-46E7-BD19-1D8297EB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BC57-47BC-4C88-8AF3-23EBAF02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94379-F725-4746-8902-2AC532E6A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F2CE2-8FAA-4279-9A75-46B64E9FB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57B68-D5CD-4879-866A-0BE26D94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9EA0-A235-4571-9B5C-8AF2C7C3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05599-3618-465C-B2D5-32E2003C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1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4D6AB-517C-434C-A6B2-D384D471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8DB50-23D1-42C0-91D7-EE5CDAFB0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BA11-C33B-4D48-B9A9-43B1F6A94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2E23-1A2F-4F79-A5D6-AEBB1D12B47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CB1E-05E0-4331-976F-5119A9233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08C4-E840-4AEB-A4C2-E3ADB8BCB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323F-43FF-47EB-85B3-6CD98547A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manchester.ac.uk/portal/david.hulme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oapen.org/bitstream/handle/20.500.12657/42662/9781529217278_web_revised.pdf?sequence=7#page=206" TargetMode="External"/><Relationship Id="rId2" Type="http://schemas.openxmlformats.org/officeDocument/2006/relationships/hyperlink" Target="https://sites.google.com/site/hrishiparadailydiaries/home/corona-vir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sagepub.com/doi/full/10.1177/0309132519836158" TargetMode="External"/><Relationship Id="rId4" Type="http://schemas.openxmlformats.org/officeDocument/2006/relationships/hyperlink" Target="https://onlinelibrary.wiley.com/doi/full/10.1111/dech.123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DBD3-2EC8-40AD-A8E2-1F63974F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Global development scenarios in a ‘post-Covid 19’ world: the ugly, the bad and the 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10C55-ACB4-47B3-9C95-D1D0EDDB5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9346"/>
          </a:xfrm>
        </p:spPr>
        <p:txBody>
          <a:bodyPr>
            <a:normAutofit/>
          </a:bodyPr>
          <a:lstStyle/>
          <a:p>
            <a:r>
              <a:rPr lang="en-GB" sz="2800" dirty="0"/>
              <a:t>Professor David Hulme</a:t>
            </a:r>
          </a:p>
          <a:p>
            <a:r>
              <a:rPr lang="en-GB" sz="2800" dirty="0"/>
              <a:t>Global Development Institute</a:t>
            </a:r>
          </a:p>
          <a:p>
            <a:r>
              <a:rPr lang="en-GB" sz="2800" dirty="0"/>
              <a:t>University of Manchester</a:t>
            </a:r>
          </a:p>
          <a:p>
            <a:r>
              <a:rPr lang="en-GB" sz="2000" dirty="0">
                <a:hlinkClick r:id="rId2"/>
              </a:rPr>
              <a:t>Prof David Hulme | The University of Manchester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154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8021D-400F-4B16-9180-5A4059C76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4" y="643466"/>
            <a:ext cx="88080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EB90BD9-F8E8-4384-97EF-6EB796DD0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643466"/>
            <a:ext cx="79586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9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F09C-42EC-46C9-8606-1602D13D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8058-D997-42D2-ACF3-3C23BCA9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218"/>
            <a:ext cx="10515600" cy="4673745"/>
          </a:xfrm>
        </p:spPr>
        <p:txBody>
          <a:bodyPr>
            <a:noAutofit/>
          </a:bodyPr>
          <a:lstStyle/>
          <a:p>
            <a:r>
              <a:rPr lang="en-GB" b="1" i="1" dirty="0"/>
              <a:t>Tackle 2020s triple crisis short-term and long-term</a:t>
            </a:r>
          </a:p>
          <a:p>
            <a:r>
              <a:rPr lang="en-GB" dirty="0"/>
              <a:t> </a:t>
            </a:r>
            <a:r>
              <a:rPr lang="en-GB" b="1" dirty="0"/>
              <a:t>Public health services renewal</a:t>
            </a:r>
            <a:r>
              <a:rPr lang="en-GB" dirty="0"/>
              <a:t> (investment and ideational) and improved global health institutions (R&amp;D, dispersed manufacturing, data, WHO/GAVI/</a:t>
            </a:r>
            <a:r>
              <a:rPr lang="en-GB" dirty="0" err="1"/>
              <a:t>Covax</a:t>
            </a:r>
            <a:r>
              <a:rPr lang="en-GB" dirty="0"/>
              <a:t> etc)  </a:t>
            </a:r>
          </a:p>
          <a:p>
            <a:r>
              <a:rPr lang="en-GB" b="1" dirty="0"/>
              <a:t>Tackle inequality</a:t>
            </a:r>
            <a:r>
              <a:rPr lang="en-GB" dirty="0"/>
              <a:t>: progressive taxation (national and global), social protection, socio-economic inclusion, reduced tax evasion and money laundering (London is global lead in tax evasion), effective aid, social norms</a:t>
            </a:r>
          </a:p>
          <a:p>
            <a:r>
              <a:rPr lang="en-GB" b="1" dirty="0"/>
              <a:t>Tackle climate change</a:t>
            </a:r>
            <a:r>
              <a:rPr lang="en-GB" dirty="0"/>
              <a:t>: mitigation and adaptation, finance, urgency </a:t>
            </a:r>
          </a:p>
          <a:p>
            <a:r>
              <a:rPr lang="en-GB" b="1" dirty="0"/>
              <a:t>Broader</a:t>
            </a:r>
            <a:r>
              <a:rPr lang="en-GB" dirty="0"/>
              <a:t> - renewed multilateralism; global public investment; global crisis preparedness; social norms</a:t>
            </a:r>
          </a:p>
        </p:txBody>
      </p:sp>
    </p:spTree>
    <p:extLst>
      <p:ext uri="{BB962C8B-B14F-4D97-AF65-F5344CB8AC3E}">
        <p14:creationId xmlns:p14="http://schemas.microsoft.com/office/powerpoint/2010/main" val="20607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E9C9-A9BE-4606-A6C0-92E7D6BE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Today? Ugly, Bad or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B414-D7D1-498F-BAC0-3274E2F1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Ugly – appears to have been avoided</a:t>
            </a:r>
            <a:r>
              <a:rPr lang="en-GB" dirty="0"/>
              <a:t>. Covid-19 appears manageable, no double whammy, improved US contribution to global thought</a:t>
            </a:r>
          </a:p>
          <a:p>
            <a:r>
              <a:rPr lang="en-GB" b="1" dirty="0"/>
              <a:t>Bad – where we are.</a:t>
            </a:r>
          </a:p>
          <a:p>
            <a:pPr marL="0" indent="0">
              <a:buNone/>
            </a:pPr>
            <a:r>
              <a:rPr lang="en-GB" b="1" dirty="0"/>
              <a:t>	- </a:t>
            </a:r>
            <a:r>
              <a:rPr lang="en-GB" b="1" i="1" dirty="0"/>
              <a:t>Climate change – </a:t>
            </a:r>
            <a:r>
              <a:rPr lang="en-GB" dirty="0"/>
              <a:t>Paris was weak, Glasgow COP26? GHGs 	bounce back, belief in unknown scientific advances</a:t>
            </a:r>
          </a:p>
          <a:p>
            <a:pPr marL="0" indent="0">
              <a:buNone/>
            </a:pPr>
            <a:r>
              <a:rPr lang="en-GB" b="1" i="1" dirty="0"/>
              <a:t>	</a:t>
            </a:r>
            <a:r>
              <a:rPr lang="en-GB" dirty="0"/>
              <a:t>- </a:t>
            </a:r>
            <a:r>
              <a:rPr lang="en-GB" b="1" i="1" dirty="0"/>
              <a:t>Inequality – </a:t>
            </a:r>
            <a:r>
              <a:rPr lang="en-GB" dirty="0"/>
              <a:t>shareholder capitalism continues; converging 	divergence continues; common prosperity in China?</a:t>
            </a:r>
          </a:p>
          <a:p>
            <a:pPr marL="0" indent="0">
              <a:buNone/>
            </a:pPr>
            <a:r>
              <a:rPr lang="en-GB" b="1" i="1" dirty="0"/>
              <a:t>	- Institutional change – </a:t>
            </a:r>
            <a:r>
              <a:rPr lang="en-GB" dirty="0"/>
              <a:t>populism and nationalism tropes 	continue; multilateralism and vaccine access; climate finance</a:t>
            </a:r>
          </a:p>
          <a:p>
            <a:pPr marL="0" indent="0">
              <a:buNone/>
            </a:pPr>
            <a:r>
              <a:rPr lang="en-GB" b="1" i="1" dirty="0"/>
              <a:t>* </a:t>
            </a:r>
            <a:r>
              <a:rPr lang="en-GB" b="1" dirty="0"/>
              <a:t>Good – any evidence? </a:t>
            </a:r>
            <a:r>
              <a:rPr lang="en-GB" dirty="0"/>
              <a:t>Trump to Biden?; China?; Science?</a:t>
            </a:r>
            <a:r>
              <a:rPr lang="en-GB" b="1" dirty="0"/>
              <a:t>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51966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55139E7-98BC-46F3-8D99-64340DD3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811789" y="457200"/>
            <a:ext cx="1056842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14E9AAD-0CC7-4B09-BDDD-456C19B9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643466"/>
            <a:ext cx="79022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F349-7059-495A-9CF2-0EFCB93D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vaccination by country income group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9C15853-B7A7-482C-9739-7C5E233A0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2" y="1825625"/>
            <a:ext cx="6164395" cy="4351338"/>
          </a:xfrm>
        </p:spPr>
      </p:pic>
    </p:spTree>
    <p:extLst>
      <p:ext uri="{BB962C8B-B14F-4D97-AF65-F5344CB8AC3E}">
        <p14:creationId xmlns:p14="http://schemas.microsoft.com/office/powerpoint/2010/main" val="320965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B11C-2068-45F7-9085-364A6311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F92F-DA77-45D8-AD1A-E99141C6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>
              <a:hlinkClick r:id="rId2"/>
            </a:endParaRPr>
          </a:p>
          <a:p>
            <a:r>
              <a:rPr lang="en-GB" sz="2400" dirty="0"/>
              <a:t>D Hulme and R Horner (April 2020), ‘After the immediate Coronavirus crisis: 3 scenarios for global development’ </a:t>
            </a:r>
            <a:r>
              <a:rPr lang="en-GB" sz="2400" i="1" dirty="0"/>
              <a:t>Global Policy</a:t>
            </a:r>
          </a:p>
          <a:p>
            <a:r>
              <a:rPr lang="en-GB" sz="2400" b="0" i="0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Updated article as book chapter:</a:t>
            </a:r>
            <a:r>
              <a:rPr lang="en-GB" sz="24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https://library.oapen.org/bitstream/handle/20.500.12657/42662/9781529217278_web_revised.pdf?sequence=7#page=206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400" dirty="0"/>
              <a:t>J Oldekop, R Horner, D Hulme et al (October 2020), ‘Covid-19 and the case for global development’, </a:t>
            </a:r>
            <a:r>
              <a:rPr lang="en-GB" sz="2400" i="1" dirty="0"/>
              <a:t>World Development 134 (105044) </a:t>
            </a:r>
          </a:p>
          <a:p>
            <a:pPr fontAlgn="base"/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Development and Change: 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https://onlinelibrary.wiley.com/doi/full/10.1111/dech.12379</a:t>
            </a:r>
            <a:b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Progress in Human Geography: 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https://journals.sagepub.com/doi/full/10.1177/0309132519836158</a:t>
            </a:r>
            <a:endParaRPr lang="en-GB" sz="2400" i="1" dirty="0"/>
          </a:p>
          <a:p>
            <a:r>
              <a:rPr lang="en-GB" sz="2400" dirty="0">
                <a:hlinkClick r:id="rId2"/>
              </a:rPr>
              <a:t>Hrishipara Daily Diaries - Corona virus (google.com)</a:t>
            </a:r>
            <a:endParaRPr lang="en-GB" sz="2400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3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12C4-C285-4A8E-8856-EAE951CA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6B8E-6F94-49EE-8957-8E46FB1C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000" dirty="0"/>
              <a:t>Covid-19 has had profound effects – proximate and longer term</a:t>
            </a:r>
          </a:p>
          <a:p>
            <a:r>
              <a:rPr lang="en-GB" sz="3000" dirty="0"/>
              <a:t>Proximate – </a:t>
            </a:r>
            <a:r>
              <a:rPr lang="en-GB" sz="3000" dirty="0" err="1"/>
              <a:t>eg</a:t>
            </a:r>
            <a:r>
              <a:rPr lang="en-GB" sz="3000" dirty="0"/>
              <a:t> more deaths, economic slowdown</a:t>
            </a:r>
          </a:p>
          <a:p>
            <a:r>
              <a:rPr lang="en-GB" sz="3000" dirty="0"/>
              <a:t>Processes – </a:t>
            </a:r>
            <a:r>
              <a:rPr lang="en-GB" sz="3000" dirty="0" err="1"/>
              <a:t>eg</a:t>
            </a:r>
            <a:r>
              <a:rPr lang="en-GB" sz="3000" dirty="0"/>
              <a:t> multilateralism, scientific capacity and vaccinations</a:t>
            </a:r>
          </a:p>
          <a:p>
            <a:r>
              <a:rPr lang="en-GB" sz="3000" dirty="0"/>
              <a:t>Amazing impact on national policies – </a:t>
            </a:r>
            <a:r>
              <a:rPr lang="en-GB" sz="3000" dirty="0" err="1"/>
              <a:t>eg</a:t>
            </a:r>
            <a:r>
              <a:rPr lang="en-GB" sz="3000" dirty="0"/>
              <a:t> spending replaces austerity</a:t>
            </a:r>
          </a:p>
          <a:p>
            <a:r>
              <a:rPr lang="en-GB" sz="3000" dirty="0"/>
              <a:t>Original work – ‘now is the time to think about later’-critical juncture</a:t>
            </a:r>
          </a:p>
          <a:p>
            <a:pPr marL="0" indent="0">
              <a:buNone/>
            </a:pPr>
            <a:r>
              <a:rPr lang="en-GB" sz="30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0818-03F0-48D6-85C3-FEEEB5A0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868F3-0BEE-490A-B847-C69C2894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Scenarios: Good, bad or ugly…I was worried about ‘ugly’</a:t>
            </a:r>
          </a:p>
          <a:p>
            <a:r>
              <a:rPr lang="en-GB" sz="3200" dirty="0"/>
              <a:t>Amazed at 2007/8 financial meltdown but no reforms</a:t>
            </a:r>
          </a:p>
          <a:p>
            <a:r>
              <a:rPr lang="en-GB" sz="3200" dirty="0"/>
              <a:t>Now…is early ‘later’! Rory Horner and my work is a little dated</a:t>
            </a:r>
          </a:p>
          <a:p>
            <a:r>
              <a:rPr lang="en-GB" sz="3200" dirty="0"/>
              <a:t>Vast canvas – Q&amp;A will help paint in neglected issues</a:t>
            </a:r>
          </a:p>
          <a:p>
            <a:r>
              <a:rPr lang="en-GB" sz="3200" dirty="0"/>
              <a:t>Me – following the evolution/events, not immersed in them</a:t>
            </a:r>
          </a:p>
          <a:p>
            <a:r>
              <a:rPr lang="en-GB" sz="3200" dirty="0"/>
              <a:t>Post-Covid 19…if only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22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8CC4-2853-4B6B-AC5F-E038BB16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Proximate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08BF-755A-47D4-9F81-714EF54F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Increased mortality</a:t>
            </a:r>
          </a:p>
          <a:p>
            <a:r>
              <a:rPr lang="en-GB" dirty="0"/>
              <a:t>Economic slowdown – unevenly spread across sectors and activities</a:t>
            </a:r>
          </a:p>
          <a:p>
            <a:r>
              <a:rPr lang="en-GB" dirty="0"/>
              <a:t>Increased poverty – estimated 140 million more $1.90/day poor</a:t>
            </a:r>
          </a:p>
          <a:p>
            <a:r>
              <a:rPr lang="en-GB" dirty="0"/>
              <a:t>Lockdowns hammer the informal sector…increased inequality</a:t>
            </a:r>
          </a:p>
          <a:p>
            <a:r>
              <a:rPr lang="en-GB" dirty="0"/>
              <a:t>In lower-income countries people move to rural areas…HICs too?</a:t>
            </a:r>
          </a:p>
          <a:p>
            <a:r>
              <a:rPr lang="en-GB" dirty="0"/>
              <a:t>Reduced schooling…no schooling</a:t>
            </a:r>
          </a:p>
          <a:p>
            <a:r>
              <a:rPr lang="en-GB" dirty="0"/>
              <a:t>Reduced GHG emissions</a:t>
            </a:r>
          </a:p>
          <a:p>
            <a:r>
              <a:rPr lang="en-GB" dirty="0"/>
              <a:t>UN Sustainable Development Goals (SDGs) achievement stalls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04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9AEB-0EF7-4528-A9F0-9B2F72DF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Longer term effects - 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22D1-094F-4266-8220-69C2B39F6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Reduced literacy and skills – especially for poorer</a:t>
            </a:r>
          </a:p>
          <a:p>
            <a:r>
              <a:rPr lang="en-GB" sz="3200" dirty="0"/>
              <a:t>Increased debt and reduced savings for poorer</a:t>
            </a:r>
          </a:p>
          <a:p>
            <a:r>
              <a:rPr lang="en-GB" sz="3200" dirty="0"/>
              <a:t>Increased economic and social inequality (‘mortality-hidden’)</a:t>
            </a:r>
          </a:p>
          <a:p>
            <a:r>
              <a:rPr lang="en-GB" sz="3200" dirty="0"/>
              <a:t>Weakened or vulnerable health services/systems</a:t>
            </a:r>
          </a:p>
          <a:p>
            <a:r>
              <a:rPr lang="en-GB" sz="3200" dirty="0"/>
              <a:t> Increased public/national debt</a:t>
            </a:r>
          </a:p>
          <a:p>
            <a:r>
              <a:rPr lang="en-GB" sz="3200" dirty="0"/>
              <a:t>Rapid shift to home-working in HICs…reduced carbon footprints?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96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3075-66A3-4E46-B184-40BEDC57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Longer term effects – International/global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ADF2-7875-44A0-9622-624BF675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Reining in hyper-globalization policies (Rodrick)</a:t>
            </a:r>
          </a:p>
          <a:p>
            <a:r>
              <a:rPr lang="en-GB" sz="3200" dirty="0"/>
              <a:t>The ‘end’ of austerity…’we’ can afford debt?</a:t>
            </a:r>
          </a:p>
          <a:p>
            <a:r>
              <a:rPr lang="en-GB" sz="3200" dirty="0"/>
              <a:t>Multilateralism – vaccine access failures but some advances (science and data…creation of </a:t>
            </a:r>
            <a:r>
              <a:rPr lang="en-GB" sz="3200" dirty="0" err="1"/>
              <a:t>Covax</a:t>
            </a:r>
            <a:r>
              <a:rPr lang="en-GB" sz="3200" dirty="0"/>
              <a:t>?)</a:t>
            </a:r>
          </a:p>
          <a:p>
            <a:r>
              <a:rPr lang="en-GB" sz="3200" dirty="0"/>
              <a:t>Nationalist and populist ideologies strengthen?</a:t>
            </a:r>
          </a:p>
          <a:p>
            <a:r>
              <a:rPr lang="en-GB" sz="3200" dirty="0"/>
              <a:t>Between country inequality – rich and emerging get richer</a:t>
            </a:r>
          </a:p>
          <a:p>
            <a:r>
              <a:rPr lang="en-GB" sz="3200" dirty="0"/>
              <a:t>UN SDGs – less attention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9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48934-05FA-4ED3-8671-17BDA45F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Covid-19 as a Critical Juncture for Global Development?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46A78-B758-4B9F-852D-6388E0BE2D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 u="sng"/>
              <a:t>Three Scenarios (Hulme &amp; Horner, 2020):</a:t>
            </a:r>
          </a:p>
          <a:p>
            <a:pPr marL="0"/>
            <a:r>
              <a:rPr lang="en-US" sz="1700" b="1"/>
              <a:t>Ugly</a:t>
            </a:r>
            <a:r>
              <a:rPr lang="en-US" sz="1700"/>
              <a:t>: prospects for SDGs achievement reduce from 2019 levels, weakening governance, global meltdown</a:t>
            </a:r>
          </a:p>
          <a:p>
            <a:pPr marL="0"/>
            <a:endParaRPr lang="en-US" sz="1700"/>
          </a:p>
          <a:p>
            <a:pPr marL="0"/>
            <a:r>
              <a:rPr lang="en-US" sz="1700" b="1"/>
              <a:t>Bad</a:t>
            </a:r>
            <a:r>
              <a:rPr lang="en-US" sz="1700"/>
              <a:t>: return to the pre-coronavirus situation/2019</a:t>
            </a:r>
          </a:p>
          <a:p>
            <a:pPr marL="0"/>
            <a:endParaRPr lang="en-US" sz="1700"/>
          </a:p>
          <a:p>
            <a:pPr marL="0"/>
            <a:r>
              <a:rPr lang="en-US" sz="1700" b="1"/>
              <a:t>Good</a:t>
            </a:r>
            <a:r>
              <a:rPr lang="en-US" sz="1700"/>
              <a:t>: tackle the immediate crisis, alongside longer term improvements to national and global governance</a:t>
            </a:r>
          </a:p>
          <a:p>
            <a:pPr marL="0"/>
            <a:endParaRPr lang="en-US" sz="1700"/>
          </a:p>
          <a:p>
            <a:pPr marL="0"/>
            <a:endParaRPr lang="en-US" sz="1700"/>
          </a:p>
          <a:p>
            <a:pPr marL="0"/>
            <a:endParaRPr lang="en-US" sz="1700"/>
          </a:p>
          <a:p>
            <a:pPr marL="0"/>
            <a:endParaRPr lang="en-US" sz="170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79B58-40A1-4208-9AE4-E6946B888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3233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F3A9-C372-4ACB-9852-FEFE7C97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UGLY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DE68-3A57-4099-823F-A5AA8D40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/>
              <a:t>Global meltdown</a:t>
            </a:r>
            <a:r>
              <a:rPr lang="en-GB" dirty="0"/>
              <a:t> – an era of crisis…dystopia…3</a:t>
            </a:r>
            <a:r>
              <a:rPr lang="en-GB" baseline="30000" dirty="0"/>
              <a:t>rd</a:t>
            </a:r>
            <a:r>
              <a:rPr lang="en-GB" dirty="0"/>
              <a:t> World War</a:t>
            </a:r>
          </a:p>
          <a:p>
            <a:r>
              <a:rPr lang="en-GB" dirty="0"/>
              <a:t>If 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b="1" i="1" dirty="0"/>
              <a:t>coronavirus cannot be managed</a:t>
            </a:r>
            <a:r>
              <a:rPr lang="en-GB" dirty="0"/>
              <a:t>…science fails</a:t>
            </a:r>
          </a:p>
          <a:p>
            <a:r>
              <a:rPr lang="en-GB" dirty="0"/>
              <a:t>Or (ii) </a:t>
            </a:r>
            <a:r>
              <a:rPr lang="en-GB" b="1" i="1" dirty="0"/>
              <a:t>C-19 is badly managed</a:t>
            </a:r>
            <a:r>
              <a:rPr lang="en-GB" dirty="0"/>
              <a:t>: b</a:t>
            </a:r>
            <a:r>
              <a:rPr lang="en-GB" sz="2800" dirty="0"/>
              <a:t>ail-outs for rich and climate-damaging, public indebtedness, democracy weakens/disintegrates, no international cooperation</a:t>
            </a:r>
            <a:r>
              <a:rPr lang="en-GB" dirty="0"/>
              <a:t> </a:t>
            </a:r>
          </a:p>
          <a:p>
            <a:r>
              <a:rPr lang="en-GB" dirty="0"/>
              <a:t>Or (iii) </a:t>
            </a:r>
            <a:r>
              <a:rPr lang="en-GB" b="1" i="1" dirty="0"/>
              <a:t>Double whammy</a:t>
            </a:r>
            <a:r>
              <a:rPr lang="en-GB" dirty="0"/>
              <a:t>: C-19 proximate impacts (deaths, lost jobs and incomes, public fear, collapsed health systems etc) are deepened by another crisis </a:t>
            </a:r>
            <a:r>
              <a:rPr lang="en-GB" dirty="0" err="1"/>
              <a:t>eg</a:t>
            </a:r>
            <a:r>
              <a:rPr lang="en-GB" dirty="0"/>
              <a:t> Chinese real estate collapse, another ‘sub-prime’ wheeze, finance or communications platforms/IT collapses </a:t>
            </a:r>
          </a:p>
          <a:p>
            <a:r>
              <a:rPr lang="en-GB" dirty="0"/>
              <a:t>With wisdom of hindsight…</a:t>
            </a:r>
            <a:r>
              <a:rPr lang="en-GB" b="1" i="1" dirty="0"/>
              <a:t>too pessimistic</a:t>
            </a:r>
            <a:r>
              <a:rPr lang="en-GB" dirty="0"/>
              <a:t> (Trump?)…</a:t>
            </a:r>
            <a:r>
              <a:rPr lang="en-GB" b="1" i="1" dirty="0"/>
              <a:t>this time</a:t>
            </a:r>
          </a:p>
        </p:txBody>
      </p:sp>
    </p:spTree>
    <p:extLst>
      <p:ext uri="{BB962C8B-B14F-4D97-AF65-F5344CB8AC3E}">
        <p14:creationId xmlns:p14="http://schemas.microsoft.com/office/powerpoint/2010/main" val="232175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418E-1428-4979-9276-FA5E06BE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9B7B-2CEA-4711-AAFB-5363C19F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/>
              <a:t>Return to the world of 2019</a:t>
            </a:r>
          </a:p>
          <a:p>
            <a:r>
              <a:rPr lang="en-GB" sz="2800" dirty="0"/>
              <a:t>Tackling </a:t>
            </a:r>
            <a:r>
              <a:rPr lang="en-GB" sz="2800" b="1" i="1" dirty="0"/>
              <a:t>climate change/crisis continues</a:t>
            </a:r>
            <a:r>
              <a:rPr lang="en-GB" sz="2800" dirty="0"/>
              <a:t> to be delayed: accelerating environmental crisis</a:t>
            </a:r>
          </a:p>
          <a:p>
            <a:r>
              <a:rPr lang="en-GB" sz="2800" b="1" i="1" dirty="0"/>
              <a:t>Inequality within countries deepens</a:t>
            </a:r>
            <a:r>
              <a:rPr lang="en-GB" sz="2800" dirty="0"/>
              <a:t> and polarization (the 1% or 0.1%) continues.</a:t>
            </a:r>
          </a:p>
          <a:p>
            <a:r>
              <a:rPr lang="en-GB" sz="2800" b="1" i="1" dirty="0"/>
              <a:t>Existing institutional trends continue</a:t>
            </a:r>
            <a:r>
              <a:rPr lang="en-GB" sz="2800" dirty="0"/>
              <a:t> or accelerate – weakening democracy; rise of populism and nationalism; fear-mongering; misinformation; destruction of public management systems</a:t>
            </a:r>
          </a:p>
          <a:p>
            <a:r>
              <a:rPr lang="en-GB" b="1" i="1" dirty="0"/>
              <a:t>Multilateralism and international cooperation weakens</a:t>
            </a:r>
            <a:r>
              <a:rPr lang="en-GB" sz="2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6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0FCEEF31B114094938ED373BA2245" ma:contentTypeVersion="5" ma:contentTypeDescription="Create a new document." ma:contentTypeScope="" ma:versionID="4aa77172ac72e6b2911a58845498c690">
  <xsd:schema xmlns:xsd="http://www.w3.org/2001/XMLSchema" xmlns:xs="http://www.w3.org/2001/XMLSchema" xmlns:p="http://schemas.microsoft.com/office/2006/metadata/properties" xmlns:ns3="3adc53d9-8fbd-427e-bc68-e124dc7a04a2" targetNamespace="http://schemas.microsoft.com/office/2006/metadata/properties" ma:root="true" ma:fieldsID="565156425ad8c5bc424a136552d57eb7" ns3:_="">
    <xsd:import namespace="3adc53d9-8fbd-427e-bc68-e124dc7a04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c53d9-8fbd-427e-bc68-e124dc7a0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1687AD-432D-42DF-88BD-F6FE6D5EB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dc53d9-8fbd-427e-bc68-e124dc7a0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96205-7702-4124-B857-CE596C2A8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FC87D-89AC-4664-9C9A-F2749C902AE7}">
  <ds:schemaRefs>
    <ds:schemaRef ds:uri="http://schemas.microsoft.com/office/2006/documentManagement/types"/>
    <ds:schemaRef ds:uri="3adc53d9-8fbd-427e-bc68-e124dc7a04a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Global development scenarios in a ‘post-Covid 19’ world: the ugly, the bad and the good</vt:lpstr>
      <vt:lpstr>Introduction 1</vt:lpstr>
      <vt:lpstr>Introduction 2</vt:lpstr>
      <vt:lpstr>Proximate effects</vt:lpstr>
      <vt:lpstr>Longer term effects - National</vt:lpstr>
      <vt:lpstr>Longer term effects – International/global</vt:lpstr>
      <vt:lpstr>Covid-19 as a Critical Juncture for Global Development?</vt:lpstr>
      <vt:lpstr>UGLY</vt:lpstr>
      <vt:lpstr>BAD</vt:lpstr>
      <vt:lpstr>PowerPoint Presentation</vt:lpstr>
      <vt:lpstr>PowerPoint Presentation</vt:lpstr>
      <vt:lpstr>GOOD</vt:lpstr>
      <vt:lpstr>Today? Ugly, Bad or Good?</vt:lpstr>
      <vt:lpstr>PowerPoint Presentation</vt:lpstr>
      <vt:lpstr>PowerPoint Presentation</vt:lpstr>
      <vt:lpstr>Covid-19 vaccination by country income group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Hulme</dc:creator>
  <cp:lastModifiedBy>Harvey Thompson</cp:lastModifiedBy>
  <cp:revision>3</cp:revision>
  <dcterms:created xsi:type="dcterms:W3CDTF">2021-06-19T11:40:06Z</dcterms:created>
  <dcterms:modified xsi:type="dcterms:W3CDTF">2021-10-07T19:32:42Z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0x0101003890FCEEF31B114094938ED373BA2245</vt:lpwstr>
  </property>
</Properties>
</file>