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handoutMasterIdLst>
    <p:handoutMasterId r:id="rId44"/>
  </p:handoutMasterIdLst>
  <p:sldIdLst>
    <p:sldId id="257" r:id="rId2"/>
    <p:sldId id="491" r:id="rId3"/>
    <p:sldId id="492" r:id="rId4"/>
    <p:sldId id="493" r:id="rId5"/>
    <p:sldId id="494" r:id="rId6"/>
    <p:sldId id="495" r:id="rId7"/>
    <p:sldId id="508" r:id="rId8"/>
    <p:sldId id="496" r:id="rId9"/>
    <p:sldId id="509" r:id="rId10"/>
    <p:sldId id="511" r:id="rId11"/>
    <p:sldId id="510" r:id="rId12"/>
    <p:sldId id="497" r:id="rId13"/>
    <p:sldId id="512" r:id="rId14"/>
    <p:sldId id="513" r:id="rId15"/>
    <p:sldId id="499" r:id="rId16"/>
    <p:sldId id="517" r:id="rId17"/>
    <p:sldId id="515" r:id="rId18"/>
    <p:sldId id="500" r:id="rId19"/>
    <p:sldId id="518" r:id="rId20"/>
    <p:sldId id="514" r:id="rId21"/>
    <p:sldId id="519" r:id="rId22"/>
    <p:sldId id="520" r:id="rId23"/>
    <p:sldId id="523" r:id="rId24"/>
    <p:sldId id="524" r:id="rId25"/>
    <p:sldId id="539" r:id="rId26"/>
    <p:sldId id="527" r:id="rId27"/>
    <p:sldId id="534" r:id="rId28"/>
    <p:sldId id="521" r:id="rId29"/>
    <p:sldId id="516" r:id="rId30"/>
    <p:sldId id="505" r:id="rId31"/>
    <p:sldId id="528" r:id="rId32"/>
    <p:sldId id="529" r:id="rId33"/>
    <p:sldId id="537" r:id="rId34"/>
    <p:sldId id="538" r:id="rId35"/>
    <p:sldId id="530" r:id="rId36"/>
    <p:sldId id="531" r:id="rId37"/>
    <p:sldId id="532" r:id="rId38"/>
    <p:sldId id="535" r:id="rId39"/>
    <p:sldId id="536" r:id="rId40"/>
    <p:sldId id="533" r:id="rId41"/>
    <p:sldId id="490" r:id="rId42"/>
  </p:sldIdLst>
  <p:sldSz cx="12192000" cy="6858000"/>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5" autoAdjust="0"/>
    <p:restoredTop sz="96395" autoAdjust="0"/>
  </p:normalViewPr>
  <p:slideViewPr>
    <p:cSldViewPr snapToGrid="0">
      <p:cViewPr varScale="1">
        <p:scale>
          <a:sx n="111" d="100"/>
          <a:sy n="111" d="100"/>
        </p:scale>
        <p:origin x="30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Figure_2!$B$6:$B$7</c:f>
              <c:strCache>
                <c:ptCount val="2"/>
                <c:pt idx="0">
                  <c:v>EU</c:v>
                </c:pt>
                <c:pt idx="1">
                  <c:v>Imports CVM</c:v>
                </c:pt>
              </c:strCache>
            </c:strRef>
          </c:tx>
          <c:spPr>
            <a:ln w="28575" cap="rnd">
              <a:solidFill>
                <a:schemeClr val="accent1"/>
              </a:solidFill>
              <a:round/>
            </a:ln>
            <a:effectLst/>
          </c:spPr>
          <c:marker>
            <c:symbol val="none"/>
          </c:marker>
          <c:cat>
            <c:strRef>
              <c:f>Figure_2!$A$8:$A$44</c:f>
              <c:strCache>
                <c:ptCount val="37"/>
                <c:pt idx="0">
                  <c:v>Feb-20</c:v>
                </c:pt>
                <c:pt idx="1">
                  <c:v>Mar-20</c:v>
                </c:pt>
                <c:pt idx="2">
                  <c:v>Apr-20</c:v>
                </c:pt>
                <c:pt idx="3">
                  <c:v>May-20</c:v>
                </c:pt>
                <c:pt idx="4">
                  <c:v>Jun-20</c:v>
                </c:pt>
                <c:pt idx="5">
                  <c:v>Jul-20</c:v>
                </c:pt>
                <c:pt idx="6">
                  <c:v>Aug-20</c:v>
                </c:pt>
                <c:pt idx="7">
                  <c:v>Sep-20</c:v>
                </c:pt>
                <c:pt idx="8">
                  <c:v>Oct-20</c:v>
                </c:pt>
                <c:pt idx="9">
                  <c:v>Nov-20</c:v>
                </c:pt>
                <c:pt idx="10">
                  <c:v>Dec-20</c:v>
                </c:pt>
                <c:pt idx="11">
                  <c:v>Jan-21</c:v>
                </c:pt>
                <c:pt idx="12">
                  <c:v>Feb-21</c:v>
                </c:pt>
                <c:pt idx="13">
                  <c:v>Mar-21</c:v>
                </c:pt>
                <c:pt idx="14">
                  <c:v>Apr-21</c:v>
                </c:pt>
                <c:pt idx="15">
                  <c:v>May-21</c:v>
                </c:pt>
                <c:pt idx="16">
                  <c:v>Jun-21</c:v>
                </c:pt>
                <c:pt idx="17">
                  <c:v>Jul-21</c:v>
                </c:pt>
                <c:pt idx="18">
                  <c:v>Aug-21</c:v>
                </c:pt>
                <c:pt idx="19">
                  <c:v>Sep-21</c:v>
                </c:pt>
                <c:pt idx="20">
                  <c:v>Oct-21</c:v>
                </c:pt>
                <c:pt idx="21">
                  <c:v>Nov-21</c:v>
                </c:pt>
                <c:pt idx="22">
                  <c:v>Dec-21</c:v>
                </c:pt>
                <c:pt idx="23">
                  <c:v>Jan-22</c:v>
                </c:pt>
                <c:pt idx="24">
                  <c:v>Feb-22</c:v>
                </c:pt>
                <c:pt idx="25">
                  <c:v>Mar-22</c:v>
                </c:pt>
                <c:pt idx="26">
                  <c:v>Apr-22</c:v>
                </c:pt>
                <c:pt idx="27">
                  <c:v>May-22</c:v>
                </c:pt>
                <c:pt idx="28">
                  <c:v>Jun-22</c:v>
                </c:pt>
                <c:pt idx="29">
                  <c:v>Jul-22</c:v>
                </c:pt>
                <c:pt idx="30">
                  <c:v>Aug-22</c:v>
                </c:pt>
                <c:pt idx="31">
                  <c:v>Sep-22</c:v>
                </c:pt>
                <c:pt idx="32">
                  <c:v>Oct-22</c:v>
                </c:pt>
                <c:pt idx="33">
                  <c:v>Nov-22</c:v>
                </c:pt>
                <c:pt idx="34">
                  <c:v>Dec-22</c:v>
                </c:pt>
                <c:pt idx="35">
                  <c:v>Jan-23</c:v>
                </c:pt>
                <c:pt idx="36">
                  <c:v>Feb-23</c:v>
                </c:pt>
              </c:strCache>
            </c:strRef>
          </c:cat>
          <c:val>
            <c:numRef>
              <c:f>Figure_2!$B$8:$B$44</c:f>
              <c:numCache>
                <c:formatCode>0.0</c:formatCode>
                <c:ptCount val="37"/>
                <c:pt idx="0">
                  <c:v>20.222000000000001</c:v>
                </c:pt>
                <c:pt idx="1">
                  <c:v>19.202999999999999</c:v>
                </c:pt>
                <c:pt idx="2">
                  <c:v>14.327</c:v>
                </c:pt>
                <c:pt idx="3">
                  <c:v>14.9</c:v>
                </c:pt>
                <c:pt idx="4">
                  <c:v>17.606000000000002</c:v>
                </c:pt>
                <c:pt idx="5">
                  <c:v>18.888999999999999</c:v>
                </c:pt>
                <c:pt idx="6">
                  <c:v>19.364000000000001</c:v>
                </c:pt>
                <c:pt idx="7">
                  <c:v>20.498000000000001</c:v>
                </c:pt>
                <c:pt idx="8">
                  <c:v>22.012</c:v>
                </c:pt>
                <c:pt idx="9">
                  <c:v>22.773</c:v>
                </c:pt>
                <c:pt idx="10">
                  <c:v>24.378</c:v>
                </c:pt>
                <c:pt idx="11">
                  <c:v>17.128</c:v>
                </c:pt>
                <c:pt idx="12">
                  <c:v>18.081</c:v>
                </c:pt>
                <c:pt idx="13">
                  <c:v>18.748000000000001</c:v>
                </c:pt>
                <c:pt idx="14">
                  <c:v>18.754999999999999</c:v>
                </c:pt>
                <c:pt idx="15">
                  <c:v>18.968</c:v>
                </c:pt>
                <c:pt idx="16">
                  <c:v>19.721</c:v>
                </c:pt>
                <c:pt idx="17">
                  <c:v>19.942</c:v>
                </c:pt>
                <c:pt idx="18">
                  <c:v>19.934999999999999</c:v>
                </c:pt>
                <c:pt idx="19">
                  <c:v>20.367999999999999</c:v>
                </c:pt>
                <c:pt idx="20">
                  <c:v>19.631</c:v>
                </c:pt>
                <c:pt idx="21">
                  <c:v>19.952999999999999</c:v>
                </c:pt>
                <c:pt idx="22">
                  <c:v>19.995000000000001</c:v>
                </c:pt>
                <c:pt idx="23">
                  <c:v>23.09</c:v>
                </c:pt>
                <c:pt idx="24">
                  <c:v>22.262</c:v>
                </c:pt>
                <c:pt idx="25">
                  <c:v>23.169</c:v>
                </c:pt>
                <c:pt idx="26">
                  <c:v>23.78</c:v>
                </c:pt>
                <c:pt idx="27">
                  <c:v>24.390999999999998</c:v>
                </c:pt>
                <c:pt idx="28">
                  <c:v>22.425999999999998</c:v>
                </c:pt>
                <c:pt idx="29">
                  <c:v>23.138999999999999</c:v>
                </c:pt>
                <c:pt idx="30">
                  <c:v>22.564</c:v>
                </c:pt>
                <c:pt idx="31">
                  <c:v>20.268000000000001</c:v>
                </c:pt>
                <c:pt idx="32">
                  <c:v>21.846</c:v>
                </c:pt>
                <c:pt idx="33">
                  <c:v>23.106000000000002</c:v>
                </c:pt>
                <c:pt idx="34">
                  <c:v>24.117000000000001</c:v>
                </c:pt>
                <c:pt idx="35">
                  <c:v>21.45</c:v>
                </c:pt>
                <c:pt idx="36">
                  <c:v>21.661000000000001</c:v>
                </c:pt>
              </c:numCache>
            </c:numRef>
          </c:val>
          <c:smooth val="0"/>
          <c:extLst>
            <c:ext xmlns:c16="http://schemas.microsoft.com/office/drawing/2014/chart" uri="{C3380CC4-5D6E-409C-BE32-E72D297353CC}">
              <c16:uniqueId val="{00000000-7A0C-4050-A7FE-DEFEC34F23AA}"/>
            </c:ext>
          </c:extLst>
        </c:ser>
        <c:ser>
          <c:idx val="1"/>
          <c:order val="1"/>
          <c:tx>
            <c:strRef>
              <c:f>Figure_2!$C$6:$C$7</c:f>
              <c:strCache>
                <c:ptCount val="2"/>
                <c:pt idx="0">
                  <c:v>EU</c:v>
                </c:pt>
                <c:pt idx="1">
                  <c:v>Exports CVM</c:v>
                </c:pt>
              </c:strCache>
            </c:strRef>
          </c:tx>
          <c:spPr>
            <a:ln w="28575" cap="rnd">
              <a:solidFill>
                <a:schemeClr val="accent2"/>
              </a:solidFill>
              <a:round/>
            </a:ln>
            <a:effectLst/>
          </c:spPr>
          <c:marker>
            <c:symbol val="none"/>
          </c:marker>
          <c:cat>
            <c:strRef>
              <c:f>Figure_2!$A$8:$A$44</c:f>
              <c:strCache>
                <c:ptCount val="37"/>
                <c:pt idx="0">
                  <c:v>Feb-20</c:v>
                </c:pt>
                <c:pt idx="1">
                  <c:v>Mar-20</c:v>
                </c:pt>
                <c:pt idx="2">
                  <c:v>Apr-20</c:v>
                </c:pt>
                <c:pt idx="3">
                  <c:v>May-20</c:v>
                </c:pt>
                <c:pt idx="4">
                  <c:v>Jun-20</c:v>
                </c:pt>
                <c:pt idx="5">
                  <c:v>Jul-20</c:v>
                </c:pt>
                <c:pt idx="6">
                  <c:v>Aug-20</c:v>
                </c:pt>
                <c:pt idx="7">
                  <c:v>Sep-20</c:v>
                </c:pt>
                <c:pt idx="8">
                  <c:v>Oct-20</c:v>
                </c:pt>
                <c:pt idx="9">
                  <c:v>Nov-20</c:v>
                </c:pt>
                <c:pt idx="10">
                  <c:v>Dec-20</c:v>
                </c:pt>
                <c:pt idx="11">
                  <c:v>Jan-21</c:v>
                </c:pt>
                <c:pt idx="12">
                  <c:v>Feb-21</c:v>
                </c:pt>
                <c:pt idx="13">
                  <c:v>Mar-21</c:v>
                </c:pt>
                <c:pt idx="14">
                  <c:v>Apr-21</c:v>
                </c:pt>
                <c:pt idx="15">
                  <c:v>May-21</c:v>
                </c:pt>
                <c:pt idx="16">
                  <c:v>Jun-21</c:v>
                </c:pt>
                <c:pt idx="17">
                  <c:v>Jul-21</c:v>
                </c:pt>
                <c:pt idx="18">
                  <c:v>Aug-21</c:v>
                </c:pt>
                <c:pt idx="19">
                  <c:v>Sep-21</c:v>
                </c:pt>
                <c:pt idx="20">
                  <c:v>Oct-21</c:v>
                </c:pt>
                <c:pt idx="21">
                  <c:v>Nov-21</c:v>
                </c:pt>
                <c:pt idx="22">
                  <c:v>Dec-21</c:v>
                </c:pt>
                <c:pt idx="23">
                  <c:v>Jan-22</c:v>
                </c:pt>
                <c:pt idx="24">
                  <c:v>Feb-22</c:v>
                </c:pt>
                <c:pt idx="25">
                  <c:v>Mar-22</c:v>
                </c:pt>
                <c:pt idx="26">
                  <c:v>Apr-22</c:v>
                </c:pt>
                <c:pt idx="27">
                  <c:v>May-22</c:v>
                </c:pt>
                <c:pt idx="28">
                  <c:v>Jun-22</c:v>
                </c:pt>
                <c:pt idx="29">
                  <c:v>Jul-22</c:v>
                </c:pt>
                <c:pt idx="30">
                  <c:v>Aug-22</c:v>
                </c:pt>
                <c:pt idx="31">
                  <c:v>Sep-22</c:v>
                </c:pt>
                <c:pt idx="32">
                  <c:v>Oct-22</c:v>
                </c:pt>
                <c:pt idx="33">
                  <c:v>Nov-22</c:v>
                </c:pt>
                <c:pt idx="34">
                  <c:v>Dec-22</c:v>
                </c:pt>
                <c:pt idx="35">
                  <c:v>Jan-23</c:v>
                </c:pt>
                <c:pt idx="36">
                  <c:v>Feb-23</c:v>
                </c:pt>
              </c:strCache>
            </c:strRef>
          </c:cat>
          <c:val>
            <c:numRef>
              <c:f>Figure_2!$C$8:$C$44</c:f>
              <c:numCache>
                <c:formatCode>0.0</c:formatCode>
                <c:ptCount val="37"/>
                <c:pt idx="0">
                  <c:v>13.532999999999999</c:v>
                </c:pt>
                <c:pt idx="1">
                  <c:v>11.859</c:v>
                </c:pt>
                <c:pt idx="2">
                  <c:v>10.679</c:v>
                </c:pt>
                <c:pt idx="3">
                  <c:v>11.103999999999999</c:v>
                </c:pt>
                <c:pt idx="4">
                  <c:v>11.34</c:v>
                </c:pt>
                <c:pt idx="5">
                  <c:v>12.348000000000001</c:v>
                </c:pt>
                <c:pt idx="6">
                  <c:v>12.576000000000001</c:v>
                </c:pt>
                <c:pt idx="7">
                  <c:v>12.484999999999999</c:v>
                </c:pt>
                <c:pt idx="8">
                  <c:v>13.507999999999999</c:v>
                </c:pt>
                <c:pt idx="9">
                  <c:v>13.682</c:v>
                </c:pt>
                <c:pt idx="10">
                  <c:v>14.166</c:v>
                </c:pt>
                <c:pt idx="11">
                  <c:v>7.8490000000000002</c:v>
                </c:pt>
                <c:pt idx="12">
                  <c:v>11.737</c:v>
                </c:pt>
                <c:pt idx="13">
                  <c:v>12.725</c:v>
                </c:pt>
                <c:pt idx="14">
                  <c:v>12.34</c:v>
                </c:pt>
                <c:pt idx="15">
                  <c:v>13.413</c:v>
                </c:pt>
                <c:pt idx="16">
                  <c:v>12.791</c:v>
                </c:pt>
                <c:pt idx="17">
                  <c:v>13.058</c:v>
                </c:pt>
                <c:pt idx="18">
                  <c:v>12.367000000000001</c:v>
                </c:pt>
                <c:pt idx="19">
                  <c:v>12.484999999999999</c:v>
                </c:pt>
                <c:pt idx="20">
                  <c:v>13.266999999999999</c:v>
                </c:pt>
                <c:pt idx="21">
                  <c:v>13.18</c:v>
                </c:pt>
                <c:pt idx="22">
                  <c:v>14.044</c:v>
                </c:pt>
                <c:pt idx="23">
                  <c:v>10.885999999999999</c:v>
                </c:pt>
                <c:pt idx="24">
                  <c:v>13.587</c:v>
                </c:pt>
                <c:pt idx="25">
                  <c:v>13.298</c:v>
                </c:pt>
                <c:pt idx="26">
                  <c:v>13.647</c:v>
                </c:pt>
                <c:pt idx="27">
                  <c:v>13.456</c:v>
                </c:pt>
                <c:pt idx="28">
                  <c:v>12.733000000000001</c:v>
                </c:pt>
                <c:pt idx="29">
                  <c:v>13.920999999999999</c:v>
                </c:pt>
                <c:pt idx="30">
                  <c:v>14.103999999999999</c:v>
                </c:pt>
                <c:pt idx="31">
                  <c:v>13.218</c:v>
                </c:pt>
                <c:pt idx="32">
                  <c:v>12.936</c:v>
                </c:pt>
                <c:pt idx="33">
                  <c:v>12.754</c:v>
                </c:pt>
                <c:pt idx="34">
                  <c:v>13.208</c:v>
                </c:pt>
                <c:pt idx="35">
                  <c:v>13.331</c:v>
                </c:pt>
                <c:pt idx="36">
                  <c:v>12.577999999999999</c:v>
                </c:pt>
              </c:numCache>
            </c:numRef>
          </c:val>
          <c:smooth val="0"/>
          <c:extLst>
            <c:ext xmlns:c16="http://schemas.microsoft.com/office/drawing/2014/chart" uri="{C3380CC4-5D6E-409C-BE32-E72D297353CC}">
              <c16:uniqueId val="{00000001-7A0C-4050-A7FE-DEFEC34F23AA}"/>
            </c:ext>
          </c:extLst>
        </c:ser>
        <c:dLbls>
          <c:showLegendKey val="0"/>
          <c:showVal val="0"/>
          <c:showCatName val="0"/>
          <c:showSerName val="0"/>
          <c:showPercent val="0"/>
          <c:showBubbleSize val="0"/>
        </c:dLbls>
        <c:smooth val="0"/>
        <c:axId val="393624015"/>
        <c:axId val="392207711"/>
      </c:lineChart>
      <c:catAx>
        <c:axId val="39362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2207711"/>
        <c:crosses val="autoZero"/>
        <c:auto val="1"/>
        <c:lblAlgn val="ctr"/>
        <c:lblOffset val="100"/>
        <c:noMultiLvlLbl val="0"/>
      </c:catAx>
      <c:valAx>
        <c:axId val="3922077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000" b="0" i="0" u="none" strike="noStrike" baseline="0" dirty="0">
                    <a:effectLst/>
                  </a:rPr>
                  <a:t>£ billion</a:t>
                </a:r>
                <a:endParaRPr lang="en-GB"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3624015"/>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4"/>
          <c:order val="0"/>
          <c:tx>
            <c:strRef>
              <c:f>Figure_2!$D$6:$D$7</c:f>
              <c:strCache>
                <c:ptCount val="2"/>
                <c:pt idx="0">
                  <c:v>Non-EU</c:v>
                </c:pt>
                <c:pt idx="1">
                  <c:v>Imports CVM</c:v>
                </c:pt>
              </c:strCache>
            </c:strRef>
          </c:tx>
          <c:marker>
            <c:symbol val="none"/>
          </c:marker>
          <c:cat>
            <c:strRef>
              <c:f>Figure_2!$A$8:$A$44</c:f>
              <c:strCache>
                <c:ptCount val="37"/>
                <c:pt idx="0">
                  <c:v>Feb-20</c:v>
                </c:pt>
                <c:pt idx="1">
                  <c:v>Mar-20</c:v>
                </c:pt>
                <c:pt idx="2">
                  <c:v>Apr-20</c:v>
                </c:pt>
                <c:pt idx="3">
                  <c:v>May-20</c:v>
                </c:pt>
                <c:pt idx="4">
                  <c:v>Jun-20</c:v>
                </c:pt>
                <c:pt idx="5">
                  <c:v>Jul-20</c:v>
                </c:pt>
                <c:pt idx="6">
                  <c:v>Aug-20</c:v>
                </c:pt>
                <c:pt idx="7">
                  <c:v>Sep-20</c:v>
                </c:pt>
                <c:pt idx="8">
                  <c:v>Oct-20</c:v>
                </c:pt>
                <c:pt idx="9">
                  <c:v>Nov-20</c:v>
                </c:pt>
                <c:pt idx="10">
                  <c:v>Dec-20</c:v>
                </c:pt>
                <c:pt idx="11">
                  <c:v>Jan-21</c:v>
                </c:pt>
                <c:pt idx="12">
                  <c:v>Feb-21</c:v>
                </c:pt>
                <c:pt idx="13">
                  <c:v>Mar-21</c:v>
                </c:pt>
                <c:pt idx="14">
                  <c:v>Apr-21</c:v>
                </c:pt>
                <c:pt idx="15">
                  <c:v>May-21</c:v>
                </c:pt>
                <c:pt idx="16">
                  <c:v>Jun-21</c:v>
                </c:pt>
                <c:pt idx="17">
                  <c:v>Jul-21</c:v>
                </c:pt>
                <c:pt idx="18">
                  <c:v>Aug-21</c:v>
                </c:pt>
                <c:pt idx="19">
                  <c:v>Sep-21</c:v>
                </c:pt>
                <c:pt idx="20">
                  <c:v>Oct-21</c:v>
                </c:pt>
                <c:pt idx="21">
                  <c:v>Nov-21</c:v>
                </c:pt>
                <c:pt idx="22">
                  <c:v>Dec-21</c:v>
                </c:pt>
                <c:pt idx="23">
                  <c:v>Jan-22</c:v>
                </c:pt>
                <c:pt idx="24">
                  <c:v>Feb-22</c:v>
                </c:pt>
                <c:pt idx="25">
                  <c:v>Mar-22</c:v>
                </c:pt>
                <c:pt idx="26">
                  <c:v>Apr-22</c:v>
                </c:pt>
                <c:pt idx="27">
                  <c:v>May-22</c:v>
                </c:pt>
                <c:pt idx="28">
                  <c:v>Jun-22</c:v>
                </c:pt>
                <c:pt idx="29">
                  <c:v>Jul-22</c:v>
                </c:pt>
                <c:pt idx="30">
                  <c:v>Aug-22</c:v>
                </c:pt>
                <c:pt idx="31">
                  <c:v>Sep-22</c:v>
                </c:pt>
                <c:pt idx="32">
                  <c:v>Oct-22</c:v>
                </c:pt>
                <c:pt idx="33">
                  <c:v>Nov-22</c:v>
                </c:pt>
                <c:pt idx="34">
                  <c:v>Dec-22</c:v>
                </c:pt>
                <c:pt idx="35">
                  <c:v>Jan-23</c:v>
                </c:pt>
                <c:pt idx="36">
                  <c:v>Feb-23</c:v>
                </c:pt>
              </c:strCache>
            </c:strRef>
          </c:cat>
          <c:val>
            <c:numRef>
              <c:f>Figure_2!$D$8:$D$44</c:f>
              <c:numCache>
                <c:formatCode>0.0</c:formatCode>
                <c:ptCount val="37"/>
                <c:pt idx="0">
                  <c:v>17.795000000000002</c:v>
                </c:pt>
                <c:pt idx="1">
                  <c:v>17.297999999999998</c:v>
                </c:pt>
                <c:pt idx="2">
                  <c:v>14.914</c:v>
                </c:pt>
                <c:pt idx="3">
                  <c:v>13.573</c:v>
                </c:pt>
                <c:pt idx="4">
                  <c:v>15.595000000000001</c:v>
                </c:pt>
                <c:pt idx="5">
                  <c:v>16.408000000000001</c:v>
                </c:pt>
                <c:pt idx="6">
                  <c:v>16.783999999999999</c:v>
                </c:pt>
                <c:pt idx="7">
                  <c:v>18.731000000000002</c:v>
                </c:pt>
                <c:pt idx="8">
                  <c:v>19.065999999999999</c:v>
                </c:pt>
                <c:pt idx="9">
                  <c:v>19.59</c:v>
                </c:pt>
                <c:pt idx="10">
                  <c:v>18.992999999999999</c:v>
                </c:pt>
                <c:pt idx="11">
                  <c:v>16.7</c:v>
                </c:pt>
                <c:pt idx="12">
                  <c:v>18.513000000000002</c:v>
                </c:pt>
                <c:pt idx="13">
                  <c:v>18.760000000000002</c:v>
                </c:pt>
                <c:pt idx="14">
                  <c:v>19.952999999999999</c:v>
                </c:pt>
                <c:pt idx="15">
                  <c:v>19.515999999999998</c:v>
                </c:pt>
                <c:pt idx="16">
                  <c:v>19.626000000000001</c:v>
                </c:pt>
                <c:pt idx="17">
                  <c:v>19.895</c:v>
                </c:pt>
                <c:pt idx="18">
                  <c:v>18.834</c:v>
                </c:pt>
                <c:pt idx="19">
                  <c:v>20.542000000000002</c:v>
                </c:pt>
                <c:pt idx="20">
                  <c:v>19.395</c:v>
                </c:pt>
                <c:pt idx="21">
                  <c:v>20.135000000000002</c:v>
                </c:pt>
                <c:pt idx="22">
                  <c:v>20.582999999999998</c:v>
                </c:pt>
                <c:pt idx="23">
                  <c:v>21.492000000000001</c:v>
                </c:pt>
                <c:pt idx="24">
                  <c:v>20.706</c:v>
                </c:pt>
                <c:pt idx="25">
                  <c:v>21.106000000000002</c:v>
                </c:pt>
                <c:pt idx="26">
                  <c:v>19.736999999999998</c:v>
                </c:pt>
                <c:pt idx="27">
                  <c:v>20.52</c:v>
                </c:pt>
                <c:pt idx="28">
                  <c:v>20.393999999999998</c:v>
                </c:pt>
                <c:pt idx="29">
                  <c:v>19.297000000000001</c:v>
                </c:pt>
                <c:pt idx="30">
                  <c:v>20.347000000000001</c:v>
                </c:pt>
                <c:pt idx="31">
                  <c:v>19.434000000000001</c:v>
                </c:pt>
                <c:pt idx="32">
                  <c:v>18.654</c:v>
                </c:pt>
                <c:pt idx="33">
                  <c:v>20.065999999999999</c:v>
                </c:pt>
                <c:pt idx="34">
                  <c:v>19.68</c:v>
                </c:pt>
                <c:pt idx="35">
                  <c:v>18.556999999999999</c:v>
                </c:pt>
                <c:pt idx="36">
                  <c:v>17.751000000000001</c:v>
                </c:pt>
              </c:numCache>
            </c:numRef>
          </c:val>
          <c:smooth val="0"/>
          <c:extLst>
            <c:ext xmlns:c16="http://schemas.microsoft.com/office/drawing/2014/chart" uri="{C3380CC4-5D6E-409C-BE32-E72D297353CC}">
              <c16:uniqueId val="{00000000-520B-4964-8055-39CC745B2401}"/>
            </c:ext>
          </c:extLst>
        </c:ser>
        <c:ser>
          <c:idx val="5"/>
          <c:order val="1"/>
          <c:tx>
            <c:strRef>
              <c:f>Figure_2!$E$6:$E$7</c:f>
              <c:strCache>
                <c:ptCount val="2"/>
                <c:pt idx="0">
                  <c:v>Non-EU</c:v>
                </c:pt>
                <c:pt idx="1">
                  <c:v>Exports CVM</c:v>
                </c:pt>
              </c:strCache>
            </c:strRef>
          </c:tx>
          <c:marker>
            <c:symbol val="none"/>
          </c:marker>
          <c:cat>
            <c:strRef>
              <c:f>Figure_2!$A$8:$A$44</c:f>
              <c:strCache>
                <c:ptCount val="37"/>
                <c:pt idx="0">
                  <c:v>Feb-20</c:v>
                </c:pt>
                <c:pt idx="1">
                  <c:v>Mar-20</c:v>
                </c:pt>
                <c:pt idx="2">
                  <c:v>Apr-20</c:v>
                </c:pt>
                <c:pt idx="3">
                  <c:v>May-20</c:v>
                </c:pt>
                <c:pt idx="4">
                  <c:v>Jun-20</c:v>
                </c:pt>
                <c:pt idx="5">
                  <c:v>Jul-20</c:v>
                </c:pt>
                <c:pt idx="6">
                  <c:v>Aug-20</c:v>
                </c:pt>
                <c:pt idx="7">
                  <c:v>Sep-20</c:v>
                </c:pt>
                <c:pt idx="8">
                  <c:v>Oct-20</c:v>
                </c:pt>
                <c:pt idx="9">
                  <c:v>Nov-20</c:v>
                </c:pt>
                <c:pt idx="10">
                  <c:v>Dec-20</c:v>
                </c:pt>
                <c:pt idx="11">
                  <c:v>Jan-21</c:v>
                </c:pt>
                <c:pt idx="12">
                  <c:v>Feb-21</c:v>
                </c:pt>
                <c:pt idx="13">
                  <c:v>Mar-21</c:v>
                </c:pt>
                <c:pt idx="14">
                  <c:v>Apr-21</c:v>
                </c:pt>
                <c:pt idx="15">
                  <c:v>May-21</c:v>
                </c:pt>
                <c:pt idx="16">
                  <c:v>Jun-21</c:v>
                </c:pt>
                <c:pt idx="17">
                  <c:v>Jul-21</c:v>
                </c:pt>
                <c:pt idx="18">
                  <c:v>Aug-21</c:v>
                </c:pt>
                <c:pt idx="19">
                  <c:v>Sep-21</c:v>
                </c:pt>
                <c:pt idx="20">
                  <c:v>Oct-21</c:v>
                </c:pt>
                <c:pt idx="21">
                  <c:v>Nov-21</c:v>
                </c:pt>
                <c:pt idx="22">
                  <c:v>Dec-21</c:v>
                </c:pt>
                <c:pt idx="23">
                  <c:v>Jan-22</c:v>
                </c:pt>
                <c:pt idx="24">
                  <c:v>Feb-22</c:v>
                </c:pt>
                <c:pt idx="25">
                  <c:v>Mar-22</c:v>
                </c:pt>
                <c:pt idx="26">
                  <c:v>Apr-22</c:v>
                </c:pt>
                <c:pt idx="27">
                  <c:v>May-22</c:v>
                </c:pt>
                <c:pt idx="28">
                  <c:v>Jun-22</c:v>
                </c:pt>
                <c:pt idx="29">
                  <c:v>Jul-22</c:v>
                </c:pt>
                <c:pt idx="30">
                  <c:v>Aug-22</c:v>
                </c:pt>
                <c:pt idx="31">
                  <c:v>Sep-22</c:v>
                </c:pt>
                <c:pt idx="32">
                  <c:v>Oct-22</c:v>
                </c:pt>
                <c:pt idx="33">
                  <c:v>Nov-22</c:v>
                </c:pt>
                <c:pt idx="34">
                  <c:v>Dec-22</c:v>
                </c:pt>
                <c:pt idx="35">
                  <c:v>Jan-23</c:v>
                </c:pt>
                <c:pt idx="36">
                  <c:v>Feb-23</c:v>
                </c:pt>
              </c:strCache>
            </c:strRef>
          </c:cat>
          <c:val>
            <c:numRef>
              <c:f>Figure_2!$E$8:$E$44</c:f>
              <c:numCache>
                <c:formatCode>0.0</c:formatCode>
                <c:ptCount val="37"/>
                <c:pt idx="0">
                  <c:v>13.581</c:v>
                </c:pt>
                <c:pt idx="1">
                  <c:v>13.679</c:v>
                </c:pt>
                <c:pt idx="2">
                  <c:v>11.422000000000001</c:v>
                </c:pt>
                <c:pt idx="3">
                  <c:v>10.763</c:v>
                </c:pt>
                <c:pt idx="4">
                  <c:v>12.102</c:v>
                </c:pt>
                <c:pt idx="5">
                  <c:v>12.417999999999999</c:v>
                </c:pt>
                <c:pt idx="6">
                  <c:v>13.365</c:v>
                </c:pt>
                <c:pt idx="7">
                  <c:v>12.378</c:v>
                </c:pt>
                <c:pt idx="8">
                  <c:v>13.33</c:v>
                </c:pt>
                <c:pt idx="9">
                  <c:v>13.916</c:v>
                </c:pt>
                <c:pt idx="10">
                  <c:v>13.339</c:v>
                </c:pt>
                <c:pt idx="11">
                  <c:v>13.958</c:v>
                </c:pt>
                <c:pt idx="12">
                  <c:v>12.956</c:v>
                </c:pt>
                <c:pt idx="13">
                  <c:v>14.196</c:v>
                </c:pt>
                <c:pt idx="14">
                  <c:v>14.237</c:v>
                </c:pt>
                <c:pt idx="15">
                  <c:v>14.603</c:v>
                </c:pt>
                <c:pt idx="16">
                  <c:v>13.526999999999999</c:v>
                </c:pt>
                <c:pt idx="17">
                  <c:v>13.419</c:v>
                </c:pt>
                <c:pt idx="18">
                  <c:v>12.733000000000001</c:v>
                </c:pt>
                <c:pt idx="19">
                  <c:v>12.449</c:v>
                </c:pt>
                <c:pt idx="20">
                  <c:v>13.523</c:v>
                </c:pt>
                <c:pt idx="21">
                  <c:v>12.786</c:v>
                </c:pt>
                <c:pt idx="22">
                  <c:v>13.339</c:v>
                </c:pt>
                <c:pt idx="23">
                  <c:v>13.46</c:v>
                </c:pt>
                <c:pt idx="24">
                  <c:v>13.066000000000001</c:v>
                </c:pt>
                <c:pt idx="25">
                  <c:v>12.632</c:v>
                </c:pt>
                <c:pt idx="26">
                  <c:v>13.494999999999999</c:v>
                </c:pt>
                <c:pt idx="27">
                  <c:v>14.548</c:v>
                </c:pt>
                <c:pt idx="28">
                  <c:v>12.897</c:v>
                </c:pt>
                <c:pt idx="29">
                  <c:v>13.711</c:v>
                </c:pt>
                <c:pt idx="30">
                  <c:v>14.15</c:v>
                </c:pt>
                <c:pt idx="31">
                  <c:v>13.733000000000001</c:v>
                </c:pt>
                <c:pt idx="32">
                  <c:v>12.981999999999999</c:v>
                </c:pt>
                <c:pt idx="33">
                  <c:v>13.696999999999999</c:v>
                </c:pt>
                <c:pt idx="34">
                  <c:v>12.988</c:v>
                </c:pt>
                <c:pt idx="35">
                  <c:v>13.073</c:v>
                </c:pt>
                <c:pt idx="36">
                  <c:v>13.015000000000001</c:v>
                </c:pt>
              </c:numCache>
            </c:numRef>
          </c:val>
          <c:smooth val="0"/>
          <c:extLst>
            <c:ext xmlns:c16="http://schemas.microsoft.com/office/drawing/2014/chart" uri="{C3380CC4-5D6E-409C-BE32-E72D297353CC}">
              <c16:uniqueId val="{00000001-520B-4964-8055-39CC745B2401}"/>
            </c:ext>
          </c:extLst>
        </c:ser>
        <c:ser>
          <c:idx val="2"/>
          <c:order val="2"/>
          <c:tx>
            <c:strRef>
              <c:f>Figure_2!$D$6:$D$7</c:f>
              <c:strCache>
                <c:ptCount val="2"/>
                <c:pt idx="0">
                  <c:v>Non-EU</c:v>
                </c:pt>
                <c:pt idx="1">
                  <c:v>Imports CVM</c:v>
                </c:pt>
              </c:strCache>
            </c:strRef>
          </c:tx>
          <c:marker>
            <c:symbol val="none"/>
          </c:marker>
          <c:cat>
            <c:strRef>
              <c:f>Figure_2!$A$8:$A$44</c:f>
              <c:strCache>
                <c:ptCount val="37"/>
                <c:pt idx="0">
                  <c:v>Feb-20</c:v>
                </c:pt>
                <c:pt idx="1">
                  <c:v>Mar-20</c:v>
                </c:pt>
                <c:pt idx="2">
                  <c:v>Apr-20</c:v>
                </c:pt>
                <c:pt idx="3">
                  <c:v>May-20</c:v>
                </c:pt>
                <c:pt idx="4">
                  <c:v>Jun-20</c:v>
                </c:pt>
                <c:pt idx="5">
                  <c:v>Jul-20</c:v>
                </c:pt>
                <c:pt idx="6">
                  <c:v>Aug-20</c:v>
                </c:pt>
                <c:pt idx="7">
                  <c:v>Sep-20</c:v>
                </c:pt>
                <c:pt idx="8">
                  <c:v>Oct-20</c:v>
                </c:pt>
                <c:pt idx="9">
                  <c:v>Nov-20</c:v>
                </c:pt>
                <c:pt idx="10">
                  <c:v>Dec-20</c:v>
                </c:pt>
                <c:pt idx="11">
                  <c:v>Jan-21</c:v>
                </c:pt>
                <c:pt idx="12">
                  <c:v>Feb-21</c:v>
                </c:pt>
                <c:pt idx="13">
                  <c:v>Mar-21</c:v>
                </c:pt>
                <c:pt idx="14">
                  <c:v>Apr-21</c:v>
                </c:pt>
                <c:pt idx="15">
                  <c:v>May-21</c:v>
                </c:pt>
                <c:pt idx="16">
                  <c:v>Jun-21</c:v>
                </c:pt>
                <c:pt idx="17">
                  <c:v>Jul-21</c:v>
                </c:pt>
                <c:pt idx="18">
                  <c:v>Aug-21</c:v>
                </c:pt>
                <c:pt idx="19">
                  <c:v>Sep-21</c:v>
                </c:pt>
                <c:pt idx="20">
                  <c:v>Oct-21</c:v>
                </c:pt>
                <c:pt idx="21">
                  <c:v>Nov-21</c:v>
                </c:pt>
                <c:pt idx="22">
                  <c:v>Dec-21</c:v>
                </c:pt>
                <c:pt idx="23">
                  <c:v>Jan-22</c:v>
                </c:pt>
                <c:pt idx="24">
                  <c:v>Feb-22</c:v>
                </c:pt>
                <c:pt idx="25">
                  <c:v>Mar-22</c:v>
                </c:pt>
                <c:pt idx="26">
                  <c:v>Apr-22</c:v>
                </c:pt>
                <c:pt idx="27">
                  <c:v>May-22</c:v>
                </c:pt>
                <c:pt idx="28">
                  <c:v>Jun-22</c:v>
                </c:pt>
                <c:pt idx="29">
                  <c:v>Jul-22</c:v>
                </c:pt>
                <c:pt idx="30">
                  <c:v>Aug-22</c:v>
                </c:pt>
                <c:pt idx="31">
                  <c:v>Sep-22</c:v>
                </c:pt>
                <c:pt idx="32">
                  <c:v>Oct-22</c:v>
                </c:pt>
                <c:pt idx="33">
                  <c:v>Nov-22</c:v>
                </c:pt>
                <c:pt idx="34">
                  <c:v>Dec-22</c:v>
                </c:pt>
                <c:pt idx="35">
                  <c:v>Jan-23</c:v>
                </c:pt>
                <c:pt idx="36">
                  <c:v>Feb-23</c:v>
                </c:pt>
              </c:strCache>
            </c:strRef>
          </c:cat>
          <c:val>
            <c:numRef>
              <c:f>Figure_2!$D$8:$D$44</c:f>
              <c:numCache>
                <c:formatCode>0.0</c:formatCode>
                <c:ptCount val="37"/>
                <c:pt idx="0">
                  <c:v>17.795000000000002</c:v>
                </c:pt>
                <c:pt idx="1">
                  <c:v>17.297999999999998</c:v>
                </c:pt>
                <c:pt idx="2">
                  <c:v>14.914</c:v>
                </c:pt>
                <c:pt idx="3">
                  <c:v>13.573</c:v>
                </c:pt>
                <c:pt idx="4">
                  <c:v>15.595000000000001</c:v>
                </c:pt>
                <c:pt idx="5">
                  <c:v>16.408000000000001</c:v>
                </c:pt>
                <c:pt idx="6">
                  <c:v>16.783999999999999</c:v>
                </c:pt>
                <c:pt idx="7">
                  <c:v>18.731000000000002</c:v>
                </c:pt>
                <c:pt idx="8">
                  <c:v>19.065999999999999</c:v>
                </c:pt>
                <c:pt idx="9">
                  <c:v>19.59</c:v>
                </c:pt>
                <c:pt idx="10">
                  <c:v>18.992999999999999</c:v>
                </c:pt>
                <c:pt idx="11">
                  <c:v>16.7</c:v>
                </c:pt>
                <c:pt idx="12">
                  <c:v>18.513000000000002</c:v>
                </c:pt>
                <c:pt idx="13">
                  <c:v>18.760000000000002</c:v>
                </c:pt>
                <c:pt idx="14">
                  <c:v>19.952999999999999</c:v>
                </c:pt>
                <c:pt idx="15">
                  <c:v>19.515999999999998</c:v>
                </c:pt>
                <c:pt idx="16">
                  <c:v>19.626000000000001</c:v>
                </c:pt>
                <c:pt idx="17">
                  <c:v>19.895</c:v>
                </c:pt>
                <c:pt idx="18">
                  <c:v>18.834</c:v>
                </c:pt>
                <c:pt idx="19">
                  <c:v>20.542000000000002</c:v>
                </c:pt>
                <c:pt idx="20">
                  <c:v>19.395</c:v>
                </c:pt>
                <c:pt idx="21">
                  <c:v>20.135000000000002</c:v>
                </c:pt>
                <c:pt idx="22">
                  <c:v>20.582999999999998</c:v>
                </c:pt>
                <c:pt idx="23">
                  <c:v>21.492000000000001</c:v>
                </c:pt>
                <c:pt idx="24">
                  <c:v>20.706</c:v>
                </c:pt>
                <c:pt idx="25">
                  <c:v>21.106000000000002</c:v>
                </c:pt>
                <c:pt idx="26">
                  <c:v>19.736999999999998</c:v>
                </c:pt>
                <c:pt idx="27">
                  <c:v>20.52</c:v>
                </c:pt>
                <c:pt idx="28">
                  <c:v>20.393999999999998</c:v>
                </c:pt>
                <c:pt idx="29">
                  <c:v>19.297000000000001</c:v>
                </c:pt>
                <c:pt idx="30">
                  <c:v>20.347000000000001</c:v>
                </c:pt>
                <c:pt idx="31">
                  <c:v>19.434000000000001</c:v>
                </c:pt>
                <c:pt idx="32">
                  <c:v>18.654</c:v>
                </c:pt>
                <c:pt idx="33">
                  <c:v>20.065999999999999</c:v>
                </c:pt>
                <c:pt idx="34">
                  <c:v>19.68</c:v>
                </c:pt>
                <c:pt idx="35">
                  <c:v>18.556999999999999</c:v>
                </c:pt>
                <c:pt idx="36">
                  <c:v>17.751000000000001</c:v>
                </c:pt>
              </c:numCache>
            </c:numRef>
          </c:val>
          <c:smooth val="0"/>
          <c:extLst>
            <c:ext xmlns:c16="http://schemas.microsoft.com/office/drawing/2014/chart" uri="{C3380CC4-5D6E-409C-BE32-E72D297353CC}">
              <c16:uniqueId val="{00000002-520B-4964-8055-39CC745B2401}"/>
            </c:ext>
          </c:extLst>
        </c:ser>
        <c:ser>
          <c:idx val="3"/>
          <c:order val="3"/>
          <c:tx>
            <c:strRef>
              <c:f>Figure_2!$E$6:$E$7</c:f>
              <c:strCache>
                <c:ptCount val="2"/>
                <c:pt idx="0">
                  <c:v>Non-EU</c:v>
                </c:pt>
                <c:pt idx="1">
                  <c:v>Exports CVM</c:v>
                </c:pt>
              </c:strCache>
            </c:strRef>
          </c:tx>
          <c:marker>
            <c:symbol val="none"/>
          </c:marker>
          <c:cat>
            <c:strRef>
              <c:f>Figure_2!$A$8:$A$44</c:f>
              <c:strCache>
                <c:ptCount val="37"/>
                <c:pt idx="0">
                  <c:v>Feb-20</c:v>
                </c:pt>
                <c:pt idx="1">
                  <c:v>Mar-20</c:v>
                </c:pt>
                <c:pt idx="2">
                  <c:v>Apr-20</c:v>
                </c:pt>
                <c:pt idx="3">
                  <c:v>May-20</c:v>
                </c:pt>
                <c:pt idx="4">
                  <c:v>Jun-20</c:v>
                </c:pt>
                <c:pt idx="5">
                  <c:v>Jul-20</c:v>
                </c:pt>
                <c:pt idx="6">
                  <c:v>Aug-20</c:v>
                </c:pt>
                <c:pt idx="7">
                  <c:v>Sep-20</c:v>
                </c:pt>
                <c:pt idx="8">
                  <c:v>Oct-20</c:v>
                </c:pt>
                <c:pt idx="9">
                  <c:v>Nov-20</c:v>
                </c:pt>
                <c:pt idx="10">
                  <c:v>Dec-20</c:v>
                </c:pt>
                <c:pt idx="11">
                  <c:v>Jan-21</c:v>
                </c:pt>
                <c:pt idx="12">
                  <c:v>Feb-21</c:v>
                </c:pt>
                <c:pt idx="13">
                  <c:v>Mar-21</c:v>
                </c:pt>
                <c:pt idx="14">
                  <c:v>Apr-21</c:v>
                </c:pt>
                <c:pt idx="15">
                  <c:v>May-21</c:v>
                </c:pt>
                <c:pt idx="16">
                  <c:v>Jun-21</c:v>
                </c:pt>
                <c:pt idx="17">
                  <c:v>Jul-21</c:v>
                </c:pt>
                <c:pt idx="18">
                  <c:v>Aug-21</c:v>
                </c:pt>
                <c:pt idx="19">
                  <c:v>Sep-21</c:v>
                </c:pt>
                <c:pt idx="20">
                  <c:v>Oct-21</c:v>
                </c:pt>
                <c:pt idx="21">
                  <c:v>Nov-21</c:v>
                </c:pt>
                <c:pt idx="22">
                  <c:v>Dec-21</c:v>
                </c:pt>
                <c:pt idx="23">
                  <c:v>Jan-22</c:v>
                </c:pt>
                <c:pt idx="24">
                  <c:v>Feb-22</c:v>
                </c:pt>
                <c:pt idx="25">
                  <c:v>Mar-22</c:v>
                </c:pt>
                <c:pt idx="26">
                  <c:v>Apr-22</c:v>
                </c:pt>
                <c:pt idx="27">
                  <c:v>May-22</c:v>
                </c:pt>
                <c:pt idx="28">
                  <c:v>Jun-22</c:v>
                </c:pt>
                <c:pt idx="29">
                  <c:v>Jul-22</c:v>
                </c:pt>
                <c:pt idx="30">
                  <c:v>Aug-22</c:v>
                </c:pt>
                <c:pt idx="31">
                  <c:v>Sep-22</c:v>
                </c:pt>
                <c:pt idx="32">
                  <c:v>Oct-22</c:v>
                </c:pt>
                <c:pt idx="33">
                  <c:v>Nov-22</c:v>
                </c:pt>
                <c:pt idx="34">
                  <c:v>Dec-22</c:v>
                </c:pt>
                <c:pt idx="35">
                  <c:v>Jan-23</c:v>
                </c:pt>
                <c:pt idx="36">
                  <c:v>Feb-23</c:v>
                </c:pt>
              </c:strCache>
            </c:strRef>
          </c:cat>
          <c:val>
            <c:numRef>
              <c:f>Figure_2!$E$8:$E$44</c:f>
              <c:numCache>
                <c:formatCode>0.0</c:formatCode>
                <c:ptCount val="37"/>
                <c:pt idx="0">
                  <c:v>13.581</c:v>
                </c:pt>
                <c:pt idx="1">
                  <c:v>13.679</c:v>
                </c:pt>
                <c:pt idx="2">
                  <c:v>11.422000000000001</c:v>
                </c:pt>
                <c:pt idx="3">
                  <c:v>10.763</c:v>
                </c:pt>
                <c:pt idx="4">
                  <c:v>12.102</c:v>
                </c:pt>
                <c:pt idx="5">
                  <c:v>12.417999999999999</c:v>
                </c:pt>
                <c:pt idx="6">
                  <c:v>13.365</c:v>
                </c:pt>
                <c:pt idx="7">
                  <c:v>12.378</c:v>
                </c:pt>
                <c:pt idx="8">
                  <c:v>13.33</c:v>
                </c:pt>
                <c:pt idx="9">
                  <c:v>13.916</c:v>
                </c:pt>
                <c:pt idx="10">
                  <c:v>13.339</c:v>
                </c:pt>
                <c:pt idx="11">
                  <c:v>13.958</c:v>
                </c:pt>
                <c:pt idx="12">
                  <c:v>12.956</c:v>
                </c:pt>
                <c:pt idx="13">
                  <c:v>14.196</c:v>
                </c:pt>
                <c:pt idx="14">
                  <c:v>14.237</c:v>
                </c:pt>
                <c:pt idx="15">
                  <c:v>14.603</c:v>
                </c:pt>
                <c:pt idx="16">
                  <c:v>13.526999999999999</c:v>
                </c:pt>
                <c:pt idx="17">
                  <c:v>13.419</c:v>
                </c:pt>
                <c:pt idx="18">
                  <c:v>12.733000000000001</c:v>
                </c:pt>
                <c:pt idx="19">
                  <c:v>12.449</c:v>
                </c:pt>
                <c:pt idx="20">
                  <c:v>13.523</c:v>
                </c:pt>
                <c:pt idx="21">
                  <c:v>12.786</c:v>
                </c:pt>
                <c:pt idx="22">
                  <c:v>13.339</c:v>
                </c:pt>
                <c:pt idx="23">
                  <c:v>13.46</c:v>
                </c:pt>
                <c:pt idx="24">
                  <c:v>13.066000000000001</c:v>
                </c:pt>
                <c:pt idx="25">
                  <c:v>12.632</c:v>
                </c:pt>
                <c:pt idx="26">
                  <c:v>13.494999999999999</c:v>
                </c:pt>
                <c:pt idx="27">
                  <c:v>14.548</c:v>
                </c:pt>
                <c:pt idx="28">
                  <c:v>12.897</c:v>
                </c:pt>
                <c:pt idx="29">
                  <c:v>13.711</c:v>
                </c:pt>
                <c:pt idx="30">
                  <c:v>14.15</c:v>
                </c:pt>
                <c:pt idx="31">
                  <c:v>13.733000000000001</c:v>
                </c:pt>
                <c:pt idx="32">
                  <c:v>12.981999999999999</c:v>
                </c:pt>
                <c:pt idx="33">
                  <c:v>13.696999999999999</c:v>
                </c:pt>
                <c:pt idx="34">
                  <c:v>12.988</c:v>
                </c:pt>
                <c:pt idx="35">
                  <c:v>13.073</c:v>
                </c:pt>
                <c:pt idx="36">
                  <c:v>13.015000000000001</c:v>
                </c:pt>
              </c:numCache>
            </c:numRef>
          </c:val>
          <c:smooth val="0"/>
          <c:extLst>
            <c:ext xmlns:c16="http://schemas.microsoft.com/office/drawing/2014/chart" uri="{C3380CC4-5D6E-409C-BE32-E72D297353CC}">
              <c16:uniqueId val="{00000003-520B-4964-8055-39CC745B2401}"/>
            </c:ext>
          </c:extLst>
        </c:ser>
        <c:dLbls>
          <c:showLegendKey val="0"/>
          <c:showVal val="0"/>
          <c:showCatName val="0"/>
          <c:showSerName val="0"/>
          <c:showPercent val="0"/>
          <c:showBubbleSize val="0"/>
        </c:dLbls>
        <c:smooth val="0"/>
        <c:axId val="393624015"/>
        <c:axId val="392207711"/>
      </c:lineChart>
      <c:catAx>
        <c:axId val="39362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2207711"/>
        <c:crosses val="autoZero"/>
        <c:auto val="1"/>
        <c:lblAlgn val="ctr"/>
        <c:lblOffset val="100"/>
        <c:noMultiLvlLbl val="0"/>
      </c:catAx>
      <c:valAx>
        <c:axId val="3922077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000" b="0" i="0" u="none" strike="noStrike" baseline="0">
                    <a:effectLst/>
                  </a:rPr>
                  <a:t>£ billion</a:t>
                </a:r>
                <a:endParaRPr lang="en-GB"/>
              </a:p>
            </c:rich>
          </c:tx>
          <c:layout/>
          <c:overlay val="0"/>
          <c:spPr>
            <a:noFill/>
            <a:ln>
              <a:noFill/>
            </a:ln>
            <a:effectLst/>
          </c:sp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3624015"/>
        <c:crosses val="autoZero"/>
        <c:crossBetween val="between"/>
      </c:valAx>
    </c:plotArea>
    <c:legend>
      <c:legendPos val="b"/>
      <c:legendEntry>
        <c:idx val="0"/>
        <c:delete val="1"/>
      </c:legendEntry>
      <c:legendEntry>
        <c:idx val="1"/>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798" y="1"/>
            <a:ext cx="4301543" cy="341064"/>
          </a:xfrm>
          <a:prstGeom prst="rect">
            <a:avLst/>
          </a:prstGeom>
        </p:spPr>
        <p:txBody>
          <a:bodyPr vert="horz" lIns="91440" tIns="45720" rIns="91440" bIns="45720" rtlCol="0"/>
          <a:lstStyle>
            <a:lvl1pPr algn="r">
              <a:defRPr sz="1200"/>
            </a:lvl1pPr>
          </a:lstStyle>
          <a:p>
            <a:fld id="{4AC23791-E55E-491E-8988-4C8B7C048914}" type="datetimeFigureOut">
              <a:rPr lang="en-GB" smtClean="0"/>
              <a:t>02/05/2023</a:t>
            </a:fld>
            <a:endParaRPr lang="en-GB"/>
          </a:p>
        </p:txBody>
      </p:sp>
      <p:sp>
        <p:nvSpPr>
          <p:cNvPr id="4" name="Footer Placeholder 3"/>
          <p:cNvSpPr>
            <a:spLocks noGrp="1"/>
          </p:cNvSpPr>
          <p:nvPr>
            <p:ph type="ftr" sz="quarter" idx="2"/>
          </p:nvPr>
        </p:nvSpPr>
        <p:spPr>
          <a:xfrm>
            <a:off x="0" y="6456612"/>
            <a:ext cx="4301543" cy="34106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798" y="6456612"/>
            <a:ext cx="4301543" cy="341063"/>
          </a:xfrm>
          <a:prstGeom prst="rect">
            <a:avLst/>
          </a:prstGeom>
        </p:spPr>
        <p:txBody>
          <a:bodyPr vert="horz" lIns="91440" tIns="45720" rIns="91440" bIns="45720" rtlCol="0" anchor="b"/>
          <a:lstStyle>
            <a:lvl1pPr algn="r">
              <a:defRPr sz="1200"/>
            </a:lvl1pPr>
          </a:lstStyle>
          <a:p>
            <a:fld id="{3A4C372F-1328-45CB-A559-9E1655E6C63F}" type="slidenum">
              <a:rPr lang="en-GB" smtClean="0"/>
              <a:t>‹#›</a:t>
            </a:fld>
            <a:endParaRPr lang="en-GB"/>
          </a:p>
        </p:txBody>
      </p:sp>
    </p:spTree>
    <p:extLst>
      <p:ext uri="{BB962C8B-B14F-4D97-AF65-F5344CB8AC3E}">
        <p14:creationId xmlns:p14="http://schemas.microsoft.com/office/powerpoint/2010/main" val="2614533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1E2A66F2-AAA0-49AE-B9C5-659E7D66F0E6}" type="datetimeFigureOut">
              <a:rPr lang="en-GB" smtClean="0"/>
              <a:t>02/05/2023</a:t>
            </a:fld>
            <a:endParaRPr lang="en-GB"/>
          </a:p>
        </p:txBody>
      </p:sp>
      <p:sp>
        <p:nvSpPr>
          <p:cNvPr id="4" name="Slide Image Placeholder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20C82DE1-F927-4A2F-883A-93871CFE0A06}" type="slidenum">
              <a:rPr lang="en-GB" smtClean="0"/>
              <a:t>‹#›</a:t>
            </a:fld>
            <a:endParaRPr lang="en-GB"/>
          </a:p>
        </p:txBody>
      </p:sp>
    </p:spTree>
    <p:extLst>
      <p:ext uri="{BB962C8B-B14F-4D97-AF65-F5344CB8AC3E}">
        <p14:creationId xmlns:p14="http://schemas.microsoft.com/office/powerpoint/2010/main" val="2417657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Elizabeth_II"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en.wikipedia.org/wiki/2019_British_prorogation_controversy"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1092835/20220720_EU_Finances_Statement_2021_with_cover_v3_FINAL.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vce.eu/en/education/unit-content/-/unit/d1cfaf4d-8b5c-4334-ac1d-0438f4a0d617/a9aaa0cd-4401-45ba-867f-50e4e04cf272"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178513-E3BD-4939-8121-F1069AB3170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1554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C82DE1-F927-4A2F-883A-93871CFE0A06}" type="slidenum">
              <a:rPr lang="en-GB" smtClean="0"/>
              <a:t>11</a:t>
            </a:fld>
            <a:endParaRPr lang="en-GB"/>
          </a:p>
        </p:txBody>
      </p:sp>
    </p:spTree>
    <p:extLst>
      <p:ext uri="{BB962C8B-B14F-4D97-AF65-F5344CB8AC3E}">
        <p14:creationId xmlns:p14="http://schemas.microsoft.com/office/powerpoint/2010/main" val="3544307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C82DE1-F927-4A2F-883A-93871CFE0A06}" type="slidenum">
              <a:rPr lang="en-GB" smtClean="0"/>
              <a:t>13</a:t>
            </a:fld>
            <a:endParaRPr lang="en-GB"/>
          </a:p>
        </p:txBody>
      </p:sp>
    </p:spTree>
    <p:extLst>
      <p:ext uri="{BB962C8B-B14F-4D97-AF65-F5344CB8AC3E}">
        <p14:creationId xmlns:p14="http://schemas.microsoft.com/office/powerpoint/2010/main" val="3101448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https://www.cer.eu/insights/theresa-mays-irish-trilemma </a:t>
            </a:r>
          </a:p>
          <a:p>
            <a:endParaRPr lang="en-GB" dirty="0"/>
          </a:p>
        </p:txBody>
      </p:sp>
      <p:sp>
        <p:nvSpPr>
          <p:cNvPr id="4" name="Slide Number Placeholder 3"/>
          <p:cNvSpPr>
            <a:spLocks noGrp="1"/>
          </p:cNvSpPr>
          <p:nvPr>
            <p:ph type="sldNum" sz="quarter" idx="5"/>
          </p:nvPr>
        </p:nvSpPr>
        <p:spPr/>
        <p:txBody>
          <a:bodyPr/>
          <a:lstStyle/>
          <a:p>
            <a:fld id="{20C82DE1-F927-4A2F-883A-93871CFE0A06}" type="slidenum">
              <a:rPr lang="en-GB" smtClean="0"/>
              <a:t>15</a:t>
            </a:fld>
            <a:endParaRPr lang="en-GB"/>
          </a:p>
        </p:txBody>
      </p:sp>
    </p:spTree>
    <p:extLst>
      <p:ext uri="{BB962C8B-B14F-4D97-AF65-F5344CB8AC3E}">
        <p14:creationId xmlns:p14="http://schemas.microsoft.com/office/powerpoint/2010/main" val="827134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 21 August 2019, Angela Merkel offered and Boris Johnson accepted a suggestion that the British Government should come up with a viable alternative to the backstop. </a:t>
            </a:r>
          </a:p>
          <a:p>
            <a:r>
              <a:rPr lang="en-GB" dirty="0"/>
              <a:t>Macron indicated that no deal was the most likely Brexit outcome due to the inability of the UK to accept the withdrawal agreement.</a:t>
            </a:r>
          </a:p>
          <a:p>
            <a:endParaRPr lang="en-GB" dirty="0"/>
          </a:p>
          <a:p>
            <a:r>
              <a:rPr lang="en-GB" dirty="0"/>
              <a:t>In October 2019, the new Johnson government renegotiated the draft, replacing the backstop. In the new protocol, the whole of the UK comes out of the EU Customs Union as a single customs territory. Northern Ireland will be included in any future UK trade deals, but will have no tariffs or restrictions on goods crossing the Irish border in either direction, thereby creating a de facto customs border down the Irish Sea with Great Britain. There is also a unilateral exit mechanism by which the Northern Ireland Assembly can choose to leave the protocol via a simple majority vote.</a:t>
            </a:r>
          </a:p>
        </p:txBody>
      </p:sp>
      <p:sp>
        <p:nvSpPr>
          <p:cNvPr id="4" name="Slide Number Placeholder 3"/>
          <p:cNvSpPr>
            <a:spLocks noGrp="1"/>
          </p:cNvSpPr>
          <p:nvPr>
            <p:ph type="sldNum" sz="quarter" idx="5"/>
          </p:nvPr>
        </p:nvSpPr>
        <p:spPr/>
        <p:txBody>
          <a:bodyPr/>
          <a:lstStyle/>
          <a:p>
            <a:fld id="{20C82DE1-F927-4A2F-883A-93871CFE0A06}" type="slidenum">
              <a:rPr lang="en-GB" smtClean="0"/>
              <a:t>16</a:t>
            </a:fld>
            <a:endParaRPr lang="en-GB"/>
          </a:p>
        </p:txBody>
      </p:sp>
    </p:spTree>
    <p:extLst>
      <p:ext uri="{BB962C8B-B14F-4D97-AF65-F5344CB8AC3E}">
        <p14:creationId xmlns:p14="http://schemas.microsoft.com/office/powerpoint/2010/main" val="1397844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02122"/>
                </a:solidFill>
                <a:effectLst/>
                <a:latin typeface="Arial" panose="020B0604020202020204" pitchFamily="34" charset="0"/>
              </a:rPr>
              <a:t>On 28 August 2019, Johnson advised </a:t>
            </a:r>
            <a:r>
              <a:rPr lang="en-GB" b="0" i="0" u="none" strike="noStrike" dirty="0">
                <a:solidFill>
                  <a:srgbClr val="3366CC"/>
                </a:solidFill>
                <a:effectLst/>
                <a:latin typeface="Arial" panose="020B0604020202020204" pitchFamily="34" charset="0"/>
                <a:hlinkClick r:id="rId3" tooltip="Elizabeth II"/>
              </a:rPr>
              <a:t>Queen Elizabeth II</a:t>
            </a:r>
            <a:r>
              <a:rPr lang="en-GB" b="0" i="0" dirty="0">
                <a:solidFill>
                  <a:srgbClr val="202122"/>
                </a:solidFill>
                <a:effectLst/>
                <a:latin typeface="Arial" panose="020B0604020202020204" pitchFamily="34" charset="0"/>
              </a:rPr>
              <a:t> to </a:t>
            </a:r>
            <a:r>
              <a:rPr lang="en-GB" b="0" i="0" u="none" strike="noStrike" dirty="0">
                <a:solidFill>
                  <a:srgbClr val="3366CC"/>
                </a:solidFill>
                <a:effectLst/>
                <a:latin typeface="Arial" panose="020B0604020202020204" pitchFamily="34" charset="0"/>
                <a:hlinkClick r:id="rId4" tooltip="2019 British prorogation controversy"/>
              </a:rPr>
              <a:t>prorogue Parliament</a:t>
            </a:r>
            <a:r>
              <a:rPr lang="en-GB" b="0" i="0" dirty="0">
                <a:solidFill>
                  <a:srgbClr val="202122"/>
                </a:solidFill>
                <a:effectLst/>
                <a:latin typeface="Arial" panose="020B0604020202020204" pitchFamily="34" charset="0"/>
              </a:rPr>
              <a:t> from the second week of September 2019 until 14 October 2019, days before a scheduled summit of the European Council on 17 October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EU (Withdrawal) (No. 2) Act  (Sep) 2019 – Benn Act / "Surrender Act“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On 19 October, Johnson sent the letter to the president of the European Council Donald Tusk requesting an extension to the Brexit withdrawal date per the Act. This was formally approved on 28 October. On 30 October 2019, the day named as "exit day" in UK legislation was accordingly changed to 31 January 2020 at 11.00 </a:t>
            </a:r>
            <a:r>
              <a:rPr lang="en-GB" b="0" dirty="0" err="1"/>
              <a:t>p.m</a:t>
            </a:r>
            <a:endParaRPr lang="en-GB" b="0" dirty="0"/>
          </a:p>
          <a:p>
            <a:endParaRPr lang="en-GB" dirty="0"/>
          </a:p>
        </p:txBody>
      </p:sp>
      <p:sp>
        <p:nvSpPr>
          <p:cNvPr id="4" name="Slide Number Placeholder 3"/>
          <p:cNvSpPr>
            <a:spLocks noGrp="1"/>
          </p:cNvSpPr>
          <p:nvPr>
            <p:ph type="sldNum" sz="quarter" idx="10"/>
          </p:nvPr>
        </p:nvSpPr>
        <p:spPr/>
        <p:txBody>
          <a:bodyPr/>
          <a:lstStyle/>
          <a:p>
            <a:fld id="{20C82DE1-F927-4A2F-883A-93871CFE0A06}" type="slidenum">
              <a:rPr lang="en-GB" smtClean="0"/>
              <a:t>17</a:t>
            </a:fld>
            <a:endParaRPr lang="en-GB"/>
          </a:p>
        </p:txBody>
      </p:sp>
    </p:spTree>
    <p:extLst>
      <p:ext uri="{BB962C8B-B14F-4D97-AF65-F5344CB8AC3E}">
        <p14:creationId xmlns:p14="http://schemas.microsoft.com/office/powerpoint/2010/main" val="857974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UK leaves the EU Common Fisheries Policy. During a transitional period of 5+1⁄2 years, EU fishing quotas in UK waters will gradually be reduced to 75% of their pre-</a:t>
            </a:r>
            <a:r>
              <a:rPr lang="en-GB" dirty="0" err="1"/>
              <a:t>Brexit</a:t>
            </a:r>
            <a:r>
              <a:rPr lang="en-GB" dirty="0"/>
              <a:t> </a:t>
            </a:r>
            <a:r>
              <a:rPr lang="en-GB" dirty="0" smtClean="0"/>
              <a:t>extent. </a:t>
            </a:r>
          </a:p>
          <a:p>
            <a:r>
              <a:rPr lang="en-GB" sz="1200" b="0" i="0" kern="1200" dirty="0" smtClean="0">
                <a:solidFill>
                  <a:schemeClr val="tx1"/>
                </a:solidFill>
                <a:effectLst/>
                <a:latin typeface="+mn-lt"/>
                <a:ea typeface="+mn-ea"/>
                <a:cs typeface="+mn-cs"/>
              </a:rPr>
              <a:t>In the UK-EU Trade and Cooperation Agreement (TCA), there are agreed rules on international investment and trade in services, known as core commitments. These rules allow firms from each party to sell services to, and invest in, the other party, without discrimination.</a:t>
            </a:r>
            <a:endParaRPr lang="en-GB" dirty="0"/>
          </a:p>
        </p:txBody>
      </p:sp>
      <p:sp>
        <p:nvSpPr>
          <p:cNvPr id="4" name="Slide Number Placeholder 3"/>
          <p:cNvSpPr>
            <a:spLocks noGrp="1"/>
          </p:cNvSpPr>
          <p:nvPr>
            <p:ph type="sldNum" sz="quarter" idx="5"/>
          </p:nvPr>
        </p:nvSpPr>
        <p:spPr/>
        <p:txBody>
          <a:bodyPr/>
          <a:lstStyle/>
          <a:p>
            <a:fld id="{20C82DE1-F927-4A2F-883A-93871CFE0A06}" type="slidenum">
              <a:rPr lang="en-GB" smtClean="0"/>
              <a:t>18</a:t>
            </a:fld>
            <a:endParaRPr lang="en-GB"/>
          </a:p>
        </p:txBody>
      </p:sp>
    </p:spTree>
    <p:extLst>
      <p:ext uri="{BB962C8B-B14F-4D97-AF65-F5344CB8AC3E}">
        <p14:creationId xmlns:p14="http://schemas.microsoft.com/office/powerpoint/2010/main" val="420064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20220720_EU_Finances_Statement_2021_with_cover_v3_FINAL.pdf (publishing.service.gov.uk)</a:t>
            </a:r>
            <a:r>
              <a:rPr lang="en-GB" dirty="0"/>
              <a:t> </a:t>
            </a:r>
          </a:p>
          <a:p>
            <a:r>
              <a:rPr lang="en-GB" b="0" i="0" dirty="0">
                <a:solidFill>
                  <a:srgbClr val="202122"/>
                </a:solidFill>
                <a:effectLst/>
                <a:latin typeface="Arial" panose="020B0604020202020204" pitchFamily="34" charset="0"/>
              </a:rPr>
              <a:t>By 31 December 2021, the UK had paid a net amount of £11 billion and was due to have paid a further net £3.3 billion to the end of May, leaving £21.3 billion outstanding, with future current payments of almost €900 million a month</a:t>
            </a:r>
          </a:p>
          <a:p>
            <a:r>
              <a:rPr lang="en-GB" b="0" i="0" dirty="0">
                <a:solidFill>
                  <a:srgbClr val="202122"/>
                </a:solidFill>
                <a:effectLst/>
                <a:latin typeface="Arial" panose="020B0604020202020204" pitchFamily="34" charset="0"/>
              </a:rPr>
              <a:t>In 2017, the UK had a 16% share in the European Investment Bank  </a:t>
            </a:r>
            <a:r>
              <a:rPr lang="en-GB" b="0" i="0" u="none" strike="noStrike" dirty="0">
                <a:solidFill>
                  <a:srgbClr val="3366CC"/>
                </a:solidFill>
                <a:effectLst/>
                <a:latin typeface="Arial" panose="020B0604020202020204" pitchFamily="34" charset="0"/>
              </a:rPr>
              <a:t> </a:t>
            </a:r>
            <a:r>
              <a:rPr lang="en-GB" b="0" i="0" dirty="0">
                <a:solidFill>
                  <a:srgbClr val="202122"/>
                </a:solidFill>
                <a:effectLst/>
                <a:latin typeface="Arial" panose="020B0604020202020204" pitchFamily="34" charset="0"/>
              </a:rPr>
              <a:t>(EIB) worth £8.8 billion</a:t>
            </a:r>
          </a:p>
          <a:p>
            <a:r>
              <a:rPr lang="en-GB" dirty="0"/>
              <a:t>The Bank of England (BoE) has invested in the European Central Bank (ECB) amounting to 14.3374% of its paid up capital, equating to €58.2 million at 1 January 2019.</a:t>
            </a:r>
          </a:p>
          <a:p>
            <a:r>
              <a:rPr lang="en-GB" dirty="0"/>
              <a:t>In March 2018, the UK's Office for Budget Responsibility (OBR) published the UK's economic and fiscal outlook including details of the estimated financial settlement as at 29 March 2019, the original date that the UK was to leave the EU, which it estimated at £37.1 billion (€41.4 billion).</a:t>
            </a:r>
          </a:p>
        </p:txBody>
      </p:sp>
      <p:sp>
        <p:nvSpPr>
          <p:cNvPr id="4" name="Slide Number Placeholder 3"/>
          <p:cNvSpPr>
            <a:spLocks noGrp="1"/>
          </p:cNvSpPr>
          <p:nvPr>
            <p:ph type="sldNum" sz="quarter" idx="5"/>
          </p:nvPr>
        </p:nvSpPr>
        <p:spPr/>
        <p:txBody>
          <a:bodyPr/>
          <a:lstStyle/>
          <a:p>
            <a:fld id="{20C82DE1-F927-4A2F-883A-93871CFE0A06}" type="slidenum">
              <a:rPr lang="en-GB" smtClean="0"/>
              <a:t>19</a:t>
            </a:fld>
            <a:endParaRPr lang="en-GB"/>
          </a:p>
        </p:txBody>
      </p:sp>
    </p:spTree>
    <p:extLst>
      <p:ext uri="{BB962C8B-B14F-4D97-AF65-F5344CB8AC3E}">
        <p14:creationId xmlns:p14="http://schemas.microsoft.com/office/powerpoint/2010/main" val="2454081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backstop would have required keeping Northern Ireland in some aspects of the European Single Market.</a:t>
            </a:r>
          </a:p>
          <a:p>
            <a:r>
              <a:rPr lang="en-GB" dirty="0"/>
              <a:t>In the formally negotiated Withdrawal Agreement, the 'Irish backstop' was removed, and replaced by this new protocol. The whole of the UK would leave the EU Customs Union as a single customs territory with Northern Ireland included in any future British trade agreements, but that Northern Ireland would adopt EU Single Market regulations on goods and thus remain an entry point into the EU Customs Union.</a:t>
            </a:r>
          </a:p>
          <a:p>
            <a:r>
              <a:rPr lang="en-GB" b="0" i="0" dirty="0">
                <a:solidFill>
                  <a:srgbClr val="141414"/>
                </a:solidFill>
                <a:effectLst/>
                <a:latin typeface="ReithSans"/>
              </a:rPr>
              <a:t>Article 16 of the Northern Ireland Protocol part of the deal allows the EU and UK to choose to suspend any aspects they consider are causing "economic, societal or environmental difficulties".</a:t>
            </a:r>
            <a:endParaRPr lang="en-GB" dirty="0"/>
          </a:p>
        </p:txBody>
      </p:sp>
      <p:sp>
        <p:nvSpPr>
          <p:cNvPr id="4" name="Slide Number Placeholder 3"/>
          <p:cNvSpPr>
            <a:spLocks noGrp="1"/>
          </p:cNvSpPr>
          <p:nvPr>
            <p:ph type="sldNum" sz="quarter" idx="5"/>
          </p:nvPr>
        </p:nvSpPr>
        <p:spPr/>
        <p:txBody>
          <a:bodyPr/>
          <a:lstStyle/>
          <a:p>
            <a:fld id="{20C82DE1-F927-4A2F-883A-93871CFE0A06}" type="slidenum">
              <a:rPr lang="en-GB" smtClean="0"/>
              <a:t>20</a:t>
            </a:fld>
            <a:endParaRPr lang="en-GB"/>
          </a:p>
        </p:txBody>
      </p:sp>
    </p:spTree>
    <p:extLst>
      <p:ext uri="{BB962C8B-B14F-4D97-AF65-F5344CB8AC3E}">
        <p14:creationId xmlns:p14="http://schemas.microsoft.com/office/powerpoint/2010/main" val="2589621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Northern Ireland Protocol Bill of 2022–23 is a proposed Act of the Parliament of the United Kingdom that seeks to unilaterally override parts of the Northern Ireland Protocol (NIP).</a:t>
            </a:r>
          </a:p>
          <a:p>
            <a:r>
              <a:rPr lang="en-GB" dirty="0"/>
              <a:t>the "Stormont brake", which would allow the Northern Ireland Assembly to temporarily stop any changes to EU goods regulations from applying in Northern Ireland if the Assembly feared that the changes would have a "significant and lasting effects on everyday lives</a:t>
            </a:r>
          </a:p>
          <a:p>
            <a:r>
              <a:rPr lang="en-GB" dirty="0"/>
              <a:t>https://www.instituteforgovernment.org.uk/comment/windsor-framework-cooperation </a:t>
            </a:r>
          </a:p>
        </p:txBody>
      </p:sp>
      <p:sp>
        <p:nvSpPr>
          <p:cNvPr id="4" name="Slide Number Placeholder 3"/>
          <p:cNvSpPr>
            <a:spLocks noGrp="1"/>
          </p:cNvSpPr>
          <p:nvPr>
            <p:ph type="sldNum" sz="quarter" idx="5"/>
          </p:nvPr>
        </p:nvSpPr>
        <p:spPr/>
        <p:txBody>
          <a:bodyPr/>
          <a:lstStyle/>
          <a:p>
            <a:fld id="{20C82DE1-F927-4A2F-883A-93871CFE0A06}" type="slidenum">
              <a:rPr lang="en-GB" smtClean="0"/>
              <a:t>21</a:t>
            </a:fld>
            <a:endParaRPr lang="en-GB"/>
          </a:p>
        </p:txBody>
      </p:sp>
    </p:spTree>
    <p:extLst>
      <p:ext uri="{BB962C8B-B14F-4D97-AF65-F5344CB8AC3E}">
        <p14:creationId xmlns:p14="http://schemas.microsoft.com/office/powerpoint/2010/main" val="3666663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https://www.ons.gov.uk/economy/grossdomesticproductgdp/bulletins/businessinvestment/octobertodecemberrevisedresults </a:t>
            </a:r>
          </a:p>
        </p:txBody>
      </p:sp>
      <p:sp>
        <p:nvSpPr>
          <p:cNvPr id="4" name="Slide Number Placeholder 3"/>
          <p:cNvSpPr>
            <a:spLocks noGrp="1"/>
          </p:cNvSpPr>
          <p:nvPr>
            <p:ph type="sldNum" sz="quarter" idx="5"/>
          </p:nvPr>
        </p:nvSpPr>
        <p:spPr/>
        <p:txBody>
          <a:bodyPr/>
          <a:lstStyle/>
          <a:p>
            <a:fld id="{20C82DE1-F927-4A2F-883A-93871CFE0A06}" type="slidenum">
              <a:rPr lang="en-GB" smtClean="0"/>
              <a:t>23</a:t>
            </a:fld>
            <a:endParaRPr lang="en-GB"/>
          </a:p>
        </p:txBody>
      </p:sp>
    </p:spTree>
    <p:extLst>
      <p:ext uri="{BB962C8B-B14F-4D97-AF65-F5344CB8AC3E}">
        <p14:creationId xmlns:p14="http://schemas.microsoft.com/office/powerpoint/2010/main" val="2960990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https://rm.coe.int/16806981f3</a:t>
            </a:r>
          </a:p>
        </p:txBody>
      </p:sp>
      <p:sp>
        <p:nvSpPr>
          <p:cNvPr id="4" name="Slide Number Placeholder 3"/>
          <p:cNvSpPr>
            <a:spLocks noGrp="1"/>
          </p:cNvSpPr>
          <p:nvPr>
            <p:ph type="sldNum" sz="quarter" idx="5"/>
          </p:nvPr>
        </p:nvSpPr>
        <p:spPr/>
        <p:txBody>
          <a:bodyPr/>
          <a:lstStyle/>
          <a:p>
            <a:fld id="{20C82DE1-F927-4A2F-883A-93871CFE0A06}" type="slidenum">
              <a:rPr lang="en-GB" smtClean="0"/>
              <a:t>3</a:t>
            </a:fld>
            <a:endParaRPr lang="en-GB"/>
          </a:p>
        </p:txBody>
      </p:sp>
    </p:spTree>
    <p:extLst>
      <p:ext uri="{BB962C8B-B14F-4D97-AF65-F5344CB8AC3E}">
        <p14:creationId xmlns:p14="http://schemas.microsoft.com/office/powerpoint/2010/main" val="2735392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EU and non-EU goods imports and exports, excluding precious metals, current prices, seasonally adjusted, February 2020 to February 2023</a:t>
            </a:r>
          </a:p>
          <a:p>
            <a:r>
              <a:rPr lang="en-GB" dirty="0"/>
              <a:t>https://www.ons.gov.uk/economy/nationalaccounts/balanceofpayments/bulletins/uktrade/february2023 </a:t>
            </a:r>
          </a:p>
        </p:txBody>
      </p:sp>
      <p:sp>
        <p:nvSpPr>
          <p:cNvPr id="4" name="Slide Number Placeholder 3"/>
          <p:cNvSpPr>
            <a:spLocks noGrp="1"/>
          </p:cNvSpPr>
          <p:nvPr>
            <p:ph type="sldNum" sz="quarter" idx="10"/>
          </p:nvPr>
        </p:nvSpPr>
        <p:spPr/>
        <p:txBody>
          <a:bodyPr/>
          <a:lstStyle/>
          <a:p>
            <a:fld id="{20C82DE1-F927-4A2F-883A-93871CFE0A06}" type="slidenum">
              <a:rPr lang="en-GB" smtClean="0"/>
              <a:t>24</a:t>
            </a:fld>
            <a:endParaRPr lang="en-GB"/>
          </a:p>
        </p:txBody>
      </p:sp>
    </p:spTree>
    <p:extLst>
      <p:ext uri="{BB962C8B-B14F-4D97-AF65-F5344CB8AC3E}">
        <p14:creationId xmlns:p14="http://schemas.microsoft.com/office/powerpoint/2010/main" val="2193290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https://www.niesr.ac.uk/wp-content/uploads/2023/04/April-GDP-Tracker-final-1.pdf </a:t>
            </a:r>
          </a:p>
        </p:txBody>
      </p:sp>
      <p:sp>
        <p:nvSpPr>
          <p:cNvPr id="4" name="Slide Number Placeholder 3"/>
          <p:cNvSpPr>
            <a:spLocks noGrp="1"/>
          </p:cNvSpPr>
          <p:nvPr>
            <p:ph type="sldNum" sz="quarter" idx="10"/>
          </p:nvPr>
        </p:nvSpPr>
        <p:spPr/>
        <p:txBody>
          <a:bodyPr/>
          <a:lstStyle/>
          <a:p>
            <a:fld id="{20C82DE1-F927-4A2F-883A-93871CFE0A06}" type="slidenum">
              <a:rPr lang="en-GB" smtClean="0"/>
              <a:t>27</a:t>
            </a:fld>
            <a:endParaRPr lang="en-GB"/>
          </a:p>
        </p:txBody>
      </p:sp>
    </p:spTree>
    <p:extLst>
      <p:ext uri="{BB962C8B-B14F-4D97-AF65-F5344CB8AC3E}">
        <p14:creationId xmlns:p14="http://schemas.microsoft.com/office/powerpoint/2010/main" val="4137502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UK-Japan ‘Comprehensive Economic Partnership Agreement’ – which largely mirrors the agreement Japan signed with the EU in 2019 – where the Government’s economic impact assessment suggests that it will increase the UK’s GDP by 0.1 per cent over the next 15 years (see the Government’s October 2020 UK-Japan CEPA: final impact assessment). </a:t>
            </a:r>
          </a:p>
          <a:p>
            <a:r>
              <a:rPr lang="en-GB" dirty="0"/>
              <a:t>The free-trade agreement with Australia, the first to be concluded with a country that does not have a similar arrangement with the EU. The Government’s estimate of the economic impact is that it will raise the UK’s GDP by 0.1 per cent over 15 years (see the Government’s December 2021 UK-Australia FTA: impact assessment).</a:t>
            </a:r>
          </a:p>
          <a:p>
            <a:r>
              <a:rPr lang="en-GB" b="0" i="0" dirty="0">
                <a:solidFill>
                  <a:srgbClr val="001E37"/>
                </a:solidFill>
                <a:effectLst/>
                <a:latin typeface="Roboto" panose="02000000000000000000" pitchFamily="2" charset="0"/>
              </a:rPr>
              <a:t>By the UK Government’s own estimates, this deal will add 0.08% to UK GDP over 10 years. This is because the UK already has bilateral FTAs with every member except Brunei and Malaysia. </a:t>
            </a:r>
            <a:endParaRPr lang="en-GB" dirty="0"/>
          </a:p>
        </p:txBody>
      </p:sp>
      <p:sp>
        <p:nvSpPr>
          <p:cNvPr id="4" name="Slide Number Placeholder 3"/>
          <p:cNvSpPr>
            <a:spLocks noGrp="1"/>
          </p:cNvSpPr>
          <p:nvPr>
            <p:ph type="sldNum" sz="quarter" idx="5"/>
          </p:nvPr>
        </p:nvSpPr>
        <p:spPr/>
        <p:txBody>
          <a:bodyPr/>
          <a:lstStyle/>
          <a:p>
            <a:fld id="{20C82DE1-F927-4A2F-883A-93871CFE0A06}" type="slidenum">
              <a:rPr lang="en-GB" smtClean="0"/>
              <a:t>28</a:t>
            </a:fld>
            <a:endParaRPr lang="en-GB"/>
          </a:p>
        </p:txBody>
      </p:sp>
    </p:spTree>
    <p:extLst>
      <p:ext uri="{BB962C8B-B14F-4D97-AF65-F5344CB8AC3E}">
        <p14:creationId xmlns:p14="http://schemas.microsoft.com/office/powerpoint/2010/main" val="235586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https://yaleconnect.yale.edu/get_file?eid=f3c017c9706bf81b79f5e857b6e3d132 </a:t>
            </a:r>
          </a:p>
          <a:p>
            <a:r>
              <a:rPr lang="en-GB" dirty="0"/>
              <a:t>https://oxfordre.com/politics/display/10.1093/acrefore/9780190228637.001.0001/acrefore-9780190228637-e-1148;jsessionid=090F6E7E01827620D77623906ED34944 </a:t>
            </a:r>
          </a:p>
          <a:p>
            <a:r>
              <a:rPr lang="en-GB" dirty="0"/>
              <a:t>https://www.politico.eu/article/uk-weighs-value-for-money-of-returning-to-eu-science-after-brexit-hiatus/ </a:t>
            </a:r>
          </a:p>
        </p:txBody>
      </p:sp>
      <p:sp>
        <p:nvSpPr>
          <p:cNvPr id="4" name="Slide Number Placeholder 3"/>
          <p:cNvSpPr>
            <a:spLocks noGrp="1"/>
          </p:cNvSpPr>
          <p:nvPr>
            <p:ph type="sldNum" sz="quarter" idx="10"/>
          </p:nvPr>
        </p:nvSpPr>
        <p:spPr/>
        <p:txBody>
          <a:bodyPr/>
          <a:lstStyle/>
          <a:p>
            <a:fld id="{20C82DE1-F927-4A2F-883A-93871CFE0A06}" type="slidenum">
              <a:rPr lang="en-GB" smtClean="0"/>
              <a:t>39</a:t>
            </a:fld>
            <a:endParaRPr lang="en-GB"/>
          </a:p>
        </p:txBody>
      </p:sp>
    </p:spTree>
    <p:extLst>
      <p:ext uri="{BB962C8B-B14F-4D97-AF65-F5344CB8AC3E}">
        <p14:creationId xmlns:p14="http://schemas.microsoft.com/office/powerpoint/2010/main" val="3221362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General Hastings </a:t>
            </a:r>
            <a:r>
              <a:rPr lang="en-GB" dirty="0" err="1"/>
              <a:t>Ismay</a:t>
            </a:r>
            <a:endParaRPr lang="en-GB" dirty="0"/>
          </a:p>
        </p:txBody>
      </p:sp>
      <p:sp>
        <p:nvSpPr>
          <p:cNvPr id="4" name="Slide Number Placeholder 3"/>
          <p:cNvSpPr>
            <a:spLocks noGrp="1"/>
          </p:cNvSpPr>
          <p:nvPr>
            <p:ph type="sldNum" sz="quarter" idx="5"/>
          </p:nvPr>
        </p:nvSpPr>
        <p:spPr/>
        <p:txBody>
          <a:bodyPr/>
          <a:lstStyle/>
          <a:p>
            <a:fld id="{20C82DE1-F927-4A2F-883A-93871CFE0A06}" type="slidenum">
              <a:rPr lang="en-GB" smtClean="0"/>
              <a:t>4</a:t>
            </a:fld>
            <a:endParaRPr lang="en-GB"/>
          </a:p>
        </p:txBody>
      </p:sp>
    </p:spTree>
    <p:extLst>
      <p:ext uri="{BB962C8B-B14F-4D97-AF65-F5344CB8AC3E}">
        <p14:creationId xmlns:p14="http://schemas.microsoft.com/office/powerpoint/2010/main" val="319505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C82DE1-F927-4A2F-883A-93871CFE0A06}" type="slidenum">
              <a:rPr lang="en-GB" smtClean="0"/>
              <a:t>5</a:t>
            </a:fld>
            <a:endParaRPr lang="en-GB"/>
          </a:p>
        </p:txBody>
      </p:sp>
    </p:spTree>
    <p:extLst>
      <p:ext uri="{BB962C8B-B14F-4D97-AF65-F5344CB8AC3E}">
        <p14:creationId xmlns:p14="http://schemas.microsoft.com/office/powerpoint/2010/main" val="3739905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Belgian Foreign/ Prime Minister Paul-Henri Spaak,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UK delegation represented by Russell Frederick Bretherton pulled out from the Spaak Committee and did not commit to the EEC.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Bretherton syndrome of 'Britain knows best’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The Luxembourg Compromise (January 1966) - Pierre Werner and the European integration process: from the Schuman Plan to the Fontainebleau Summit (cvce.eu)</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Linux Libertine"/>
              </a:rPr>
              <a:t>Merger Treaty 1965-67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20C82DE1-F927-4A2F-883A-93871CFE0A06}" type="slidenum">
              <a:rPr lang="en-GB" smtClean="0"/>
              <a:t>6</a:t>
            </a:fld>
            <a:endParaRPr lang="en-GB"/>
          </a:p>
        </p:txBody>
      </p:sp>
    </p:spTree>
    <p:extLst>
      <p:ext uri="{BB962C8B-B14F-4D97-AF65-F5344CB8AC3E}">
        <p14:creationId xmlns:p14="http://schemas.microsoft.com/office/powerpoint/2010/main" val="124560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part of the EMS, the EEC established the first European Exchange Rate Mechanism (ERM) which calculated exchange rates for each currency[1] and a European Currency Unit (ECU): an accounting currency unit that was a weighted average of the currencies of the 12 participating states.[4][5] The ERM let exchange rates to fluctuate within fixed margins, allowing for some variation while limiting economic risks and maintaining liquidity. </a:t>
            </a:r>
          </a:p>
          <a:p>
            <a:r>
              <a:rPr lang="en-GB" dirty="0"/>
              <a:t>Jacques Delors (report) </a:t>
            </a:r>
          </a:p>
          <a:p>
            <a:r>
              <a:rPr lang="en-GB" b="0" i="0" dirty="0">
                <a:solidFill>
                  <a:srgbClr val="4D5156"/>
                </a:solidFill>
                <a:effectLst/>
                <a:latin typeface="arial" panose="020B0604020202020204" pitchFamily="34" charset="0"/>
              </a:rPr>
              <a:t>The Single European Act was the first major revision of the 1957 Treaty of Rome. The Act set the European Community an objective of establishing a single market by 31 December 1992,</a:t>
            </a:r>
            <a:endParaRPr lang="en-GB" dirty="0"/>
          </a:p>
        </p:txBody>
      </p:sp>
      <p:sp>
        <p:nvSpPr>
          <p:cNvPr id="4" name="Slide Number Placeholder 3"/>
          <p:cNvSpPr>
            <a:spLocks noGrp="1"/>
          </p:cNvSpPr>
          <p:nvPr>
            <p:ph type="sldNum" sz="quarter" idx="5"/>
          </p:nvPr>
        </p:nvSpPr>
        <p:spPr/>
        <p:txBody>
          <a:bodyPr/>
          <a:lstStyle/>
          <a:p>
            <a:fld id="{20C82DE1-F927-4A2F-883A-93871CFE0A06}" type="slidenum">
              <a:rPr lang="en-GB" smtClean="0"/>
              <a:t>7</a:t>
            </a:fld>
            <a:endParaRPr lang="en-GB"/>
          </a:p>
        </p:txBody>
      </p:sp>
    </p:spTree>
    <p:extLst>
      <p:ext uri="{BB962C8B-B14F-4D97-AF65-F5344CB8AC3E}">
        <p14:creationId xmlns:p14="http://schemas.microsoft.com/office/powerpoint/2010/main" val="1696979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‘Maastricht open-air swimming pool: “Follow me! Let us know if there’s any water in the pool!”’ On 9 December 1991, on the eve of the Maastricht European Council, German cartoonist Horst </a:t>
            </a:r>
            <a:r>
              <a:rPr lang="en-GB" dirty="0" err="1"/>
              <a:t>Haitzinger</a:t>
            </a:r>
            <a:r>
              <a:rPr lang="en-GB" dirty="0"/>
              <a:t> takes an ironic look at the commitment (‘Follow me!’) of German Chancellor Helmut Kohl to Economic and Monetary Union (EMU) and to the Treaty on European Union. French President François Mitterrand, second in line, seems more reluctant to take the plunge (‘Let us know if there’s any water in the pool!’), while British Prime Minister John Major seems to be about to climb down from the diving board.</a:t>
            </a:r>
          </a:p>
        </p:txBody>
      </p:sp>
      <p:sp>
        <p:nvSpPr>
          <p:cNvPr id="4" name="Slide Number Placeholder 3"/>
          <p:cNvSpPr>
            <a:spLocks noGrp="1"/>
          </p:cNvSpPr>
          <p:nvPr>
            <p:ph type="sldNum" sz="quarter" idx="5"/>
          </p:nvPr>
        </p:nvSpPr>
        <p:spPr/>
        <p:txBody>
          <a:bodyPr/>
          <a:lstStyle/>
          <a:p>
            <a:fld id="{20C82DE1-F927-4A2F-883A-93871CFE0A06}" type="slidenum">
              <a:rPr lang="en-GB" smtClean="0"/>
              <a:t>8</a:t>
            </a:fld>
            <a:endParaRPr lang="en-GB"/>
          </a:p>
        </p:txBody>
      </p:sp>
    </p:spTree>
    <p:extLst>
      <p:ext uri="{BB962C8B-B14F-4D97-AF65-F5344CB8AC3E}">
        <p14:creationId xmlns:p14="http://schemas.microsoft.com/office/powerpoint/2010/main" val="4007066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https://researchbriefings.files.parliament.uk/documents/RP03-53/RP03-53.pdf </a:t>
            </a:r>
          </a:p>
        </p:txBody>
      </p:sp>
      <p:sp>
        <p:nvSpPr>
          <p:cNvPr id="4" name="Slide Number Placeholder 3"/>
          <p:cNvSpPr>
            <a:spLocks noGrp="1"/>
          </p:cNvSpPr>
          <p:nvPr>
            <p:ph type="sldNum" sz="quarter" idx="10"/>
          </p:nvPr>
        </p:nvSpPr>
        <p:spPr/>
        <p:txBody>
          <a:bodyPr/>
          <a:lstStyle/>
          <a:p>
            <a:fld id="{20C82DE1-F927-4A2F-883A-93871CFE0A06}" type="slidenum">
              <a:rPr lang="en-GB" smtClean="0"/>
              <a:t>9</a:t>
            </a:fld>
            <a:endParaRPr lang="en-GB"/>
          </a:p>
        </p:txBody>
      </p:sp>
    </p:spTree>
    <p:extLst>
      <p:ext uri="{BB962C8B-B14F-4D97-AF65-F5344CB8AC3E}">
        <p14:creationId xmlns:p14="http://schemas.microsoft.com/office/powerpoint/2010/main" val="3048545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https://whatukthinks.org/eu/questions/if-there-was-a-referendum-on-britains-membership-of-the-eu-how-would-you-vote-2/#</a:t>
            </a:r>
          </a:p>
        </p:txBody>
      </p:sp>
      <p:sp>
        <p:nvSpPr>
          <p:cNvPr id="4" name="Slide Number Placeholder 3"/>
          <p:cNvSpPr>
            <a:spLocks noGrp="1"/>
          </p:cNvSpPr>
          <p:nvPr>
            <p:ph type="sldNum" sz="quarter" idx="10"/>
          </p:nvPr>
        </p:nvSpPr>
        <p:spPr/>
        <p:txBody>
          <a:bodyPr/>
          <a:lstStyle/>
          <a:p>
            <a:fld id="{20C82DE1-F927-4A2F-883A-93871CFE0A06}" type="slidenum">
              <a:rPr lang="en-GB" smtClean="0"/>
              <a:t>10</a:t>
            </a:fld>
            <a:endParaRPr lang="en-GB"/>
          </a:p>
        </p:txBody>
      </p:sp>
    </p:spTree>
    <p:extLst>
      <p:ext uri="{BB962C8B-B14F-4D97-AF65-F5344CB8AC3E}">
        <p14:creationId xmlns:p14="http://schemas.microsoft.com/office/powerpoint/2010/main" val="15287950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2" name="Picture 14" descr="multicolour.eps">
            <a:extLst>
              <a:ext uri="{FF2B5EF4-FFF2-40B4-BE49-F238E27FC236}">
                <a16:creationId xmlns:a16="http://schemas.microsoft.com/office/drawing/2014/main" id="{5221150B-CF34-4C49-9EBD-C81298C69387}"/>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526712"/>
            <a:ext cx="12210709" cy="287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31800" y="1568358"/>
            <a:ext cx="8821067" cy="2880000"/>
          </a:xfrm>
        </p:spPr>
        <p:txBody>
          <a:bodyPr anchor="t" anchorCtr="0"/>
          <a:lstStyle>
            <a:lvl1pPr algn="l">
              <a:defRPr sz="4400"/>
            </a:lvl1pPr>
          </a:lstStyle>
          <a:p>
            <a:r>
              <a:rPr lang="en-US" dirty="0"/>
              <a:t>Click to edit Master title style</a:t>
            </a:r>
          </a:p>
        </p:txBody>
      </p:sp>
      <p:pic>
        <p:nvPicPr>
          <p:cNvPr id="9" name="Picture 8" descr="UoL_Logo.eps">
            <a:extLst>
              <a:ext uri="{FF2B5EF4-FFF2-40B4-BE49-F238E27FC236}">
                <a16:creationId xmlns:a16="http://schemas.microsoft.com/office/drawing/2014/main" id="{5B75023E-FC4B-454C-89AA-4A06AB0B05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52867" y="393128"/>
            <a:ext cx="2529808" cy="541638"/>
          </a:xfrm>
          <a:prstGeom prst="rect">
            <a:avLst/>
          </a:prstGeom>
        </p:spPr>
      </p:pic>
      <p:cxnSp>
        <p:nvCxnSpPr>
          <p:cNvPr id="10" name="Straight Connector 9">
            <a:extLst>
              <a:ext uri="{FF2B5EF4-FFF2-40B4-BE49-F238E27FC236}">
                <a16:creationId xmlns:a16="http://schemas.microsoft.com/office/drawing/2014/main" id="{53123C96-9F2B-410C-B59E-E9C96C5CAB96}"/>
              </a:ext>
            </a:extLst>
          </p:cNvPr>
          <p:cNvCxnSpPr>
            <a:cxnSpLocks/>
          </p:cNvCxnSpPr>
          <p:nvPr userDrawn="1"/>
        </p:nvCxnSpPr>
        <p:spPr>
          <a:xfrm>
            <a:off x="451629" y="1066791"/>
            <a:ext cx="11308571"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57545325-A9FA-4284-AD37-86FC88CA36FB}"/>
              </a:ext>
            </a:extLst>
          </p:cNvPr>
          <p:cNvSpPr txBox="1"/>
          <p:nvPr userDrawn="1"/>
        </p:nvSpPr>
        <p:spPr>
          <a:xfrm>
            <a:off x="431799" y="732573"/>
            <a:ext cx="6145575" cy="246221"/>
          </a:xfrm>
          <a:prstGeom prst="rect">
            <a:avLst/>
          </a:prstGeom>
          <a:noFill/>
        </p:spPr>
        <p:txBody>
          <a:bodyPr wrap="square" lIns="0" tIns="0" rIns="0" bIns="0" rtlCol="0">
            <a:spAutoFit/>
          </a:bodyPr>
          <a:lstStyle/>
          <a:p>
            <a:pPr algn="l"/>
            <a:r>
              <a:rPr lang="en-US" sz="1600" b="1" dirty="0">
                <a:latin typeface="Arial"/>
                <a:cs typeface="Arial"/>
              </a:rPr>
              <a:t>Leeds University Business</a:t>
            </a:r>
            <a:r>
              <a:rPr lang="en-US" sz="1600" b="1" baseline="0" dirty="0">
                <a:latin typeface="Arial"/>
                <a:cs typeface="Arial"/>
              </a:rPr>
              <a:t> School</a:t>
            </a:r>
            <a:endParaRPr lang="en-US" sz="1600" b="1" dirty="0">
              <a:latin typeface="Arial"/>
              <a:cs typeface="Arial"/>
            </a:endParaRPr>
          </a:p>
        </p:txBody>
      </p: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1799" y="6045184"/>
            <a:ext cx="3734824" cy="359665"/>
          </a:xfrm>
          <a:prstGeom prst="rect">
            <a:avLst/>
          </a:prstGeom>
        </p:spPr>
      </p:pic>
    </p:spTree>
    <p:extLst>
      <p:ext uri="{BB962C8B-B14F-4D97-AF65-F5344CB8AC3E}">
        <p14:creationId xmlns:p14="http://schemas.microsoft.com/office/powerpoint/2010/main" val="130124375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132497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07644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848200" y="1295400"/>
            <a:ext cx="6912000" cy="4248000"/>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31800" y="1295522"/>
            <a:ext cx="4180417" cy="425596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
        <p:nvSpPr>
          <p:cNvPr id="6" name="Title 1">
            <a:extLst>
              <a:ext uri="{FF2B5EF4-FFF2-40B4-BE49-F238E27FC236}">
                <a16:creationId xmlns:a16="http://schemas.microsoft.com/office/drawing/2014/main" id="{3875BA27-E37C-450B-ADF5-4666D4AA9C4D}"/>
              </a:ext>
            </a:extLst>
          </p:cNvPr>
          <p:cNvSpPr>
            <a:spLocks noGrp="1"/>
          </p:cNvSpPr>
          <p:nvPr>
            <p:ph type="title"/>
          </p:nvPr>
        </p:nvSpPr>
        <p:spPr>
          <a:xfrm>
            <a:off x="420304" y="216000"/>
            <a:ext cx="8603696" cy="792000"/>
          </a:xfrm>
        </p:spPr>
        <p:txBody>
          <a:bodyPr/>
          <a:lstStyle/>
          <a:p>
            <a:r>
              <a:rPr lang="en-US"/>
              <a:t>Click to edit Master title style</a:t>
            </a:r>
            <a:endParaRPr lang="en-US" dirty="0"/>
          </a:p>
        </p:txBody>
      </p:sp>
    </p:spTree>
    <p:extLst>
      <p:ext uri="{BB962C8B-B14F-4D97-AF65-F5344CB8AC3E}">
        <p14:creationId xmlns:p14="http://schemas.microsoft.com/office/powerpoint/2010/main" val="24352803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76000" y="4911305"/>
            <a:ext cx="8640000" cy="405480"/>
          </a:xfrm>
        </p:spPr>
        <p:txBody>
          <a:bodyPr anchor="b"/>
          <a:lstStyle>
            <a:lvl1pPr algn="l">
              <a:defRPr sz="1800" b="1"/>
            </a:lvl1pPr>
          </a:lstStyle>
          <a:p>
            <a:r>
              <a:rPr lang="en-US" dirty="0"/>
              <a:t>Click to edit Master title style</a:t>
            </a:r>
            <a:endParaRPr lang="en-GB" dirty="0"/>
          </a:p>
        </p:txBody>
      </p:sp>
      <p:sp>
        <p:nvSpPr>
          <p:cNvPr id="3" name="Picture Placeholder 2"/>
          <p:cNvSpPr>
            <a:spLocks noGrp="1"/>
          </p:cNvSpPr>
          <p:nvPr>
            <p:ph type="pic" idx="1"/>
          </p:nvPr>
        </p:nvSpPr>
        <p:spPr>
          <a:xfrm>
            <a:off x="1776000" y="1311305"/>
            <a:ext cx="8640000" cy="360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1776000" y="5375154"/>
            <a:ext cx="8640000" cy="217487"/>
          </a:xfrm>
        </p:spPr>
        <p:txBody>
          <a:bodyPr/>
          <a:lstStyle>
            <a:lvl1pPr marL="0" indent="0">
              <a:buNone/>
              <a:defRPr sz="14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spTree>
    <p:extLst>
      <p:ext uri="{BB962C8B-B14F-4D97-AF65-F5344CB8AC3E}">
        <p14:creationId xmlns:p14="http://schemas.microsoft.com/office/powerpoint/2010/main" val="22785168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mage Grid">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431800" y="1295400"/>
            <a:ext cx="4080000" cy="4248000"/>
          </a:xfrm>
          <a:prstGeom prst="rect">
            <a:avLst/>
          </a:prstGeom>
        </p:spPr>
        <p:txBody>
          <a:bodyPr vert="horz"/>
          <a:lstStyle>
            <a:lvl1pPr>
              <a:defRPr sz="1600"/>
            </a:lvl1pPr>
          </a:lstStyle>
          <a:p>
            <a:r>
              <a:rPr lang="en-US" dirty="0"/>
              <a:t>Click icon to add picture</a:t>
            </a:r>
          </a:p>
        </p:txBody>
      </p:sp>
      <p:sp>
        <p:nvSpPr>
          <p:cNvPr id="13" name="Picture Placeholder 11"/>
          <p:cNvSpPr>
            <a:spLocks noGrp="1"/>
          </p:cNvSpPr>
          <p:nvPr>
            <p:ph type="pic" sz="quarter" idx="11"/>
          </p:nvPr>
        </p:nvSpPr>
        <p:spPr>
          <a:xfrm>
            <a:off x="4776397" y="1295400"/>
            <a:ext cx="3359604" cy="2034000"/>
          </a:xfrm>
          <a:prstGeom prst="rect">
            <a:avLst/>
          </a:prstGeom>
        </p:spPr>
        <p:txBody>
          <a:bodyPr vert="horz"/>
          <a:lstStyle>
            <a:lvl1pPr>
              <a:defRPr sz="1600"/>
            </a:lvl1pPr>
          </a:lstStyle>
          <a:p>
            <a:r>
              <a:rPr lang="en-US" dirty="0"/>
              <a:t>Click icon to add picture</a:t>
            </a:r>
          </a:p>
        </p:txBody>
      </p:sp>
      <p:sp>
        <p:nvSpPr>
          <p:cNvPr id="14" name="Picture Placeholder 11"/>
          <p:cNvSpPr>
            <a:spLocks noGrp="1"/>
          </p:cNvSpPr>
          <p:nvPr>
            <p:ph type="pic" sz="quarter" idx="12"/>
          </p:nvPr>
        </p:nvSpPr>
        <p:spPr>
          <a:xfrm>
            <a:off x="4776397" y="3509400"/>
            <a:ext cx="3359604" cy="2034000"/>
          </a:xfrm>
          <a:prstGeom prst="rect">
            <a:avLst/>
          </a:prstGeom>
        </p:spPr>
        <p:txBody>
          <a:bodyPr vert="horz"/>
          <a:lstStyle>
            <a:lvl1pPr>
              <a:defRPr sz="1600"/>
            </a:lvl1pPr>
          </a:lstStyle>
          <a:p>
            <a:r>
              <a:rPr lang="en-US" dirty="0"/>
              <a:t>Click icon to add picture</a:t>
            </a:r>
          </a:p>
        </p:txBody>
      </p:sp>
      <p:sp>
        <p:nvSpPr>
          <p:cNvPr id="17" name="Picture Placeholder 11"/>
          <p:cNvSpPr>
            <a:spLocks noGrp="1"/>
          </p:cNvSpPr>
          <p:nvPr>
            <p:ph type="pic" sz="quarter" idx="13"/>
          </p:nvPr>
        </p:nvSpPr>
        <p:spPr>
          <a:xfrm>
            <a:off x="8400597" y="1295400"/>
            <a:ext cx="3359604" cy="2034000"/>
          </a:xfrm>
          <a:prstGeom prst="rect">
            <a:avLst/>
          </a:prstGeom>
        </p:spPr>
        <p:txBody>
          <a:bodyPr vert="horz"/>
          <a:lstStyle>
            <a:lvl1pPr>
              <a:defRPr sz="1600"/>
            </a:lvl1pPr>
          </a:lstStyle>
          <a:p>
            <a:r>
              <a:rPr lang="en-US" dirty="0"/>
              <a:t>Click icon to add picture</a:t>
            </a:r>
          </a:p>
        </p:txBody>
      </p:sp>
      <p:sp>
        <p:nvSpPr>
          <p:cNvPr id="18" name="Picture Placeholder 11"/>
          <p:cNvSpPr>
            <a:spLocks noGrp="1"/>
          </p:cNvSpPr>
          <p:nvPr>
            <p:ph type="pic" sz="quarter" idx="14"/>
          </p:nvPr>
        </p:nvSpPr>
        <p:spPr>
          <a:xfrm>
            <a:off x="8400597" y="3509400"/>
            <a:ext cx="3359604" cy="2034000"/>
          </a:xfrm>
          <a:prstGeom prst="rect">
            <a:avLst/>
          </a:prstGeom>
        </p:spPr>
        <p:txBody>
          <a:bodyPr vert="horz"/>
          <a:lstStyle>
            <a:lvl1pPr>
              <a:defRPr sz="1600"/>
            </a:lvl1pPr>
          </a:lstStyle>
          <a:p>
            <a:r>
              <a:rPr lang="en-US" dirty="0"/>
              <a:t>Click icon to add picture</a:t>
            </a:r>
          </a:p>
        </p:txBody>
      </p:sp>
      <p:sp>
        <p:nvSpPr>
          <p:cNvPr id="10" name="Title 1">
            <a:extLst>
              <a:ext uri="{FF2B5EF4-FFF2-40B4-BE49-F238E27FC236}">
                <a16:creationId xmlns:a16="http://schemas.microsoft.com/office/drawing/2014/main" id="{0ED7E14C-99C3-4D6C-BA11-EF45EF24798F}"/>
              </a:ext>
            </a:extLst>
          </p:cNvPr>
          <p:cNvSpPr>
            <a:spLocks noGrp="1"/>
          </p:cNvSpPr>
          <p:nvPr>
            <p:ph type="title"/>
          </p:nvPr>
        </p:nvSpPr>
        <p:spPr>
          <a:xfrm>
            <a:off x="384000" y="217284"/>
            <a:ext cx="8524611" cy="787649"/>
          </a:xfrm>
        </p:spPr>
        <p:txBody>
          <a:bodyPr/>
          <a:lstStyle/>
          <a:p>
            <a:r>
              <a:rPr lang="en-US"/>
              <a:t>Click to edit Master title style</a:t>
            </a:r>
            <a:endParaRPr lang="en-GB" dirty="0"/>
          </a:p>
        </p:txBody>
      </p:sp>
    </p:spTree>
    <p:extLst>
      <p:ext uri="{BB962C8B-B14F-4D97-AF65-F5344CB8AC3E}">
        <p14:creationId xmlns:p14="http://schemas.microsoft.com/office/powerpoint/2010/main" val="13818958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Stat">
    <p:spTree>
      <p:nvGrpSpPr>
        <p:cNvPr id="1" name=""/>
        <p:cNvGrpSpPr/>
        <p:nvPr/>
      </p:nvGrpSpPr>
      <p:grpSpPr>
        <a:xfrm>
          <a:off x="0" y="0"/>
          <a:ext cx="0" cy="0"/>
          <a:chOff x="0" y="0"/>
          <a:chExt cx="0" cy="0"/>
        </a:xfrm>
      </p:grpSpPr>
      <p:pic>
        <p:nvPicPr>
          <p:cNvPr id="13" name="Picture 12" descr="171116-1837- 107_TESTEDIT.jpg">
            <a:extLst>
              <a:ext uri="{FF2B5EF4-FFF2-40B4-BE49-F238E27FC236}">
                <a16:creationId xmlns:a16="http://schemas.microsoft.com/office/drawing/2014/main" id="{867BB8C0-6EF1-434B-B9E1-986E5DFF53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B4BA38EF-CCEA-4694-AAD5-10D5479D440C}"/>
              </a:ext>
            </a:extLst>
          </p:cNvPr>
          <p:cNvSpPr/>
          <p:nvPr userDrawn="1"/>
        </p:nvSpPr>
        <p:spPr>
          <a:xfrm>
            <a:off x="0" y="0"/>
            <a:ext cx="4100285" cy="6858000"/>
          </a:xfrm>
          <a:prstGeom prst="rect">
            <a:avLst/>
          </a:prstGeom>
          <a:solidFill>
            <a:schemeClr val="accent2">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5" name="TextBox 14">
            <a:extLst>
              <a:ext uri="{FF2B5EF4-FFF2-40B4-BE49-F238E27FC236}">
                <a16:creationId xmlns:a16="http://schemas.microsoft.com/office/drawing/2014/main" id="{9E21DA98-710A-415B-A4CD-171B837D2058}"/>
              </a:ext>
            </a:extLst>
          </p:cNvPr>
          <p:cNvSpPr txBox="1"/>
          <p:nvPr userDrawn="1"/>
        </p:nvSpPr>
        <p:spPr>
          <a:xfrm>
            <a:off x="385967" y="804897"/>
            <a:ext cx="2019904" cy="677108"/>
          </a:xfrm>
          <a:prstGeom prst="rect">
            <a:avLst/>
          </a:prstGeom>
          <a:noFill/>
        </p:spPr>
        <p:txBody>
          <a:bodyPr wrap="square" lIns="0" tIns="0" rIns="0" bIns="0" rtlCol="0">
            <a:spAutoFit/>
          </a:bodyPr>
          <a:lstStyle/>
          <a:p>
            <a:r>
              <a:rPr lang="en-US" sz="4400" b="1" dirty="0">
                <a:solidFill>
                  <a:srgbClr val="FFFFFF"/>
                </a:solidFill>
                <a:latin typeface="Arial"/>
                <a:cs typeface="Arial"/>
              </a:rPr>
              <a:t>No.</a:t>
            </a:r>
          </a:p>
        </p:txBody>
      </p:sp>
      <p:sp>
        <p:nvSpPr>
          <p:cNvPr id="16" name="TextBox 15">
            <a:extLst>
              <a:ext uri="{FF2B5EF4-FFF2-40B4-BE49-F238E27FC236}">
                <a16:creationId xmlns:a16="http://schemas.microsoft.com/office/drawing/2014/main" id="{3C8A5DF6-AC20-4B18-8C5F-1D14032D73B6}"/>
              </a:ext>
            </a:extLst>
          </p:cNvPr>
          <p:cNvSpPr txBox="1"/>
          <p:nvPr userDrawn="1"/>
        </p:nvSpPr>
        <p:spPr>
          <a:xfrm>
            <a:off x="419387" y="1543880"/>
            <a:ext cx="3217332" cy="2423740"/>
          </a:xfrm>
          <a:prstGeom prst="rect">
            <a:avLst/>
          </a:prstGeom>
          <a:noFill/>
        </p:spPr>
        <p:txBody>
          <a:bodyPr wrap="square" lIns="0" tIns="0" rIns="0" bIns="0" rtlCol="0">
            <a:spAutoFit/>
          </a:bodyPr>
          <a:lstStyle/>
          <a:p>
            <a:r>
              <a:rPr lang="en-US" sz="2100" b="0" dirty="0">
                <a:solidFill>
                  <a:srgbClr val="FFFFFF"/>
                </a:solidFill>
                <a:latin typeface="Arial"/>
                <a:cs typeface="Arial"/>
              </a:rPr>
              <a:t>Click ‘View’, </a:t>
            </a:r>
          </a:p>
          <a:p>
            <a:r>
              <a:rPr lang="en-US" sz="2100" b="0" dirty="0">
                <a:solidFill>
                  <a:srgbClr val="FFFFFF"/>
                </a:solidFill>
                <a:latin typeface="Arial"/>
                <a:cs typeface="Arial"/>
              </a:rPr>
              <a:t>‘Slide Master’</a:t>
            </a:r>
            <a:r>
              <a:rPr lang="en-US" sz="2100" b="0" baseline="0" dirty="0">
                <a:solidFill>
                  <a:srgbClr val="FFFFFF"/>
                </a:solidFill>
                <a:latin typeface="Arial"/>
                <a:cs typeface="Arial"/>
              </a:rPr>
              <a:t> and edit the content </a:t>
            </a:r>
          </a:p>
          <a:p>
            <a:r>
              <a:rPr lang="en-US" sz="2100" b="0" baseline="0" dirty="0">
                <a:solidFill>
                  <a:srgbClr val="FFFFFF"/>
                </a:solidFill>
                <a:latin typeface="Arial"/>
                <a:cs typeface="Arial"/>
              </a:rPr>
              <a:t>of this slide</a:t>
            </a:r>
            <a:r>
              <a:rPr lang="en-US" sz="2100" b="0" dirty="0">
                <a:solidFill>
                  <a:srgbClr val="FFFFFF"/>
                </a:solidFill>
                <a:latin typeface="Arial"/>
                <a:cs typeface="Arial"/>
              </a:rPr>
              <a:t> </a:t>
            </a:r>
            <a:endParaRPr lang="en-US" sz="2100" b="0" baseline="0" dirty="0">
              <a:solidFill>
                <a:srgbClr val="FFFFFF"/>
              </a:solidFill>
              <a:latin typeface="Arial"/>
              <a:cs typeface="Arial"/>
            </a:endParaRPr>
          </a:p>
          <a:p>
            <a:pPr>
              <a:lnSpc>
                <a:spcPct val="50000"/>
              </a:lnSpc>
            </a:pPr>
            <a:endParaRPr lang="en-US" sz="2100" b="0" baseline="0" dirty="0">
              <a:solidFill>
                <a:srgbClr val="FFFFFF"/>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800" b="0" dirty="0">
                <a:solidFill>
                  <a:srgbClr val="FFFFFF"/>
                </a:solidFill>
                <a:latin typeface="Arial"/>
                <a:cs typeface="Arial"/>
              </a:rPr>
              <a:t>Before</a:t>
            </a:r>
            <a:r>
              <a:rPr lang="en-US" sz="1800" b="0" baseline="0" dirty="0">
                <a:solidFill>
                  <a:srgbClr val="FFFFFF"/>
                </a:solidFill>
                <a:latin typeface="Arial"/>
                <a:cs typeface="Arial"/>
              </a:rPr>
              <a:t> adding into your presentation</a:t>
            </a:r>
            <a:endParaRPr lang="en-US" sz="1800" b="0" dirty="0">
              <a:solidFill>
                <a:srgbClr val="FFFFFF"/>
              </a:solidFill>
              <a:latin typeface="Arial"/>
              <a:cs typeface="Arial"/>
            </a:endParaRPr>
          </a:p>
          <a:p>
            <a:endParaRPr lang="en-US" sz="2100" b="0" dirty="0">
              <a:solidFill>
                <a:srgbClr val="FFFFFF"/>
              </a:solidFill>
              <a:latin typeface="Arial"/>
              <a:cs typeface="Arial"/>
            </a:endParaRPr>
          </a:p>
        </p:txBody>
      </p:sp>
    </p:spTree>
    <p:extLst>
      <p:ext uri="{BB962C8B-B14F-4D97-AF65-F5344CB8AC3E}">
        <p14:creationId xmlns:p14="http://schemas.microsoft.com/office/powerpoint/2010/main" val="348685185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lack)">
    <p:bg>
      <p:bgPr>
        <a:solidFill>
          <a:schemeClr val="tx1"/>
        </a:solidFill>
        <a:effectLst/>
      </p:bgPr>
    </p:bg>
    <p:spTree>
      <p:nvGrpSpPr>
        <p:cNvPr id="1" name=""/>
        <p:cNvGrpSpPr/>
        <p:nvPr/>
      </p:nvGrpSpPr>
      <p:grpSpPr>
        <a:xfrm>
          <a:off x="0" y="0"/>
          <a:ext cx="0" cy="0"/>
          <a:chOff x="0" y="0"/>
          <a:chExt cx="0" cy="0"/>
        </a:xfrm>
      </p:grpSpPr>
      <p:pic>
        <p:nvPicPr>
          <p:cNvPr id="8" name="Picture 14" descr="multicolour.eps">
            <a:extLst>
              <a:ext uri="{FF2B5EF4-FFF2-40B4-BE49-F238E27FC236}">
                <a16:creationId xmlns:a16="http://schemas.microsoft.com/office/drawing/2014/main" id="{EECA8102-B8A3-4C37-A30D-2878DD73E1AA}"/>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526712"/>
            <a:ext cx="12210709" cy="287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43911" y="1568358"/>
            <a:ext cx="8808955" cy="2880000"/>
          </a:xfrm>
        </p:spPr>
        <p:txBody>
          <a:bodyPr anchor="t" anchorCtr="0"/>
          <a:lstStyle>
            <a:lvl1pPr algn="l">
              <a:defRPr sz="4400">
                <a:solidFill>
                  <a:schemeClr val="bg1"/>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53123C96-9F2B-410C-B59E-E9C96C5CAB96}"/>
              </a:ext>
            </a:extLst>
          </p:cNvPr>
          <p:cNvCxnSpPr>
            <a:cxnSpLocks/>
          </p:cNvCxnSpPr>
          <p:nvPr userDrawn="1"/>
        </p:nvCxnSpPr>
        <p:spPr>
          <a:xfrm>
            <a:off x="443912" y="1066791"/>
            <a:ext cx="11316289" cy="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57545325-A9FA-4284-AD37-86FC88CA36FB}"/>
              </a:ext>
            </a:extLst>
          </p:cNvPr>
          <p:cNvSpPr txBox="1"/>
          <p:nvPr userDrawn="1"/>
        </p:nvSpPr>
        <p:spPr>
          <a:xfrm>
            <a:off x="443911" y="732573"/>
            <a:ext cx="6133463" cy="246221"/>
          </a:xfrm>
          <a:prstGeom prst="rect">
            <a:avLst/>
          </a:prstGeom>
          <a:noFill/>
        </p:spPr>
        <p:txBody>
          <a:bodyPr wrap="square" lIns="0" tIns="0" rIns="0" bIns="0" rtlCol="0">
            <a:spAutoFit/>
          </a:bodyPr>
          <a:lstStyle/>
          <a:p>
            <a:pPr algn="l"/>
            <a:r>
              <a:rPr lang="en-US" sz="1600" b="1" dirty="0">
                <a:solidFill>
                  <a:schemeClr val="bg1"/>
                </a:solidFill>
                <a:latin typeface="Arial"/>
                <a:cs typeface="Arial"/>
              </a:rPr>
              <a:t>Leeds University Business</a:t>
            </a:r>
            <a:r>
              <a:rPr lang="en-US" sz="1600" b="1" baseline="0" dirty="0">
                <a:solidFill>
                  <a:schemeClr val="bg1"/>
                </a:solidFill>
                <a:latin typeface="Arial"/>
                <a:cs typeface="Arial"/>
              </a:rPr>
              <a:t> School</a:t>
            </a:r>
            <a:endParaRPr lang="en-US" sz="1600" b="1" dirty="0">
              <a:solidFill>
                <a:schemeClr val="bg1"/>
              </a:solidFill>
              <a:latin typeface="Arial"/>
              <a:cs typeface="Arial"/>
            </a:endParaRPr>
          </a:p>
        </p:txBody>
      </p:sp>
      <p:pic>
        <p:nvPicPr>
          <p:cNvPr id="13" name="Picture 12" descr="UoL_Logo_white.eps">
            <a:extLst>
              <a:ext uri="{FF2B5EF4-FFF2-40B4-BE49-F238E27FC236}">
                <a16:creationId xmlns:a16="http://schemas.microsoft.com/office/drawing/2014/main" id="{BFC07FE8-E2AE-4795-964E-4D8B6CE21F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52867" y="393128"/>
            <a:ext cx="2529808" cy="541638"/>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3911" y="6029944"/>
            <a:ext cx="3759208" cy="374905"/>
          </a:xfrm>
          <a:prstGeom prst="rect">
            <a:avLst/>
          </a:prstGeom>
        </p:spPr>
      </p:pic>
    </p:spTree>
    <p:extLst>
      <p:ext uri="{BB962C8B-B14F-4D97-AF65-F5344CB8AC3E}">
        <p14:creationId xmlns:p14="http://schemas.microsoft.com/office/powerpoint/2010/main" val="363026029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54520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buNone/>
              <a:defRPr/>
            </a:lvl1pPr>
            <a:lvl2pPr marL="0" indent="0">
              <a:buNone/>
              <a:defRPr/>
            </a:lvl2pPr>
            <a:lvl3pPr marL="177800" indent="-177800">
              <a:buFont typeface="Arial" panose="020B0604020202020204" pitchFamily="34" charset="0"/>
              <a:buChar char="•"/>
              <a:tabLst/>
              <a:defRPr/>
            </a:lvl3pPr>
            <a:lvl4pPr marL="355600" indent="-177800">
              <a:defRPr/>
            </a:lvl4pPr>
            <a:lvl5pPr marL="0" indent="0">
              <a:buNone/>
              <a:defRPr i="1"/>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070621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31800" y="4450814"/>
            <a:ext cx="11328400" cy="1100674"/>
          </a:xfrm>
        </p:spPr>
        <p:txBody>
          <a:bodyPr anchor="t" anchorCtr="0"/>
          <a:lstStyle>
            <a:lvl1pPr>
              <a:defRPr sz="4400" b="0"/>
            </a:lvl1pPr>
          </a:lstStyle>
          <a:p>
            <a:r>
              <a:rPr lang="en-US" dirty="0"/>
              <a:t>Click to edit Master title style</a:t>
            </a:r>
          </a:p>
        </p:txBody>
      </p:sp>
      <p:sp>
        <p:nvSpPr>
          <p:cNvPr id="3" name="Text Placeholder 2"/>
          <p:cNvSpPr>
            <a:spLocks noGrp="1"/>
          </p:cNvSpPr>
          <p:nvPr>
            <p:ph type="body" idx="1"/>
          </p:nvPr>
        </p:nvSpPr>
        <p:spPr>
          <a:xfrm>
            <a:off x="431800" y="1295401"/>
            <a:ext cx="11328400" cy="3058235"/>
          </a:xfrm>
        </p:spPr>
        <p:txBody>
          <a:bodyPr anchor="b" anchorCtr="0"/>
          <a:lstStyle>
            <a:lvl1pPr marL="0" indent="0">
              <a:buNone/>
              <a:defRPr sz="2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89046710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31800" y="1295401"/>
            <a:ext cx="5520200" cy="4248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4533" y="1295401"/>
            <a:ext cx="5545667" cy="4248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75581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31800" y="1295401"/>
            <a:ext cx="5520200" cy="4248000"/>
          </a:xfrm>
        </p:spPr>
        <p:txBody>
          <a:bodyPr/>
          <a:lstStyle>
            <a:lvl1pPr marL="0" indent="0">
              <a:buNone/>
              <a:defRPr/>
            </a:lvl1pPr>
            <a:lvl2pPr marL="0" indent="0">
              <a:buNone/>
              <a:defRPr/>
            </a:lvl2pPr>
            <a:lvl3pPr marL="177800" indent="-177800">
              <a:buFont typeface="Arial" panose="020B0604020202020204" pitchFamily="34" charset="0"/>
              <a:buChar char="•"/>
              <a:defRPr/>
            </a:lvl3pPr>
            <a:lvl4pPr marL="355600" indent="-177800">
              <a:defRPr/>
            </a:lvl4pPr>
            <a:lvl5pPr marL="0" indent="0">
              <a:buFontTx/>
              <a:buNone/>
              <a:defRPr i="1"/>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4533" y="1305000"/>
            <a:ext cx="5545667" cy="4248000"/>
          </a:xfrm>
        </p:spPr>
        <p:txBody>
          <a:bodyPr/>
          <a:lstStyle>
            <a:lvl1pPr marL="0" indent="0">
              <a:buNone/>
              <a:defRPr/>
            </a:lvl1pPr>
            <a:lvl2pPr marL="0" indent="0">
              <a:buNone/>
              <a:defRPr/>
            </a:lvl2pPr>
            <a:lvl3pPr marL="177800" indent="-177800">
              <a:buFont typeface="Arial" panose="020B0604020202020204" pitchFamily="34" charset="0"/>
              <a:buChar char="•"/>
              <a:defRPr/>
            </a:lvl3pPr>
            <a:lvl4pPr marL="355600" indent="-177800">
              <a:defRPr/>
            </a:lvl4pPr>
            <a:lvl5pPr marL="0" indent="0">
              <a:buFontTx/>
              <a:buNone/>
              <a:defRPr i="1"/>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565834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OFFSET">
    <p:spTree>
      <p:nvGrpSpPr>
        <p:cNvPr id="1" name=""/>
        <p:cNvGrpSpPr/>
        <p:nvPr/>
      </p:nvGrpSpPr>
      <p:grpSpPr>
        <a:xfrm>
          <a:off x="0" y="0"/>
          <a:ext cx="0" cy="0"/>
          <a:chOff x="0" y="0"/>
          <a:chExt cx="0" cy="0"/>
        </a:xfrm>
      </p:grpSpPr>
      <p:sp>
        <p:nvSpPr>
          <p:cNvPr id="2" name="Title 1"/>
          <p:cNvSpPr>
            <a:spLocks noGrp="1"/>
          </p:cNvSpPr>
          <p:nvPr>
            <p:ph type="title"/>
          </p:nvPr>
        </p:nvSpPr>
        <p:spPr>
          <a:xfrm>
            <a:off x="420304" y="216000"/>
            <a:ext cx="8603696" cy="792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31800" y="1295401"/>
            <a:ext cx="5979757" cy="4248000"/>
          </a:xfrm>
        </p:spPr>
        <p:txBody>
          <a:bodyPr/>
          <a:lstStyle>
            <a:lvl1pPr marL="0" indent="0">
              <a:buNone/>
              <a:defRPr/>
            </a:lvl1pPr>
            <a:lvl2pPr marL="0" indent="0">
              <a:buNone/>
              <a:defRPr/>
            </a:lvl2pPr>
            <a:lvl3pPr marL="177800" indent="-177800">
              <a:buFont typeface="Arial" panose="020B0604020202020204" pitchFamily="34" charset="0"/>
              <a:buChar char="•"/>
              <a:defRPr/>
            </a:lvl3pPr>
            <a:lvl4pPr marL="355600" indent="-177800">
              <a:defRPr/>
            </a:lvl4pPr>
            <a:lvl5pPr marL="0" indent="0">
              <a:buFontTx/>
              <a:buNone/>
              <a:defRPr i="1"/>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672200" y="1295401"/>
            <a:ext cx="5088000" cy="4248000"/>
          </a:xfrm>
        </p:spPr>
        <p:txBody>
          <a:bodyPr/>
          <a:lstStyle>
            <a:lvl1pPr marL="0" indent="0">
              <a:buNone/>
              <a:defRPr/>
            </a:lvl1pPr>
            <a:lvl2pPr marL="0" indent="0">
              <a:buNone/>
              <a:defRPr/>
            </a:lvl2pPr>
            <a:lvl3pPr marL="177800" indent="-177800">
              <a:buFont typeface="Arial" panose="020B0604020202020204" pitchFamily="34" charset="0"/>
              <a:buChar char="•"/>
              <a:defRPr/>
            </a:lvl3pPr>
            <a:lvl4pPr marL="355600" indent="-177800">
              <a:defRPr/>
            </a:lvl4pPr>
            <a:lvl5pPr marL="0" indent="0">
              <a:buFontTx/>
              <a:buNone/>
              <a:defRPr i="1"/>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71491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1800" y="1295400"/>
            <a:ext cx="5519032" cy="823912"/>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31800" y="2275488"/>
            <a:ext cx="5519033" cy="3276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4534" y="1295400"/>
            <a:ext cx="5566833" cy="823912"/>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214533" y="2275488"/>
            <a:ext cx="5545667" cy="3276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a:extLst>
              <a:ext uri="{FF2B5EF4-FFF2-40B4-BE49-F238E27FC236}">
                <a16:creationId xmlns:a16="http://schemas.microsoft.com/office/drawing/2014/main" id="{79F669AD-3D5E-4122-98A4-E43D73D05A89}"/>
              </a:ext>
            </a:extLst>
          </p:cNvPr>
          <p:cNvSpPr>
            <a:spLocks noGrp="1"/>
          </p:cNvSpPr>
          <p:nvPr>
            <p:ph type="title"/>
          </p:nvPr>
        </p:nvSpPr>
        <p:spPr>
          <a:xfrm>
            <a:off x="420304" y="216000"/>
            <a:ext cx="8603696" cy="792000"/>
          </a:xfrm>
        </p:spPr>
        <p:txBody>
          <a:bodyPr/>
          <a:lstStyle/>
          <a:p>
            <a:r>
              <a:rPr lang="en-US"/>
              <a:t>Click to edit Master title style</a:t>
            </a:r>
            <a:endParaRPr lang="en-US" dirty="0"/>
          </a:p>
        </p:txBody>
      </p:sp>
    </p:spTree>
    <p:extLst>
      <p:ext uri="{BB962C8B-B14F-4D97-AF65-F5344CB8AC3E}">
        <p14:creationId xmlns:p14="http://schemas.microsoft.com/office/powerpoint/2010/main" val="390570113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0304" y="216000"/>
            <a:ext cx="8603696" cy="792000"/>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431800" y="1296000"/>
            <a:ext cx="11328400" cy="4248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9" name="Picture 18" descr="UoL_Logo.eps">
            <a:extLst>
              <a:ext uri="{FF2B5EF4-FFF2-40B4-BE49-F238E27FC236}">
                <a16:creationId xmlns:a16="http://schemas.microsoft.com/office/drawing/2014/main" id="{D6D8CA60-B02A-4958-8D17-810A89C72D3F}"/>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9252867" y="393128"/>
            <a:ext cx="2529808" cy="541638"/>
          </a:xfrm>
          <a:prstGeom prst="rect">
            <a:avLst/>
          </a:prstGeom>
        </p:spPr>
      </p:pic>
      <p:cxnSp>
        <p:nvCxnSpPr>
          <p:cNvPr id="20" name="Straight Connector 19">
            <a:extLst>
              <a:ext uri="{FF2B5EF4-FFF2-40B4-BE49-F238E27FC236}">
                <a16:creationId xmlns:a16="http://schemas.microsoft.com/office/drawing/2014/main" id="{640EB66D-316C-499C-992B-B8FAE250DA18}"/>
              </a:ext>
            </a:extLst>
          </p:cNvPr>
          <p:cNvCxnSpPr>
            <a:cxnSpLocks/>
          </p:cNvCxnSpPr>
          <p:nvPr userDrawn="1"/>
        </p:nvCxnSpPr>
        <p:spPr>
          <a:xfrm>
            <a:off x="431800" y="1066791"/>
            <a:ext cx="11328400" cy="0"/>
          </a:xfrm>
          <a:prstGeom prst="line">
            <a:avLst/>
          </a:prstGeom>
          <a:noFill/>
          <a:ln w="19050" cap="flat" cmpd="sng" algn="ctr">
            <a:solidFill>
              <a:srgbClr val="000000"/>
            </a:solidFill>
            <a:prstDash val="solid"/>
            <a:miter lim="800000"/>
          </a:ln>
          <a:effectLst/>
        </p:spPr>
      </p:cxnSp>
      <p:sp>
        <p:nvSpPr>
          <p:cNvPr id="22" name="TextBox 21">
            <a:extLst>
              <a:ext uri="{FF2B5EF4-FFF2-40B4-BE49-F238E27FC236}">
                <a16:creationId xmlns:a16="http://schemas.microsoft.com/office/drawing/2014/main" id="{0CFA6F87-4D14-48F8-BB18-EE3294BC2426}"/>
              </a:ext>
            </a:extLst>
          </p:cNvPr>
          <p:cNvSpPr txBox="1"/>
          <p:nvPr userDrawn="1"/>
        </p:nvSpPr>
        <p:spPr>
          <a:xfrm>
            <a:off x="413011" y="6113713"/>
            <a:ext cx="4518124" cy="172355"/>
          </a:xfrm>
          <a:prstGeom prst="rect">
            <a:avLst/>
          </a:prstGeom>
          <a:noFill/>
        </p:spPr>
        <p:txBody>
          <a:bodyPr wrap="square" lIns="0" tIns="0" rIns="0" bIns="0" rtlCol="0">
            <a:spAutoFit/>
          </a:bodyPr>
          <a:lstStyle/>
          <a:p>
            <a:pPr defTabSz="914400" fontAlgn="base">
              <a:lnSpc>
                <a:spcPct val="80000"/>
              </a:lnSpc>
              <a:spcBef>
                <a:spcPct val="0"/>
              </a:spcBef>
              <a:spcAft>
                <a:spcPct val="0"/>
              </a:spcAft>
            </a:pPr>
            <a:r>
              <a:rPr lang="en-US" sz="1400" b="1" dirty="0">
                <a:solidFill>
                  <a:srgbClr val="000000"/>
                </a:solidFill>
                <a:latin typeface="Arial" panose="020B0604020202020204" pitchFamily="34" charset="0"/>
                <a:ea typeface="Geneva" pitchFamily="122" charset="-128"/>
              </a:rPr>
              <a:t>Leeds University Business School</a:t>
            </a:r>
          </a:p>
        </p:txBody>
      </p:sp>
      <p:grpSp>
        <p:nvGrpSpPr>
          <p:cNvPr id="23" name="Group 22">
            <a:extLst>
              <a:ext uri="{FF2B5EF4-FFF2-40B4-BE49-F238E27FC236}">
                <a16:creationId xmlns:a16="http://schemas.microsoft.com/office/drawing/2014/main" id="{1F0657E8-B3A6-4058-B0F7-CF6542BD098F}"/>
              </a:ext>
            </a:extLst>
          </p:cNvPr>
          <p:cNvGrpSpPr/>
          <p:nvPr userDrawn="1"/>
        </p:nvGrpSpPr>
        <p:grpSpPr>
          <a:xfrm>
            <a:off x="0" y="5725299"/>
            <a:ext cx="12192000" cy="134165"/>
            <a:chOff x="0" y="5120118"/>
            <a:chExt cx="9162160" cy="131482"/>
          </a:xfrm>
        </p:grpSpPr>
        <p:sp>
          <p:nvSpPr>
            <p:cNvPr id="24" name="Rectangle 23">
              <a:extLst>
                <a:ext uri="{FF2B5EF4-FFF2-40B4-BE49-F238E27FC236}">
                  <a16:creationId xmlns:a16="http://schemas.microsoft.com/office/drawing/2014/main" id="{5B0CF008-906D-45E7-8D14-C522A74C2418}"/>
                </a:ext>
              </a:extLst>
            </p:cNvPr>
            <p:cNvSpPr/>
            <p:nvPr userDrawn="1"/>
          </p:nvSpPr>
          <p:spPr>
            <a:xfrm>
              <a:off x="0" y="5120118"/>
              <a:ext cx="1308880" cy="131482"/>
            </a:xfrm>
            <a:prstGeom prst="rec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2C1DB97D-BEED-46E4-AA00-4D0593ED7E88}"/>
                </a:ext>
              </a:extLst>
            </p:cNvPr>
            <p:cNvSpPr/>
            <p:nvPr userDrawn="1"/>
          </p:nvSpPr>
          <p:spPr>
            <a:xfrm>
              <a:off x="1308880" y="5120118"/>
              <a:ext cx="1308880" cy="131482"/>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ED675BE7-0FA2-4434-B4E8-6C4F546E9A8F}"/>
                </a:ext>
              </a:extLst>
            </p:cNvPr>
            <p:cNvSpPr/>
            <p:nvPr userDrawn="1"/>
          </p:nvSpPr>
          <p:spPr>
            <a:xfrm>
              <a:off x="2617760" y="5120118"/>
              <a:ext cx="1308880" cy="131482"/>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40268AB0-E19E-454A-AD2A-A1B872C95244}"/>
                </a:ext>
              </a:extLst>
            </p:cNvPr>
            <p:cNvSpPr/>
            <p:nvPr userDrawn="1"/>
          </p:nvSpPr>
          <p:spPr>
            <a:xfrm>
              <a:off x="3926640" y="5120118"/>
              <a:ext cx="1308880" cy="131482"/>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92541FF0-7ED7-400B-AB0A-87BBE523E36A}"/>
                </a:ext>
              </a:extLst>
            </p:cNvPr>
            <p:cNvSpPr/>
            <p:nvPr userDrawn="1"/>
          </p:nvSpPr>
          <p:spPr>
            <a:xfrm>
              <a:off x="5235520" y="5120118"/>
              <a:ext cx="1308880" cy="131482"/>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29" name="Rectangle 28">
              <a:extLst>
                <a:ext uri="{FF2B5EF4-FFF2-40B4-BE49-F238E27FC236}">
                  <a16:creationId xmlns:a16="http://schemas.microsoft.com/office/drawing/2014/main" id="{96201762-4B03-4528-A68E-0F6510B6B151}"/>
                </a:ext>
              </a:extLst>
            </p:cNvPr>
            <p:cNvSpPr/>
            <p:nvPr userDrawn="1"/>
          </p:nvSpPr>
          <p:spPr>
            <a:xfrm>
              <a:off x="6544400" y="5120118"/>
              <a:ext cx="1308880" cy="131482"/>
            </a:xfrm>
            <a:prstGeom prst="rect">
              <a:avLst/>
            </a:prstGeom>
            <a:solidFill>
              <a:schemeClr val="accent6"/>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76289A26-49EC-443E-84C0-1BAAC5CAA16C}"/>
                </a:ext>
              </a:extLst>
            </p:cNvPr>
            <p:cNvSpPr/>
            <p:nvPr userDrawn="1"/>
          </p:nvSpPr>
          <p:spPr>
            <a:xfrm>
              <a:off x="7853280" y="5120118"/>
              <a:ext cx="1308880" cy="131482"/>
            </a:xfrm>
            <a:prstGeom prst="rect">
              <a:avLst/>
            </a:prstGeom>
            <a:solidFill>
              <a:schemeClr val="tx2"/>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pic>
        <p:nvPicPr>
          <p:cNvPr id="4" name="Picture 3"/>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047851" y="6020057"/>
            <a:ext cx="3734824" cy="359665"/>
          </a:xfrm>
          <a:prstGeom prst="rect">
            <a:avLst/>
          </a:prstGeom>
        </p:spPr>
      </p:pic>
    </p:spTree>
    <p:extLst>
      <p:ext uri="{BB962C8B-B14F-4D97-AF65-F5344CB8AC3E}">
        <p14:creationId xmlns:p14="http://schemas.microsoft.com/office/powerpoint/2010/main" val="21309226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2600" kern="1200">
          <a:solidFill>
            <a:schemeClr val="tx1"/>
          </a:solidFill>
          <a:latin typeface="+mj-lt"/>
          <a:ea typeface="+mj-ea"/>
          <a:cs typeface="+mj-cs"/>
        </a:defRPr>
      </a:lvl1pPr>
    </p:titleStyle>
    <p:bodyStyle>
      <a:lvl1pPr marL="177800" indent="-177800" algn="l" defTabSz="914400" rtl="0" eaLnBrk="1" latinLnBrk="0" hangingPunct="1">
        <a:lnSpc>
          <a:spcPct val="100000"/>
        </a:lnSpc>
        <a:spcBef>
          <a:spcPts val="0"/>
        </a:spcBef>
        <a:spcAft>
          <a:spcPts val="300"/>
        </a:spcAft>
        <a:buFont typeface="Arial" panose="020B0604020202020204" pitchFamily="34" charset="0"/>
        <a:buChar char="•"/>
        <a:defRPr sz="1800" b="1" kern="1200">
          <a:solidFill>
            <a:schemeClr val="tx1"/>
          </a:solidFill>
          <a:latin typeface="+mn-lt"/>
          <a:ea typeface="+mn-ea"/>
          <a:cs typeface="+mn-cs"/>
        </a:defRPr>
      </a:lvl1pPr>
      <a:lvl2pPr marL="355600" indent="-177800"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2pPr>
      <a:lvl3pPr marL="542925" indent="-187325"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3pPr>
      <a:lvl4pPr marL="720725" indent="-177800" algn="l" defTabSz="914400" rtl="0" eaLnBrk="1" latinLnBrk="0" hangingPunct="1">
        <a:lnSpc>
          <a:spcPct val="100000"/>
        </a:lnSpc>
        <a:spcBef>
          <a:spcPts val="0"/>
        </a:spcBef>
        <a:spcAft>
          <a:spcPts val="300"/>
        </a:spcAft>
        <a:buFont typeface="Arial" panose="020B0604020202020204" pitchFamily="34" charset="0"/>
        <a:buChar char="‒"/>
        <a:defRPr sz="1800" kern="1200">
          <a:solidFill>
            <a:schemeClr val="tx1"/>
          </a:solidFill>
          <a:latin typeface="+mn-lt"/>
          <a:ea typeface="+mn-ea"/>
          <a:cs typeface="+mn-cs"/>
        </a:defRPr>
      </a:lvl4pPr>
      <a:lvl5pPr marL="898525" indent="-177800" algn="l" defTabSz="914400" rtl="0" eaLnBrk="1" latinLnBrk="0" hangingPunct="1">
        <a:lnSpc>
          <a:spcPct val="100000"/>
        </a:lnSpc>
        <a:spcBef>
          <a:spcPts val="0"/>
        </a:spcBef>
        <a:spcAft>
          <a:spcPts val="300"/>
        </a:spcAft>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16">
          <p15:clr>
            <a:srgbClr val="F26B43"/>
          </p15:clr>
        </p15:guide>
        <p15:guide id="2" pos="5556">
          <p15:clr>
            <a:srgbClr val="F26B43"/>
          </p15:clr>
        </p15:guide>
        <p15:guide id="3" pos="204">
          <p15:clr>
            <a:srgbClr val="F26B43"/>
          </p15:clr>
        </p15:guide>
        <p15:guide id="4" orient="horz" pos="586">
          <p15:clr>
            <a:srgbClr val="F26B43"/>
          </p15:clr>
        </p15:guide>
        <p15:guide id="5" orient="horz" pos="3494">
          <p15:clr>
            <a:srgbClr val="F26B43"/>
          </p15:clr>
        </p15:guide>
        <p15:guide id="6" pos="2822">
          <p15:clr>
            <a:srgbClr val="F26B43"/>
          </p15:clr>
        </p15:guide>
        <p15:guide id="7" pos="2936">
          <p15:clr>
            <a:srgbClr val="F26B43"/>
          </p15:clr>
        </p15:guide>
        <p15:guide id="8" orient="horz" pos="393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2302B-7EE9-4A09-901A-242451C7C364}"/>
              </a:ext>
            </a:extLst>
          </p:cNvPr>
          <p:cNvSpPr>
            <a:spLocks noGrp="1"/>
          </p:cNvSpPr>
          <p:nvPr>
            <p:ph type="ctrTitle"/>
          </p:nvPr>
        </p:nvSpPr>
        <p:spPr>
          <a:xfrm>
            <a:off x="63374" y="1367073"/>
            <a:ext cx="6446067" cy="2898255"/>
          </a:xfrm>
        </p:spPr>
        <p:txBody>
          <a:bodyPr vert="horz" lIns="91440" tIns="45720" rIns="91440" bIns="45720" rtlCol="0" anchor="b">
            <a:normAutofit fontScale="90000"/>
          </a:bodyPr>
          <a:lstStyle/>
          <a:p>
            <a:r>
              <a:rPr lang="en-US" sz="4000" b="1" kern="1200" dirty="0">
                <a:solidFill>
                  <a:schemeClr val="tx1"/>
                </a:solidFill>
              </a:rPr>
              <a:t>“</a:t>
            </a:r>
            <a:r>
              <a:rPr lang="en-GB" sz="4000" b="1" dirty="0"/>
              <a:t>Brexit &amp; UK’s complicated relationship with the European Union past, present and future</a:t>
            </a:r>
            <a:r>
              <a:rPr lang="en-US" sz="4000" b="1" kern="1200" dirty="0">
                <a:solidFill>
                  <a:schemeClr val="tx1"/>
                </a:solidFill>
              </a:rPr>
              <a:t>”</a:t>
            </a:r>
            <a:r>
              <a:rPr lang="en-US" sz="3200" b="1" kern="1200" dirty="0">
                <a:solidFill>
                  <a:schemeClr val="tx1"/>
                </a:solidFill>
                <a:latin typeface="+mj-lt"/>
                <a:ea typeface="+mj-ea"/>
                <a:cs typeface="+mj-cs"/>
              </a:rPr>
              <a:t/>
            </a:r>
            <a:br>
              <a:rPr lang="en-US" sz="3200" b="1" kern="1200" dirty="0">
                <a:solidFill>
                  <a:schemeClr val="tx1"/>
                </a:solidFill>
                <a:latin typeface="+mj-lt"/>
                <a:ea typeface="+mj-ea"/>
                <a:cs typeface="+mj-cs"/>
              </a:rPr>
            </a:br>
            <a:r>
              <a:rPr lang="en-US" sz="2600" kern="1200" dirty="0">
                <a:solidFill>
                  <a:schemeClr val="tx1"/>
                </a:solidFill>
                <a:latin typeface="+mj-lt"/>
                <a:ea typeface="+mj-ea"/>
                <a:cs typeface="+mj-cs"/>
              </a:rPr>
              <a:t/>
            </a:r>
            <a:br>
              <a:rPr lang="en-US" sz="2600" kern="1200" dirty="0">
                <a:solidFill>
                  <a:schemeClr val="tx1"/>
                </a:solidFill>
                <a:latin typeface="+mj-lt"/>
                <a:ea typeface="+mj-ea"/>
                <a:cs typeface="+mj-cs"/>
              </a:rPr>
            </a:br>
            <a:r>
              <a:rPr lang="en-US" sz="2600" kern="1200" dirty="0">
                <a:solidFill>
                  <a:schemeClr val="tx1"/>
                </a:solidFill>
                <a:latin typeface="+mj-lt"/>
                <a:ea typeface="+mj-ea"/>
                <a:cs typeface="+mj-cs"/>
              </a:rPr>
              <a:t>Muhammad Ali Nasir</a:t>
            </a:r>
            <a:br>
              <a:rPr lang="en-US" sz="2600" kern="1200" dirty="0">
                <a:solidFill>
                  <a:schemeClr val="tx1"/>
                </a:solidFill>
                <a:latin typeface="+mj-lt"/>
                <a:ea typeface="+mj-ea"/>
                <a:cs typeface="+mj-cs"/>
              </a:rPr>
            </a:br>
            <a:endParaRPr lang="en-US" sz="2600" kern="1200" dirty="0">
              <a:solidFill>
                <a:schemeClr val="tx1"/>
              </a:solidFill>
              <a:latin typeface="+mj-lt"/>
              <a:ea typeface="+mj-ea"/>
              <a:cs typeface="+mj-cs"/>
            </a:endParaRPr>
          </a:p>
        </p:txBody>
      </p:sp>
      <p:sp>
        <p:nvSpPr>
          <p:cNvPr id="1100" name="Freeform: Shape 1100">
            <a:extLst>
              <a:ext uri="{FF2B5EF4-FFF2-40B4-BE49-F238E27FC236}">
                <a16:creationId xmlns:a16="http://schemas.microsoft.com/office/drawing/2014/main" id="{F6EF57EF-D042-41D3-83E8-41A1FE6C11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32876" cy="1290953"/>
          </a:xfrm>
          <a:custGeom>
            <a:avLst/>
            <a:gdLst>
              <a:gd name="connsiteX0" fmla="*/ 0 w 5532876"/>
              <a:gd name="connsiteY0" fmla="*/ 0 h 1290953"/>
              <a:gd name="connsiteX1" fmla="*/ 5532876 w 5532876"/>
              <a:gd name="connsiteY1" fmla="*/ 0 h 1290953"/>
              <a:gd name="connsiteX2" fmla="*/ 4936972 w 5532876"/>
              <a:gd name="connsiteY2" fmla="*/ 1290953 h 1290953"/>
              <a:gd name="connsiteX3" fmla="*/ 0 w 5532876"/>
              <a:gd name="connsiteY3" fmla="*/ 1290953 h 1290953"/>
            </a:gdLst>
            <a:ahLst/>
            <a:cxnLst>
              <a:cxn ang="0">
                <a:pos x="connsiteX0" y="connsiteY0"/>
              </a:cxn>
              <a:cxn ang="0">
                <a:pos x="connsiteX1" y="connsiteY1"/>
              </a:cxn>
              <a:cxn ang="0">
                <a:pos x="connsiteX2" y="connsiteY2"/>
              </a:cxn>
              <a:cxn ang="0">
                <a:pos x="connsiteX3" y="connsiteY3"/>
              </a:cxn>
            </a:cxnLst>
            <a:rect l="l" t="t" r="r" b="b"/>
            <a:pathLst>
              <a:path w="5532876" h="1290953">
                <a:moveTo>
                  <a:pt x="0" y="0"/>
                </a:moveTo>
                <a:lnTo>
                  <a:pt x="5532876" y="0"/>
                </a:lnTo>
                <a:lnTo>
                  <a:pt x="4936972" y="1290953"/>
                </a:lnTo>
                <a:lnTo>
                  <a:pt x="0" y="1290953"/>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6" name="Freeform: Shape 1102">
            <a:extLst>
              <a:ext uri="{FF2B5EF4-FFF2-40B4-BE49-F238E27FC236}">
                <a16:creationId xmlns:a16="http://schemas.microsoft.com/office/drawing/2014/main" id="{D00A59BB-A268-4F3E-9D41-CA265AF168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41" y="1"/>
            <a:ext cx="7094159" cy="1290953"/>
          </a:xfrm>
          <a:custGeom>
            <a:avLst/>
            <a:gdLst>
              <a:gd name="connsiteX0" fmla="*/ 595904 w 7094159"/>
              <a:gd name="connsiteY0" fmla="*/ 0 h 1290953"/>
              <a:gd name="connsiteX1" fmla="*/ 7094159 w 7094159"/>
              <a:gd name="connsiteY1" fmla="*/ 0 h 1290953"/>
              <a:gd name="connsiteX2" fmla="*/ 7094159 w 7094159"/>
              <a:gd name="connsiteY2" fmla="*/ 1290553 h 1290953"/>
              <a:gd name="connsiteX3" fmla="*/ 5920618 w 7094159"/>
              <a:gd name="connsiteY3" fmla="*/ 1290553 h 1290953"/>
              <a:gd name="connsiteX4" fmla="*/ 5920618 w 7094159"/>
              <a:gd name="connsiteY4" fmla="*/ 1290953 h 1290953"/>
              <a:gd name="connsiteX5" fmla="*/ 2729248 w 7094159"/>
              <a:gd name="connsiteY5" fmla="*/ 1290953 h 1290953"/>
              <a:gd name="connsiteX6" fmla="*/ 2574303 w 7094159"/>
              <a:gd name="connsiteY6" fmla="*/ 1290953 h 1290953"/>
              <a:gd name="connsiteX7" fmla="*/ 0 w 7094159"/>
              <a:gd name="connsiteY7" fmla="*/ 1290953 h 129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4159" h="1290953">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5" name="Freeform: Shape 1104">
            <a:extLst>
              <a:ext uri="{FF2B5EF4-FFF2-40B4-BE49-F238E27FC236}">
                <a16:creationId xmlns:a16="http://schemas.microsoft.com/office/drawing/2014/main" id="{63794DCE-9D34-40DF-AB3F-06DA8ACCDA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2116" y="5450103"/>
            <a:ext cx="5569884" cy="1407897"/>
          </a:xfrm>
          <a:custGeom>
            <a:avLst/>
            <a:gdLst>
              <a:gd name="connsiteX0" fmla="*/ 652041 w 5569884"/>
              <a:gd name="connsiteY0" fmla="*/ 0 h 1407897"/>
              <a:gd name="connsiteX1" fmla="*/ 5569884 w 5569884"/>
              <a:gd name="connsiteY1" fmla="*/ 0 h 1407897"/>
              <a:gd name="connsiteX2" fmla="*/ 5569884 w 5569884"/>
              <a:gd name="connsiteY2" fmla="*/ 1407897 h 1407897"/>
              <a:gd name="connsiteX3" fmla="*/ 0 w 5569884"/>
              <a:gd name="connsiteY3" fmla="*/ 1407897 h 1407897"/>
            </a:gdLst>
            <a:ahLst/>
            <a:cxnLst>
              <a:cxn ang="0">
                <a:pos x="connsiteX0" y="connsiteY0"/>
              </a:cxn>
              <a:cxn ang="0">
                <a:pos x="connsiteX1" y="connsiteY1"/>
              </a:cxn>
              <a:cxn ang="0">
                <a:pos x="connsiteX2" y="connsiteY2"/>
              </a:cxn>
              <a:cxn ang="0">
                <a:pos x="connsiteX3" y="connsiteY3"/>
              </a:cxn>
            </a:cxnLst>
            <a:rect l="l" t="t" r="r" b="b"/>
            <a:pathLst>
              <a:path w="5569884" h="1407897">
                <a:moveTo>
                  <a:pt x="652041" y="0"/>
                </a:moveTo>
                <a:lnTo>
                  <a:pt x="5569884" y="0"/>
                </a:lnTo>
                <a:lnTo>
                  <a:pt x="5569884" y="1407897"/>
                </a:lnTo>
                <a:lnTo>
                  <a:pt x="0" y="140789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7" name="Freeform: Shape 1106">
            <a:extLst>
              <a:ext uri="{FF2B5EF4-FFF2-40B4-BE49-F238E27FC236}">
                <a16:creationId xmlns:a16="http://schemas.microsoft.com/office/drawing/2014/main" id="{45006452-918C-4282-A72C-C9692B6691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50103"/>
            <a:ext cx="7114535" cy="1407897"/>
          </a:xfrm>
          <a:custGeom>
            <a:avLst/>
            <a:gdLst>
              <a:gd name="connsiteX0" fmla="*/ 0 w 7114535"/>
              <a:gd name="connsiteY0" fmla="*/ 0 h 1407897"/>
              <a:gd name="connsiteX1" fmla="*/ 1189345 w 7114535"/>
              <a:gd name="connsiteY1" fmla="*/ 0 h 1407897"/>
              <a:gd name="connsiteX2" fmla="*/ 7114535 w 7114535"/>
              <a:gd name="connsiteY2" fmla="*/ 0 h 1407897"/>
              <a:gd name="connsiteX3" fmla="*/ 6462495 w 7114535"/>
              <a:gd name="connsiteY3" fmla="*/ 1407897 h 1407897"/>
              <a:gd name="connsiteX4" fmla="*/ 0 w 7114535"/>
              <a:gd name="connsiteY4" fmla="*/ 1407897 h 140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4535" h="1407897">
                <a:moveTo>
                  <a:pt x="0" y="0"/>
                </a:moveTo>
                <a:lnTo>
                  <a:pt x="1189345" y="0"/>
                </a:lnTo>
                <a:lnTo>
                  <a:pt x="7114535" y="0"/>
                </a:lnTo>
                <a:lnTo>
                  <a:pt x="6462495" y="1407897"/>
                </a:lnTo>
                <a:lnTo>
                  <a:pt x="0" y="1407897"/>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6278880" y="1431362"/>
            <a:ext cx="5042793" cy="2635541"/>
          </a:xfrm>
          <a:prstGeom prst="rect">
            <a:avLst/>
          </a:prstGeom>
        </p:spPr>
      </p:pic>
    </p:spTree>
    <p:extLst>
      <p:ext uri="{BB962C8B-B14F-4D97-AF65-F5344CB8AC3E}">
        <p14:creationId xmlns:p14="http://schemas.microsoft.com/office/powerpoint/2010/main" val="65540993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Public opinion on the membership of EU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8220" y="1295400"/>
            <a:ext cx="10195560" cy="4248150"/>
          </a:xfrm>
        </p:spPr>
      </p:pic>
    </p:spTree>
    <p:extLst>
      <p:ext uri="{BB962C8B-B14F-4D97-AF65-F5344CB8AC3E}">
        <p14:creationId xmlns:p14="http://schemas.microsoft.com/office/powerpoint/2010/main" val="40527269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Eurosceptic &amp; Cameron’s Charm Offensive</a:t>
            </a:r>
          </a:p>
        </p:txBody>
      </p:sp>
      <p:sp>
        <p:nvSpPr>
          <p:cNvPr id="3" name="Content Placeholder 2"/>
          <p:cNvSpPr>
            <a:spLocks noGrp="1"/>
          </p:cNvSpPr>
          <p:nvPr>
            <p:ph idx="1"/>
          </p:nvPr>
        </p:nvSpPr>
        <p:spPr/>
        <p:txBody>
          <a:bodyPr/>
          <a:lstStyle/>
          <a:p>
            <a:r>
              <a:rPr lang="en-GB" b="0" dirty="0"/>
              <a:t>Pizza restaurant at Chicago O'Hare airport &amp; Brexit – NATO 2012</a:t>
            </a:r>
          </a:p>
          <a:p>
            <a:r>
              <a:rPr lang="en-GB" b="0" dirty="0"/>
              <a:t>EU speech at Bloomberg David Cameron promises in/out referendum – 2013</a:t>
            </a:r>
          </a:p>
          <a:p>
            <a:r>
              <a:rPr lang="en-GB" b="0" dirty="0"/>
              <a:t>European Union (Referendum) Bill 2013 – Labour and Lib Dem abstained</a:t>
            </a:r>
          </a:p>
          <a:p>
            <a:r>
              <a:rPr lang="en-GB" b="0" dirty="0"/>
              <a:t>European Parliament election in 2014 &amp; UK Independence Party (UKIP)</a:t>
            </a:r>
          </a:p>
          <a:p>
            <a:r>
              <a:rPr lang="en-GB" b="0" dirty="0"/>
              <a:t>General elections 2015 – Conservatives 330 seats </a:t>
            </a:r>
          </a:p>
          <a:p>
            <a:r>
              <a:rPr lang="en-GB" b="0" dirty="0"/>
              <a:t>European Union Referendum Act 2015</a:t>
            </a:r>
          </a:p>
          <a:p>
            <a:endParaRPr lang="en-GB" b="0" dirty="0"/>
          </a:p>
          <a:p>
            <a:endParaRPr lang="en-GB" b="0" dirty="0"/>
          </a:p>
        </p:txBody>
      </p:sp>
      <p:pic>
        <p:nvPicPr>
          <p:cNvPr id="5" name="Picture 4"/>
          <p:cNvPicPr>
            <a:picLocks noChangeAspect="1"/>
          </p:cNvPicPr>
          <p:nvPr/>
        </p:nvPicPr>
        <p:blipFill>
          <a:blip r:embed="rId3"/>
          <a:stretch>
            <a:fillRect/>
          </a:stretch>
        </p:blipFill>
        <p:spPr>
          <a:xfrm>
            <a:off x="8573632" y="1144299"/>
            <a:ext cx="3186568" cy="1526473"/>
          </a:xfrm>
          <a:prstGeom prst="rect">
            <a:avLst/>
          </a:prstGeom>
        </p:spPr>
      </p:pic>
      <p:pic>
        <p:nvPicPr>
          <p:cNvPr id="6" name="Picture 5"/>
          <p:cNvPicPr>
            <a:picLocks noChangeAspect="1"/>
          </p:cNvPicPr>
          <p:nvPr/>
        </p:nvPicPr>
        <p:blipFill>
          <a:blip r:embed="rId4"/>
          <a:stretch>
            <a:fillRect/>
          </a:stretch>
        </p:blipFill>
        <p:spPr>
          <a:xfrm>
            <a:off x="6096001" y="2822473"/>
            <a:ext cx="5664200" cy="2873228"/>
          </a:xfrm>
          <a:prstGeom prst="rect">
            <a:avLst/>
          </a:prstGeom>
        </p:spPr>
      </p:pic>
    </p:spTree>
    <p:extLst>
      <p:ext uri="{BB962C8B-B14F-4D97-AF65-F5344CB8AC3E}">
        <p14:creationId xmlns:p14="http://schemas.microsoft.com/office/powerpoint/2010/main" val="254240966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CA438-8CD3-99F4-2436-603DBFD7BB3A}"/>
              </a:ext>
            </a:extLst>
          </p:cNvPr>
          <p:cNvSpPr>
            <a:spLocks noGrp="1"/>
          </p:cNvSpPr>
          <p:nvPr>
            <p:ph type="title"/>
          </p:nvPr>
        </p:nvSpPr>
        <p:spPr/>
        <p:txBody>
          <a:bodyPr/>
          <a:lstStyle/>
          <a:p>
            <a:r>
              <a:rPr lang="en-GB" b="1" dirty="0"/>
              <a:t>Opt-outs Not Opted – Cameron’s Deal </a:t>
            </a:r>
          </a:p>
        </p:txBody>
      </p:sp>
      <p:sp>
        <p:nvSpPr>
          <p:cNvPr id="3" name="Content Placeholder 2">
            <a:extLst>
              <a:ext uri="{FF2B5EF4-FFF2-40B4-BE49-F238E27FC236}">
                <a16:creationId xmlns:a16="http://schemas.microsoft.com/office/drawing/2014/main" id="{61CA96B6-7653-D5C1-FDAF-C0425A3A725C}"/>
              </a:ext>
            </a:extLst>
          </p:cNvPr>
          <p:cNvSpPr>
            <a:spLocks noGrp="1"/>
          </p:cNvSpPr>
          <p:nvPr>
            <p:ph idx="1"/>
          </p:nvPr>
        </p:nvSpPr>
        <p:spPr>
          <a:xfrm>
            <a:off x="431799" y="1296000"/>
            <a:ext cx="6555598" cy="4248000"/>
          </a:xfrm>
        </p:spPr>
        <p:txBody>
          <a:bodyPr/>
          <a:lstStyle/>
          <a:p>
            <a:pPr algn="just"/>
            <a:r>
              <a:rPr lang="en-GB" dirty="0"/>
              <a:t>Pre Brexit Re-negotiations of membership :  2015 - 2016</a:t>
            </a:r>
          </a:p>
          <a:p>
            <a:pPr lvl="1" algn="just"/>
            <a:r>
              <a:rPr lang="en-GB" dirty="0"/>
              <a:t>Emergency brake (in-work benefits)</a:t>
            </a:r>
          </a:p>
          <a:p>
            <a:pPr lvl="1" algn="just"/>
            <a:r>
              <a:rPr lang="en-GB" dirty="0"/>
              <a:t>The "Red Card“ (block or reform EU rules) </a:t>
            </a:r>
          </a:p>
          <a:p>
            <a:pPr lvl="1" algn="just"/>
            <a:r>
              <a:rPr lang="en-GB" dirty="0"/>
              <a:t>Deporting EU migrants ( e.g. criminal reason) </a:t>
            </a:r>
          </a:p>
          <a:p>
            <a:pPr lvl="1" algn="just"/>
            <a:r>
              <a:rPr lang="en-GB" dirty="0"/>
              <a:t>Child benefit (country of residence)</a:t>
            </a:r>
          </a:p>
          <a:p>
            <a:pPr lvl="1" algn="just"/>
            <a:r>
              <a:rPr lang="en-GB" b="1" dirty="0"/>
              <a:t>Ever closer union </a:t>
            </a:r>
            <a:r>
              <a:rPr lang="en-GB" dirty="0"/>
              <a:t>(symbolic term but)</a:t>
            </a:r>
          </a:p>
          <a:p>
            <a:pPr lvl="1" algn="just"/>
            <a:r>
              <a:rPr lang="en-GB" dirty="0"/>
              <a:t>Protection for non-eurozone countries (No contribution to bailouts, currency, financial regulations,  or decisions in favour of Eurozone)</a:t>
            </a:r>
          </a:p>
          <a:p>
            <a:pPr lvl="1" algn="just"/>
            <a:r>
              <a:rPr lang="en-GB" dirty="0"/>
              <a:t>Limiting residence rights for family members</a:t>
            </a:r>
          </a:p>
          <a:p>
            <a:endParaRPr lang="en-GB" dirty="0"/>
          </a:p>
        </p:txBody>
      </p:sp>
      <p:pic>
        <p:nvPicPr>
          <p:cNvPr id="4" name="Picture 2" descr="No photo description available.">
            <a:extLst>
              <a:ext uri="{FF2B5EF4-FFF2-40B4-BE49-F238E27FC236}">
                <a16:creationId xmlns:a16="http://schemas.microsoft.com/office/drawing/2014/main" id="{59C9C260-ABF1-71E8-6D95-19FB5D2FA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0570" y="1770434"/>
            <a:ext cx="4386870" cy="3166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68575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Referendum – June 2016</a:t>
            </a:r>
          </a:p>
        </p:txBody>
      </p:sp>
      <p:pic>
        <p:nvPicPr>
          <p:cNvPr id="3" name="Picture 2"/>
          <p:cNvPicPr>
            <a:picLocks noChangeAspect="1"/>
          </p:cNvPicPr>
          <p:nvPr/>
        </p:nvPicPr>
        <p:blipFill>
          <a:blip r:embed="rId3"/>
          <a:stretch>
            <a:fillRect/>
          </a:stretch>
        </p:blipFill>
        <p:spPr>
          <a:xfrm>
            <a:off x="262551" y="1198296"/>
            <a:ext cx="6165410" cy="4374314"/>
          </a:xfrm>
          <a:prstGeom prst="rect">
            <a:avLst/>
          </a:prstGeom>
        </p:spPr>
      </p:pic>
      <p:graphicFrame>
        <p:nvGraphicFramePr>
          <p:cNvPr id="6" name="Table 4">
            <a:extLst>
              <a:ext uri="{FF2B5EF4-FFF2-40B4-BE49-F238E27FC236}">
                <a16:creationId xmlns:a16="http://schemas.microsoft.com/office/drawing/2014/main" id="{BC7508D5-2701-3C7B-D3AF-DBD960098D25}"/>
              </a:ext>
            </a:extLst>
          </p:cNvPr>
          <p:cNvGraphicFramePr>
            <a:graphicFrameLocks noGrp="1"/>
          </p:cNvGraphicFramePr>
          <p:nvPr>
            <p:extLst>
              <p:ext uri="{D42A27DB-BD31-4B8C-83A1-F6EECF244321}">
                <p14:modId xmlns:p14="http://schemas.microsoft.com/office/powerpoint/2010/main" val="1089090388"/>
              </p:ext>
            </p:extLst>
          </p:nvPr>
        </p:nvGraphicFramePr>
        <p:xfrm>
          <a:off x="6554708" y="4841089"/>
          <a:ext cx="5536561" cy="731520"/>
        </p:xfrm>
        <a:graphic>
          <a:graphicData uri="http://schemas.openxmlformats.org/drawingml/2006/table">
            <a:tbl>
              <a:tblPr firstRow="1" bandRow="1">
                <a:tableStyleId>{93296810-A885-4BE3-A3E7-6D5BEEA58F35}</a:tableStyleId>
              </a:tblPr>
              <a:tblGrid>
                <a:gridCol w="1096829">
                  <a:extLst>
                    <a:ext uri="{9D8B030D-6E8A-4147-A177-3AD203B41FA5}">
                      <a16:colId xmlns:a16="http://schemas.microsoft.com/office/drawing/2014/main" val="3486838144"/>
                    </a:ext>
                  </a:extLst>
                </a:gridCol>
                <a:gridCol w="1096829">
                  <a:extLst>
                    <a:ext uri="{9D8B030D-6E8A-4147-A177-3AD203B41FA5}">
                      <a16:colId xmlns:a16="http://schemas.microsoft.com/office/drawing/2014/main" val="127770326"/>
                    </a:ext>
                  </a:extLst>
                </a:gridCol>
                <a:gridCol w="987631">
                  <a:extLst>
                    <a:ext uri="{9D8B030D-6E8A-4147-A177-3AD203B41FA5}">
                      <a16:colId xmlns:a16="http://schemas.microsoft.com/office/drawing/2014/main" val="206088195"/>
                    </a:ext>
                  </a:extLst>
                </a:gridCol>
                <a:gridCol w="914833">
                  <a:extLst>
                    <a:ext uri="{9D8B030D-6E8A-4147-A177-3AD203B41FA5}">
                      <a16:colId xmlns:a16="http://schemas.microsoft.com/office/drawing/2014/main" val="4152881891"/>
                    </a:ext>
                  </a:extLst>
                </a:gridCol>
                <a:gridCol w="1440439">
                  <a:extLst>
                    <a:ext uri="{9D8B030D-6E8A-4147-A177-3AD203B41FA5}">
                      <a16:colId xmlns:a16="http://schemas.microsoft.com/office/drawing/2014/main" val="1479977266"/>
                    </a:ext>
                  </a:extLst>
                </a:gridCol>
              </a:tblGrid>
              <a:tr h="0">
                <a:tc>
                  <a:txBody>
                    <a:bodyPr/>
                    <a:lstStyle/>
                    <a:p>
                      <a:pPr algn="ctr"/>
                      <a:r>
                        <a:rPr lang="en-GB" dirty="0"/>
                        <a:t>Leave</a:t>
                      </a:r>
                    </a:p>
                  </a:txBody>
                  <a:tcPr/>
                </a:tc>
                <a:tc>
                  <a:txBody>
                    <a:bodyPr/>
                    <a:lstStyle/>
                    <a:p>
                      <a:pPr algn="ctr"/>
                      <a:r>
                        <a:rPr lang="en-GB" dirty="0"/>
                        <a:t>Remain</a:t>
                      </a:r>
                    </a:p>
                  </a:txBody>
                  <a:tcPr/>
                </a:tc>
                <a:tc>
                  <a:txBody>
                    <a:bodyPr/>
                    <a:lstStyle/>
                    <a:p>
                      <a:pPr algn="ctr"/>
                      <a:r>
                        <a:rPr lang="en-GB" dirty="0"/>
                        <a:t>Invalid </a:t>
                      </a:r>
                    </a:p>
                  </a:txBody>
                  <a:tcPr/>
                </a:tc>
                <a:tc>
                  <a:txBody>
                    <a:bodyPr/>
                    <a:lstStyle/>
                    <a:p>
                      <a:pPr algn="ctr"/>
                      <a:r>
                        <a:rPr lang="en-GB" dirty="0"/>
                        <a:t>Total </a:t>
                      </a:r>
                    </a:p>
                  </a:txBody>
                  <a:tcPr/>
                </a:tc>
                <a:tc>
                  <a:txBody>
                    <a:bodyPr/>
                    <a:lstStyle/>
                    <a:p>
                      <a:pPr algn="ctr"/>
                      <a:r>
                        <a:rPr lang="en-GB" dirty="0"/>
                        <a:t>Turnover </a:t>
                      </a:r>
                    </a:p>
                  </a:txBody>
                  <a:tcPr/>
                </a:tc>
                <a:extLst>
                  <a:ext uri="{0D108BD9-81ED-4DB2-BD59-A6C34878D82A}">
                    <a16:rowId xmlns:a16="http://schemas.microsoft.com/office/drawing/2014/main" val="1337416435"/>
                  </a:ext>
                </a:extLst>
              </a:tr>
              <a:tr h="0">
                <a:tc>
                  <a:txBody>
                    <a:bodyPr/>
                    <a:lstStyle/>
                    <a:p>
                      <a:pPr algn="ctr"/>
                      <a:r>
                        <a:rPr lang="en-GB" dirty="0"/>
                        <a:t>51.89 % </a:t>
                      </a:r>
                    </a:p>
                  </a:txBody>
                  <a:tcPr/>
                </a:tc>
                <a:tc>
                  <a:txBody>
                    <a:bodyPr/>
                    <a:lstStyle/>
                    <a:p>
                      <a:pPr algn="ctr"/>
                      <a:r>
                        <a:rPr lang="en-GB" dirty="0"/>
                        <a:t>48.11 % </a:t>
                      </a:r>
                    </a:p>
                  </a:txBody>
                  <a:tcPr/>
                </a:tc>
                <a:tc>
                  <a:txBody>
                    <a:bodyPr/>
                    <a:lstStyle/>
                    <a:p>
                      <a:pPr algn="ctr"/>
                      <a:r>
                        <a:rPr lang="en-GB" dirty="0"/>
                        <a:t>0.08 % </a:t>
                      </a:r>
                    </a:p>
                  </a:txBody>
                  <a:tcPr/>
                </a:tc>
                <a:tc>
                  <a:txBody>
                    <a:bodyPr/>
                    <a:lstStyle/>
                    <a:p>
                      <a:pPr algn="ctr"/>
                      <a:r>
                        <a:rPr lang="en-GB" dirty="0"/>
                        <a:t>100 % </a:t>
                      </a:r>
                    </a:p>
                  </a:txBody>
                  <a:tcPr/>
                </a:tc>
                <a:tc>
                  <a:txBody>
                    <a:bodyPr/>
                    <a:lstStyle/>
                    <a:p>
                      <a:pPr algn="ctr"/>
                      <a:r>
                        <a:rPr lang="en-GB" dirty="0"/>
                        <a:t>72.21%</a:t>
                      </a:r>
                    </a:p>
                  </a:txBody>
                  <a:tcPr/>
                </a:tc>
                <a:extLst>
                  <a:ext uri="{0D108BD9-81ED-4DB2-BD59-A6C34878D82A}">
                    <a16:rowId xmlns:a16="http://schemas.microsoft.com/office/drawing/2014/main" val="3543347511"/>
                  </a:ext>
                </a:extLst>
              </a:tr>
            </a:tbl>
          </a:graphicData>
        </a:graphic>
      </p:graphicFrame>
      <p:sp>
        <p:nvSpPr>
          <p:cNvPr id="5" name="Rectangle 4"/>
          <p:cNvSpPr/>
          <p:nvPr/>
        </p:nvSpPr>
        <p:spPr>
          <a:xfrm>
            <a:off x="6427961" y="3654575"/>
            <a:ext cx="5531667" cy="1200329"/>
          </a:xfrm>
          <a:prstGeom prst="rect">
            <a:avLst/>
          </a:prstGeom>
        </p:spPr>
        <p:txBody>
          <a:bodyPr wrap="square">
            <a:spAutoFit/>
          </a:bodyPr>
          <a:lstStyle/>
          <a:p>
            <a:endParaRPr lang="en-GB" dirty="0"/>
          </a:p>
          <a:p>
            <a:endParaRPr lang="en-GB" dirty="0"/>
          </a:p>
          <a:p>
            <a:r>
              <a:rPr lang="en-GB" dirty="0"/>
              <a:t>Q: Should the United Kingdom remain a member of the European Union or leave the European Union?</a:t>
            </a:r>
          </a:p>
        </p:txBody>
      </p:sp>
      <p:pic>
        <p:nvPicPr>
          <p:cNvPr id="11" name="Content Placeholder 10">
            <a:extLst>
              <a:ext uri="{FF2B5EF4-FFF2-40B4-BE49-F238E27FC236}">
                <a16:creationId xmlns:a16="http://schemas.microsoft.com/office/drawing/2014/main" id="{AAEA9306-6FFD-F79B-5B4D-CB7F0CB92DAB}"/>
              </a:ext>
            </a:extLst>
          </p:cNvPr>
          <p:cNvPicPr>
            <a:picLocks noGrp="1" noChangeAspect="1"/>
          </p:cNvPicPr>
          <p:nvPr>
            <p:ph idx="1"/>
          </p:nvPr>
        </p:nvPicPr>
        <p:blipFill>
          <a:blip r:embed="rId4"/>
          <a:stretch>
            <a:fillRect/>
          </a:stretch>
        </p:blipFill>
        <p:spPr>
          <a:xfrm>
            <a:off x="6725867" y="1154731"/>
            <a:ext cx="5194242" cy="2456279"/>
          </a:xfrm>
          <a:prstGeom prst="rect">
            <a:avLst/>
          </a:prstGeom>
        </p:spPr>
      </p:pic>
    </p:spTree>
    <p:extLst>
      <p:ext uri="{BB962C8B-B14F-4D97-AF65-F5344CB8AC3E}">
        <p14:creationId xmlns:p14="http://schemas.microsoft.com/office/powerpoint/2010/main" val="312669514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Building of Eurozone — Unions within Unions</a:t>
            </a:r>
          </a:p>
        </p:txBody>
      </p:sp>
      <p:pic>
        <p:nvPicPr>
          <p:cNvPr id="1026" name="Picture 2" descr="A Jigsaw of Financial Institutions and Unions Within Union | SpringerLin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62354" y="1063653"/>
            <a:ext cx="5200299" cy="36999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9348" y="1254710"/>
            <a:ext cx="6582738" cy="1323439"/>
          </a:xfrm>
          <a:prstGeom prst="rect">
            <a:avLst/>
          </a:prstGeom>
        </p:spPr>
        <p:txBody>
          <a:bodyPr wrap="square">
            <a:spAutoFit/>
          </a:bodyPr>
          <a:lstStyle/>
          <a:p>
            <a:pPr algn="just"/>
            <a:r>
              <a:rPr lang="en-GB" sz="2000" dirty="0"/>
              <a:t> “UK should leave the EU as the union's core members were set to bind closer together to save the euro, meaning the status quo was "not sustainable".                           				    (Gisela Stuart, 2012)</a:t>
            </a:r>
          </a:p>
        </p:txBody>
      </p:sp>
      <p:pic>
        <p:nvPicPr>
          <p:cNvPr id="6" name="Picture 5" descr="Map&#10;&#10;Description automatically generated">
            <a:extLst>
              <a:ext uri="{FF2B5EF4-FFF2-40B4-BE49-F238E27FC236}">
                <a16:creationId xmlns:a16="http://schemas.microsoft.com/office/drawing/2014/main" id="{ECCB262E-6E59-2CB2-24F4-C3A330FBD3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9278" y="3356522"/>
            <a:ext cx="3260386" cy="2246769"/>
          </a:xfrm>
          <a:prstGeom prst="rect">
            <a:avLst/>
          </a:prstGeom>
        </p:spPr>
      </p:pic>
    </p:spTree>
    <p:extLst>
      <p:ext uri="{BB962C8B-B14F-4D97-AF65-F5344CB8AC3E}">
        <p14:creationId xmlns:p14="http://schemas.microsoft.com/office/powerpoint/2010/main" val="15971529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09049-3093-9409-79F5-B93FE3FEC608}"/>
              </a:ext>
            </a:extLst>
          </p:cNvPr>
          <p:cNvSpPr>
            <a:spLocks noGrp="1"/>
          </p:cNvSpPr>
          <p:nvPr>
            <p:ph type="title"/>
          </p:nvPr>
        </p:nvSpPr>
        <p:spPr/>
        <p:txBody>
          <a:bodyPr/>
          <a:lstStyle/>
          <a:p>
            <a:r>
              <a:rPr lang="en-GB" b="1" dirty="0"/>
              <a:t>Brexit means Brexit </a:t>
            </a:r>
          </a:p>
        </p:txBody>
      </p:sp>
      <p:sp>
        <p:nvSpPr>
          <p:cNvPr id="3" name="Content Placeholder 2"/>
          <p:cNvSpPr>
            <a:spLocks noGrp="1"/>
          </p:cNvSpPr>
          <p:nvPr>
            <p:ph idx="1"/>
          </p:nvPr>
        </p:nvSpPr>
        <p:spPr>
          <a:xfrm>
            <a:off x="431800" y="1122630"/>
            <a:ext cx="11328400" cy="4421370"/>
          </a:xfrm>
        </p:spPr>
        <p:txBody>
          <a:bodyPr/>
          <a:lstStyle/>
          <a:p>
            <a:r>
              <a:rPr lang="en-GB" b="0" dirty="0"/>
              <a:t>Strong and Stable </a:t>
            </a:r>
          </a:p>
          <a:p>
            <a:r>
              <a:rPr lang="en-GB" b="0" dirty="0"/>
              <a:t>UK invocation of Article 50 of the TEU – March 2017. Two years for divorce settlement. </a:t>
            </a:r>
          </a:p>
          <a:p>
            <a:r>
              <a:rPr lang="en-GB" b="0" dirty="0"/>
              <a:t>“Elections only way to guarantee certainty and security for years ahead“</a:t>
            </a:r>
          </a:p>
          <a:p>
            <a:pPr marL="177800" lvl="1" indent="0">
              <a:buNone/>
            </a:pPr>
            <a:r>
              <a:rPr lang="en-GB" dirty="0"/>
              <a:t>						(Theresa May)</a:t>
            </a:r>
          </a:p>
          <a:p>
            <a:r>
              <a:rPr lang="en-GB" b="0" dirty="0"/>
              <a:t>Theresa May's Brexit deals</a:t>
            </a:r>
          </a:p>
          <a:p>
            <a:r>
              <a:rPr lang="en-GB" b="0" dirty="0"/>
              <a:t>Chequers plan – July 2018, Rejected by EU Sep 2018</a:t>
            </a:r>
          </a:p>
          <a:p>
            <a:r>
              <a:rPr lang="en-GB" b="0" dirty="0"/>
              <a:t>Common Travel Area (CTA)- Good Friday Agreement - Irish Backstop   </a:t>
            </a:r>
          </a:p>
          <a:p>
            <a:r>
              <a:rPr lang="en-GB" b="0" dirty="0"/>
              <a:t>Brexit withdrawal agreement agreed by EU leaders Nov 2018</a:t>
            </a:r>
          </a:p>
          <a:p>
            <a:r>
              <a:rPr lang="en-GB" b="0" dirty="0"/>
              <a:t>3 strikes (Jan – March 2019)-  Brexit Postponed </a:t>
            </a:r>
          </a:p>
          <a:p>
            <a:r>
              <a:rPr lang="en-GB" b="0" dirty="0"/>
              <a:t>Boris Johnson - July 2019 </a:t>
            </a:r>
          </a:p>
          <a:p>
            <a:endParaRPr lang="en-GB" b="0" dirty="0"/>
          </a:p>
        </p:txBody>
      </p:sp>
      <p:pic>
        <p:nvPicPr>
          <p:cNvPr id="5" name="Picture 4"/>
          <p:cNvPicPr>
            <a:picLocks noChangeAspect="1"/>
          </p:cNvPicPr>
          <p:nvPr/>
        </p:nvPicPr>
        <p:blipFill>
          <a:blip r:embed="rId3"/>
          <a:stretch>
            <a:fillRect/>
          </a:stretch>
        </p:blipFill>
        <p:spPr>
          <a:xfrm>
            <a:off x="9451817" y="1780597"/>
            <a:ext cx="2552703" cy="1552718"/>
          </a:xfrm>
          <a:prstGeom prst="rect">
            <a:avLst/>
          </a:prstGeom>
        </p:spPr>
      </p:pic>
      <p:pic>
        <p:nvPicPr>
          <p:cNvPr id="7" name="Picture 6"/>
          <p:cNvPicPr>
            <a:picLocks noChangeAspect="1"/>
          </p:cNvPicPr>
          <p:nvPr/>
        </p:nvPicPr>
        <p:blipFill>
          <a:blip r:embed="rId4"/>
          <a:stretch>
            <a:fillRect/>
          </a:stretch>
        </p:blipFill>
        <p:spPr>
          <a:xfrm>
            <a:off x="9451818" y="4137647"/>
            <a:ext cx="2389863" cy="1520983"/>
          </a:xfrm>
          <a:prstGeom prst="rect">
            <a:avLst/>
          </a:prstGeom>
        </p:spPr>
      </p:pic>
      <p:sp>
        <p:nvSpPr>
          <p:cNvPr id="6" name="Rectangle 5"/>
          <p:cNvSpPr/>
          <p:nvPr/>
        </p:nvSpPr>
        <p:spPr>
          <a:xfrm>
            <a:off x="8661939" y="3653685"/>
            <a:ext cx="3342582" cy="369332"/>
          </a:xfrm>
          <a:prstGeom prst="rect">
            <a:avLst/>
          </a:prstGeom>
        </p:spPr>
        <p:txBody>
          <a:bodyPr wrap="none">
            <a:spAutoFit/>
          </a:bodyPr>
          <a:lstStyle/>
          <a:p>
            <a:r>
              <a:rPr lang="en-GB" b="1" dirty="0"/>
              <a:t>Theresa May's Irish trilemma</a:t>
            </a:r>
          </a:p>
        </p:txBody>
      </p:sp>
    </p:spTree>
    <p:extLst>
      <p:ext uri="{BB962C8B-B14F-4D97-AF65-F5344CB8AC3E}">
        <p14:creationId xmlns:p14="http://schemas.microsoft.com/office/powerpoint/2010/main" val="3627164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0E6D2-B77F-93F1-1D58-2766C2FFEBDF}"/>
              </a:ext>
            </a:extLst>
          </p:cNvPr>
          <p:cNvSpPr>
            <a:spLocks noGrp="1"/>
          </p:cNvSpPr>
          <p:nvPr>
            <p:ph type="title"/>
          </p:nvPr>
        </p:nvSpPr>
        <p:spPr/>
        <p:txBody>
          <a:bodyPr/>
          <a:lstStyle/>
          <a:p>
            <a:r>
              <a:rPr lang="en-GB" b="1" dirty="0"/>
              <a:t/>
            </a:r>
            <a:br>
              <a:rPr lang="en-GB" b="1" dirty="0"/>
            </a:br>
            <a:r>
              <a:rPr lang="en-GB" b="1" dirty="0"/>
              <a:t/>
            </a:r>
            <a:br>
              <a:rPr lang="en-GB" b="1" dirty="0"/>
            </a:br>
            <a:r>
              <a:rPr lang="en-GB" b="1" dirty="0"/>
              <a:t>Deal or Ditch </a:t>
            </a:r>
            <a:r>
              <a:rPr lang="en-GB" dirty="0"/>
              <a:t/>
            </a:r>
            <a:br>
              <a:rPr lang="en-GB" dirty="0"/>
            </a:br>
            <a:endParaRPr lang="en-GB" dirty="0"/>
          </a:p>
        </p:txBody>
      </p:sp>
      <p:sp>
        <p:nvSpPr>
          <p:cNvPr id="3" name="Content Placeholder 2">
            <a:extLst>
              <a:ext uri="{FF2B5EF4-FFF2-40B4-BE49-F238E27FC236}">
                <a16:creationId xmlns:a16="http://schemas.microsoft.com/office/drawing/2014/main" id="{F8A3EF02-AE11-DAA9-B52D-CC016ED6F30E}"/>
              </a:ext>
            </a:extLst>
          </p:cNvPr>
          <p:cNvSpPr>
            <a:spLocks noGrp="1"/>
          </p:cNvSpPr>
          <p:nvPr>
            <p:ph idx="1"/>
          </p:nvPr>
        </p:nvSpPr>
        <p:spPr>
          <a:xfrm>
            <a:off x="420304" y="1071154"/>
            <a:ext cx="11339896" cy="4472846"/>
          </a:xfrm>
        </p:spPr>
        <p:txBody>
          <a:bodyPr/>
          <a:lstStyle/>
          <a:p>
            <a:r>
              <a:rPr lang="en-GB" b="0" dirty="0"/>
              <a:t>"Time is too short to find an alternative arrangement to the Irish backstop and Britain's divorce deal with the European Union </a:t>
            </a:r>
            <a:r>
              <a:rPr lang="en-GB" u="sng" dirty="0"/>
              <a:t>will not be re-opened for negotiation</a:t>
            </a:r>
            <a:r>
              <a:rPr lang="en-GB" b="0" dirty="0"/>
              <a:t>” 			(Michel Barnier, Jan 2019).</a:t>
            </a:r>
          </a:p>
          <a:p>
            <a:endParaRPr lang="en-GB" b="0" dirty="0"/>
          </a:p>
          <a:p>
            <a:r>
              <a:rPr lang="en-GB" b="0" dirty="0"/>
              <a:t>Boris letter to European Council President Donald Tusk (Aug 2019). </a:t>
            </a:r>
          </a:p>
          <a:p>
            <a:pPr lvl="1"/>
            <a:r>
              <a:rPr lang="en-GB" b="0" dirty="0"/>
              <a:t>Anti-democratic and inconsistent with the sovereignty of the UK</a:t>
            </a:r>
          </a:p>
          <a:p>
            <a:pPr lvl="1"/>
            <a:r>
              <a:rPr lang="en-GB" dirty="0"/>
              <a:t>I</a:t>
            </a:r>
            <a:r>
              <a:rPr lang="en-GB" b="0" dirty="0"/>
              <a:t>nconsistent with the UK's desired final destination</a:t>
            </a:r>
          </a:p>
          <a:p>
            <a:pPr lvl="1"/>
            <a:r>
              <a:rPr lang="en-GB" b="0" dirty="0"/>
              <a:t>Risks weakening the Good Friday Agreement</a:t>
            </a:r>
          </a:p>
          <a:p>
            <a:pPr marL="177800" lvl="1" indent="0">
              <a:buNone/>
            </a:pPr>
            <a:endParaRPr lang="en-GB" dirty="0"/>
          </a:p>
          <a:p>
            <a:r>
              <a:rPr lang="en-GB" b="0" dirty="0">
                <a:solidFill>
                  <a:srgbClr val="00B050"/>
                </a:solidFill>
              </a:rPr>
              <a:t>Merkel</a:t>
            </a:r>
            <a:r>
              <a:rPr lang="en-GB" b="0" dirty="0"/>
              <a:t> – Johnson –  </a:t>
            </a:r>
            <a:r>
              <a:rPr lang="en-GB" b="0" dirty="0">
                <a:solidFill>
                  <a:srgbClr val="FF0000"/>
                </a:solidFill>
              </a:rPr>
              <a:t>Macron </a:t>
            </a:r>
            <a:r>
              <a:rPr lang="en-GB" b="0" dirty="0"/>
              <a:t>(2019)</a:t>
            </a:r>
          </a:p>
          <a:p>
            <a:endParaRPr lang="en-GB" b="0" dirty="0">
              <a:solidFill>
                <a:srgbClr val="FF0000"/>
              </a:solidFill>
            </a:endParaRPr>
          </a:p>
          <a:p>
            <a:r>
              <a:rPr lang="en-GB" b="0" dirty="0"/>
              <a:t>Deal or No Deal – Snap elections needed </a:t>
            </a:r>
            <a:r>
              <a:rPr lang="en-GB" b="0" dirty="0">
                <a:solidFill>
                  <a:srgbClr val="FF0000"/>
                </a:solidFill>
              </a:rPr>
              <a:t>2/3</a:t>
            </a:r>
            <a:r>
              <a:rPr lang="en-GB" b="0" baseline="30000" dirty="0">
                <a:solidFill>
                  <a:srgbClr val="FF0000"/>
                </a:solidFill>
              </a:rPr>
              <a:t>rd</a:t>
            </a:r>
            <a:r>
              <a:rPr lang="en-GB" b="0" dirty="0">
                <a:solidFill>
                  <a:srgbClr val="FF0000"/>
                </a:solidFill>
              </a:rPr>
              <a:t> </a:t>
            </a:r>
          </a:p>
          <a:p>
            <a:r>
              <a:rPr lang="en-GB" b="0" dirty="0"/>
              <a:t>Department for Exiting the EU (</a:t>
            </a:r>
            <a:r>
              <a:rPr lang="en-GB" b="0" dirty="0" err="1"/>
              <a:t>DExEU</a:t>
            </a:r>
            <a:r>
              <a:rPr lang="en-GB" b="0" dirty="0"/>
              <a:t>) :  Operation Yellowhammer</a:t>
            </a:r>
          </a:p>
          <a:p>
            <a:r>
              <a:rPr lang="en-GB" b="0" dirty="0"/>
              <a:t>Prorogation – Aug 2019</a:t>
            </a:r>
          </a:p>
          <a:p>
            <a:r>
              <a:rPr lang="en-GB" b="0" dirty="0"/>
              <a:t>No-deal Brexit - </a:t>
            </a:r>
            <a:r>
              <a:rPr lang="en-GB" b="0" i="0" dirty="0">
                <a:solidFill>
                  <a:srgbClr val="202122"/>
                </a:solidFill>
                <a:effectLst/>
                <a:latin typeface="Arial" panose="020B0604020202020204" pitchFamily="34" charset="0"/>
              </a:rPr>
              <a:t> “</a:t>
            </a:r>
            <a:r>
              <a:rPr lang="en-GB" i="0" dirty="0">
                <a:solidFill>
                  <a:srgbClr val="202122"/>
                </a:solidFill>
                <a:effectLst/>
                <a:latin typeface="Arial" panose="020B0604020202020204" pitchFamily="34" charset="0"/>
              </a:rPr>
              <a:t>Exit Day</a:t>
            </a:r>
            <a:r>
              <a:rPr lang="en-GB" b="0" i="0" dirty="0">
                <a:solidFill>
                  <a:srgbClr val="202122"/>
                </a:solidFill>
                <a:effectLst/>
                <a:latin typeface="Arial" panose="020B0604020202020204" pitchFamily="34" charset="0"/>
              </a:rPr>
              <a:t>"  </a:t>
            </a:r>
            <a:r>
              <a:rPr lang="en-GB" b="0" dirty="0"/>
              <a:t>31</a:t>
            </a:r>
            <a:r>
              <a:rPr lang="en-GB" b="0" baseline="30000" dirty="0"/>
              <a:t>st</a:t>
            </a:r>
            <a:r>
              <a:rPr lang="en-GB" b="0" dirty="0"/>
              <a:t> October 2019</a:t>
            </a:r>
          </a:p>
          <a:p>
            <a:r>
              <a:rPr lang="en-GB" b="0" dirty="0"/>
              <a:t>Benn Act / "Surrender Act” - Sep 2019</a:t>
            </a:r>
          </a:p>
        </p:txBody>
      </p:sp>
      <p:pic>
        <p:nvPicPr>
          <p:cNvPr id="4" name="Picture 3">
            <a:extLst>
              <a:ext uri="{FF2B5EF4-FFF2-40B4-BE49-F238E27FC236}">
                <a16:creationId xmlns:a16="http://schemas.microsoft.com/office/drawing/2014/main" id="{5DD526FA-1C3E-7443-5EAB-FC23AC97BD42}"/>
              </a:ext>
            </a:extLst>
          </p:cNvPr>
          <p:cNvPicPr>
            <a:picLocks noChangeAspect="1"/>
          </p:cNvPicPr>
          <p:nvPr/>
        </p:nvPicPr>
        <p:blipFill>
          <a:blip r:embed="rId3"/>
          <a:stretch>
            <a:fillRect/>
          </a:stretch>
        </p:blipFill>
        <p:spPr>
          <a:xfrm>
            <a:off x="7830764" y="2020389"/>
            <a:ext cx="4138309" cy="2502973"/>
          </a:xfrm>
          <a:prstGeom prst="rect">
            <a:avLst/>
          </a:prstGeom>
        </p:spPr>
      </p:pic>
      <p:sp>
        <p:nvSpPr>
          <p:cNvPr id="7" name="TextBox 6">
            <a:extLst>
              <a:ext uri="{FF2B5EF4-FFF2-40B4-BE49-F238E27FC236}">
                <a16:creationId xmlns:a16="http://schemas.microsoft.com/office/drawing/2014/main" id="{C5027820-0EEF-362D-439A-7C8BCB1CC600}"/>
              </a:ext>
            </a:extLst>
          </p:cNvPr>
          <p:cNvSpPr txBox="1"/>
          <p:nvPr/>
        </p:nvSpPr>
        <p:spPr>
          <a:xfrm>
            <a:off x="8412480" y="4699728"/>
            <a:ext cx="3196046" cy="338554"/>
          </a:xfrm>
          <a:prstGeom prst="rect">
            <a:avLst/>
          </a:prstGeom>
          <a:noFill/>
        </p:spPr>
        <p:txBody>
          <a:bodyPr wrap="square">
            <a:spAutoFit/>
          </a:bodyPr>
          <a:lstStyle/>
          <a:p>
            <a:pPr algn="ctr"/>
            <a:r>
              <a:rPr lang="en-GB" sz="1600" dirty="0"/>
              <a:t>‘Die in a ditch’ (Sep 2019) </a:t>
            </a:r>
          </a:p>
        </p:txBody>
      </p:sp>
    </p:spTree>
    <p:extLst>
      <p:ext uri="{BB962C8B-B14F-4D97-AF65-F5344CB8AC3E}">
        <p14:creationId xmlns:p14="http://schemas.microsoft.com/office/powerpoint/2010/main" val="28765239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General election : Get Brexit Done</a:t>
            </a:r>
          </a:p>
        </p:txBody>
      </p:sp>
      <p:sp>
        <p:nvSpPr>
          <p:cNvPr id="3" name="Content Placeholder 2"/>
          <p:cNvSpPr>
            <a:spLocks noGrp="1"/>
          </p:cNvSpPr>
          <p:nvPr>
            <p:ph idx="1"/>
          </p:nvPr>
        </p:nvSpPr>
        <p:spPr>
          <a:xfrm>
            <a:off x="431800" y="1210491"/>
            <a:ext cx="11328400" cy="4333509"/>
          </a:xfrm>
        </p:spPr>
        <p:txBody>
          <a:bodyPr/>
          <a:lstStyle/>
          <a:p>
            <a:r>
              <a:rPr lang="en-GB" b="0" dirty="0"/>
              <a:t>Johnson and Leo Varadkar meeting and resumption of negotiations</a:t>
            </a:r>
          </a:p>
          <a:p>
            <a:r>
              <a:rPr lang="en-GB" b="0" dirty="0"/>
              <a:t>Brexit withdrawal Agreement - October 2019 </a:t>
            </a:r>
          </a:p>
          <a:p>
            <a:r>
              <a:rPr lang="en-GB" b="0" dirty="0"/>
              <a:t>New protocol on Northern Ireland/Republic of Ireland</a:t>
            </a:r>
          </a:p>
          <a:p>
            <a:endParaRPr lang="en-GB" b="0" dirty="0"/>
          </a:p>
          <a:p>
            <a:r>
              <a:rPr lang="en-GB" dirty="0"/>
              <a:t>Oven-ready Deal</a:t>
            </a:r>
          </a:p>
          <a:p>
            <a:pPr marL="0" indent="0">
              <a:buNone/>
            </a:pPr>
            <a:r>
              <a:rPr lang="en-GB" dirty="0"/>
              <a:t> </a:t>
            </a:r>
          </a:p>
          <a:p>
            <a:r>
              <a:rPr lang="en-GB" b="0" dirty="0"/>
              <a:t>Conservative 365 / 650 seats – Dec 2019</a:t>
            </a:r>
          </a:p>
          <a:p>
            <a:endParaRPr lang="en-GB" b="0" dirty="0"/>
          </a:p>
          <a:p>
            <a:r>
              <a:rPr lang="en-GB" b="0" dirty="0"/>
              <a:t>Elections referendum on the Deal ? </a:t>
            </a:r>
          </a:p>
          <a:p>
            <a:endParaRPr lang="en-GB" b="0" dirty="0"/>
          </a:p>
        </p:txBody>
      </p:sp>
      <p:pic>
        <p:nvPicPr>
          <p:cNvPr id="5" name="Picture 4"/>
          <p:cNvPicPr>
            <a:picLocks noChangeAspect="1"/>
          </p:cNvPicPr>
          <p:nvPr/>
        </p:nvPicPr>
        <p:blipFill>
          <a:blip r:embed="rId3"/>
          <a:stretch>
            <a:fillRect/>
          </a:stretch>
        </p:blipFill>
        <p:spPr>
          <a:xfrm>
            <a:off x="6026331" y="1619794"/>
            <a:ext cx="6075367" cy="3932915"/>
          </a:xfrm>
          <a:prstGeom prst="rect">
            <a:avLst/>
          </a:prstGeom>
        </p:spPr>
      </p:pic>
    </p:spTree>
    <p:extLst>
      <p:ext uri="{BB962C8B-B14F-4D97-AF65-F5344CB8AC3E}">
        <p14:creationId xmlns:p14="http://schemas.microsoft.com/office/powerpoint/2010/main" val="14115467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B016A-C431-7661-F155-6F435DD15303}"/>
              </a:ext>
            </a:extLst>
          </p:cNvPr>
          <p:cNvSpPr>
            <a:spLocks noGrp="1"/>
          </p:cNvSpPr>
          <p:nvPr>
            <p:ph type="title"/>
          </p:nvPr>
        </p:nvSpPr>
        <p:spPr/>
        <p:txBody>
          <a:bodyPr/>
          <a:lstStyle/>
          <a:p>
            <a:r>
              <a:rPr lang="en-GB" b="1" dirty="0"/>
              <a:t>EU–UK Trade and Cooperation Agreement (TCA) </a:t>
            </a:r>
          </a:p>
        </p:txBody>
      </p:sp>
      <p:sp>
        <p:nvSpPr>
          <p:cNvPr id="3" name="Content Placeholder 2"/>
          <p:cNvSpPr>
            <a:spLocks noGrp="1"/>
          </p:cNvSpPr>
          <p:nvPr>
            <p:ph idx="1"/>
          </p:nvPr>
        </p:nvSpPr>
        <p:spPr>
          <a:xfrm>
            <a:off x="423091" y="1184366"/>
            <a:ext cx="11328400" cy="4359634"/>
          </a:xfrm>
        </p:spPr>
        <p:txBody>
          <a:bodyPr/>
          <a:lstStyle/>
          <a:p>
            <a:r>
              <a:rPr lang="en-GB" b="0" dirty="0"/>
              <a:t>UK left the EU on 31</a:t>
            </a:r>
            <a:r>
              <a:rPr lang="en-GB" b="0" baseline="30000" dirty="0"/>
              <a:t>st</a:t>
            </a:r>
            <a:r>
              <a:rPr lang="en-GB" b="0" dirty="0"/>
              <a:t> January 2020 – transition arrangement </a:t>
            </a:r>
          </a:p>
          <a:p>
            <a:r>
              <a:rPr lang="en-GB" b="0" dirty="0"/>
              <a:t>TCA signed Dec 2020 &amp; UK left Jan 2021 </a:t>
            </a:r>
          </a:p>
          <a:p>
            <a:pPr lvl="1"/>
            <a:r>
              <a:rPr lang="en-GB" dirty="0"/>
              <a:t>Z</a:t>
            </a:r>
            <a:r>
              <a:rPr lang="en-GB" b="0" dirty="0"/>
              <a:t>ero tariff zero quota</a:t>
            </a:r>
          </a:p>
          <a:p>
            <a:pPr lvl="1"/>
            <a:r>
              <a:rPr lang="en-GB" b="0" dirty="0"/>
              <a:t>Support trade in services</a:t>
            </a:r>
          </a:p>
          <a:p>
            <a:pPr lvl="1"/>
            <a:r>
              <a:rPr lang="en-GB" dirty="0"/>
              <a:t>Cooperation in Energy, Paris Agreement, but no longer EU-ETS </a:t>
            </a:r>
          </a:p>
          <a:p>
            <a:pPr lvl="1"/>
            <a:r>
              <a:rPr lang="en-GB" b="0" dirty="0"/>
              <a:t>European Atomic Energy Community (EAEC or Euratom)</a:t>
            </a:r>
          </a:p>
          <a:p>
            <a:pPr lvl="1"/>
            <a:r>
              <a:rPr lang="en-GB" b="0" dirty="0"/>
              <a:t>Intellectual property</a:t>
            </a:r>
          </a:p>
          <a:p>
            <a:pPr lvl="1"/>
            <a:r>
              <a:rPr lang="en-GB" b="0" dirty="0"/>
              <a:t>No free movement of persons</a:t>
            </a:r>
          </a:p>
          <a:p>
            <a:pPr lvl="1"/>
            <a:r>
              <a:rPr lang="en-GB" dirty="0"/>
              <a:t>Cooperation in aviation and road transport (Not member of EU Aviation Safety Agency EASA)</a:t>
            </a:r>
          </a:p>
          <a:p>
            <a:pPr lvl="1"/>
            <a:r>
              <a:rPr lang="en-GB" b="0" dirty="0"/>
              <a:t>Fisheries - EU fishing quotas in UK waters will gradually reduced. </a:t>
            </a:r>
          </a:p>
          <a:p>
            <a:pPr lvl="1"/>
            <a:r>
              <a:rPr lang="en-GB" b="0" dirty="0"/>
              <a:t>Cooperation in security/criminal data exchange, Horizon but no Erasmus. </a:t>
            </a:r>
          </a:p>
          <a:p>
            <a:pPr lvl="1"/>
            <a:r>
              <a:rPr lang="en-GB" b="0" dirty="0"/>
              <a:t>Institutional provisions and dispute settlement - </a:t>
            </a:r>
            <a:r>
              <a:rPr lang="en-GB" b="1" dirty="0"/>
              <a:t>EU–UK Partnership Council</a:t>
            </a:r>
            <a:r>
              <a:rPr lang="en-GB" b="0" dirty="0"/>
              <a:t>. </a:t>
            </a:r>
          </a:p>
          <a:p>
            <a:endParaRPr lang="en-GB" b="0" dirty="0"/>
          </a:p>
          <a:p>
            <a:endParaRPr lang="en-GB" b="0" dirty="0"/>
          </a:p>
          <a:p>
            <a:endParaRPr lang="en-GB" dirty="0"/>
          </a:p>
        </p:txBody>
      </p:sp>
    </p:spTree>
    <p:extLst>
      <p:ext uri="{BB962C8B-B14F-4D97-AF65-F5344CB8AC3E}">
        <p14:creationId xmlns:p14="http://schemas.microsoft.com/office/powerpoint/2010/main" val="88138249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FD1C60-B706-B6EC-7E9D-CF1BC08AD04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Brexit Divorce Bill</a:t>
            </a:r>
          </a:p>
        </p:txBody>
      </p:sp>
      <p:pic>
        <p:nvPicPr>
          <p:cNvPr id="5" name="Content Placeholder 4" descr="Table&#10;&#10;Description automatically generated">
            <a:extLst>
              <a:ext uri="{FF2B5EF4-FFF2-40B4-BE49-F238E27FC236}">
                <a16:creationId xmlns:a16="http://schemas.microsoft.com/office/drawing/2014/main" id="{0DAAD255-51CE-593F-E7DA-7558275176CC}"/>
              </a:ext>
            </a:extLst>
          </p:cNvPr>
          <p:cNvPicPr>
            <a:picLocks noGrp="1" noChangeAspect="1"/>
          </p:cNvPicPr>
          <p:nvPr>
            <p:ph idx="1"/>
          </p:nvPr>
        </p:nvPicPr>
        <p:blipFill>
          <a:blip r:embed="rId3"/>
          <a:stretch>
            <a:fillRect/>
          </a:stretch>
        </p:blipFill>
        <p:spPr>
          <a:xfrm>
            <a:off x="4777316" y="1469517"/>
            <a:ext cx="6780700" cy="3237893"/>
          </a:xfrm>
          <a:prstGeom prst="rect">
            <a:avLst/>
          </a:prstGeom>
        </p:spPr>
      </p:pic>
      <p:sp>
        <p:nvSpPr>
          <p:cNvPr id="7" name="TextBox 6">
            <a:extLst>
              <a:ext uri="{FF2B5EF4-FFF2-40B4-BE49-F238E27FC236}">
                <a16:creationId xmlns:a16="http://schemas.microsoft.com/office/drawing/2014/main" id="{D4EBBB74-DE99-6F56-8FD9-577A1D2809AA}"/>
              </a:ext>
            </a:extLst>
          </p:cNvPr>
          <p:cNvSpPr txBox="1"/>
          <p:nvPr/>
        </p:nvSpPr>
        <p:spPr>
          <a:xfrm>
            <a:off x="5044696" y="1100185"/>
            <a:ext cx="7147304" cy="369332"/>
          </a:xfrm>
          <a:prstGeom prst="rect">
            <a:avLst/>
          </a:prstGeom>
          <a:noFill/>
        </p:spPr>
        <p:txBody>
          <a:bodyPr wrap="square">
            <a:spAutoFit/>
          </a:bodyPr>
          <a:lstStyle/>
          <a:p>
            <a:r>
              <a:rPr lang="en-GB" dirty="0"/>
              <a:t>HMT’s  Financial Settlement Payment Breakdown – July 2022</a:t>
            </a:r>
          </a:p>
        </p:txBody>
      </p:sp>
      <p:sp>
        <p:nvSpPr>
          <p:cNvPr id="9" name="TextBox 8">
            <a:extLst>
              <a:ext uri="{FF2B5EF4-FFF2-40B4-BE49-F238E27FC236}">
                <a16:creationId xmlns:a16="http://schemas.microsoft.com/office/drawing/2014/main" id="{E6D08144-7C4F-F44B-C412-4B2298055BFE}"/>
              </a:ext>
            </a:extLst>
          </p:cNvPr>
          <p:cNvSpPr txBox="1"/>
          <p:nvPr/>
        </p:nvSpPr>
        <p:spPr>
          <a:xfrm>
            <a:off x="2455817" y="5076742"/>
            <a:ext cx="9030789" cy="369332"/>
          </a:xfrm>
          <a:prstGeom prst="rect">
            <a:avLst/>
          </a:prstGeom>
          <a:noFill/>
        </p:spPr>
        <p:txBody>
          <a:bodyPr wrap="square">
            <a:spAutoFit/>
          </a:bodyPr>
          <a:lstStyle/>
          <a:p>
            <a:r>
              <a:rPr lang="en-GB" dirty="0"/>
              <a:t>The Office for Budget Responsibility (OBR) estimates for 29</a:t>
            </a:r>
            <a:r>
              <a:rPr lang="en-GB" baseline="30000" dirty="0"/>
              <a:t>th</a:t>
            </a:r>
            <a:r>
              <a:rPr lang="en-GB" dirty="0"/>
              <a:t> March 2019 £37.1 billion. </a:t>
            </a:r>
          </a:p>
        </p:txBody>
      </p:sp>
      <p:sp>
        <p:nvSpPr>
          <p:cNvPr id="12" name="TextBox 11">
            <a:extLst>
              <a:ext uri="{FF2B5EF4-FFF2-40B4-BE49-F238E27FC236}">
                <a16:creationId xmlns:a16="http://schemas.microsoft.com/office/drawing/2014/main" id="{F7FFAEE3-DB22-F180-8ABF-CA9AC830A5CE}"/>
              </a:ext>
            </a:extLst>
          </p:cNvPr>
          <p:cNvSpPr txBox="1"/>
          <p:nvPr/>
        </p:nvSpPr>
        <p:spPr>
          <a:xfrm>
            <a:off x="1524000" y="337607"/>
            <a:ext cx="6096000" cy="584775"/>
          </a:xfrm>
          <a:prstGeom prst="rect">
            <a:avLst/>
          </a:prstGeom>
          <a:noFill/>
        </p:spPr>
        <p:txBody>
          <a:bodyPr wrap="square">
            <a:spAutoFit/>
          </a:bodyPr>
          <a:lstStyle/>
          <a:p>
            <a:r>
              <a:rPr lang="en-GB" sz="3200" b="1" dirty="0"/>
              <a:t>Financial Settlement </a:t>
            </a:r>
          </a:p>
        </p:txBody>
      </p:sp>
    </p:spTree>
    <p:extLst>
      <p:ext uri="{BB962C8B-B14F-4D97-AF65-F5344CB8AC3E}">
        <p14:creationId xmlns:p14="http://schemas.microsoft.com/office/powerpoint/2010/main" val="53886862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b="1" dirty="0">
                <a:solidFill>
                  <a:srgbClr val="FFFFFF"/>
                </a:solidFill>
              </a:rPr>
              <a:t>Disclaimer</a:t>
            </a:r>
          </a:p>
        </p:txBody>
      </p:sp>
      <p:sp>
        <p:nvSpPr>
          <p:cNvPr id="1035"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Don't blame me, I voted Remain' Mug | Spreadshirt">
            <a:extLst>
              <a:ext uri="{FF2B5EF4-FFF2-40B4-BE49-F238E27FC236}">
                <a16:creationId xmlns:a16="http://schemas.microsoft.com/office/drawing/2014/main" id="{B9B2E5BD-ACB6-640D-639A-9FB40823D0A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562" r="11227" b="1"/>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3794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7"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165265"/>
          </a:xfrm>
        </p:spPr>
        <p:txBody>
          <a:bodyPr anchor="b">
            <a:normAutofit/>
          </a:bodyPr>
          <a:lstStyle/>
          <a:p>
            <a:r>
              <a:rPr lang="en-GB" sz="4000" b="1" dirty="0"/>
              <a:t>The Protocol on Ireland/Northern Ireland</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0196" y="1885999"/>
            <a:ext cx="7113050" cy="4304489"/>
          </a:xfrm>
        </p:spPr>
        <p:txBody>
          <a:bodyPr anchor="t">
            <a:normAutofit/>
          </a:bodyPr>
          <a:lstStyle/>
          <a:p>
            <a:pPr>
              <a:lnSpc>
                <a:spcPct val="90000"/>
              </a:lnSpc>
            </a:pPr>
            <a:r>
              <a:rPr lang="en-GB" sz="1900" dirty="0"/>
              <a:t>Protect the EU single market &amp; avoid Hard border</a:t>
            </a:r>
          </a:p>
          <a:p>
            <a:pPr lvl="1" algn="just">
              <a:lnSpc>
                <a:spcPct val="90000"/>
              </a:lnSpc>
            </a:pPr>
            <a:r>
              <a:rPr lang="en-GB" sz="1900" b="0" dirty="0"/>
              <a:t>Protocol created a de facto customs border in the Irish Sea</a:t>
            </a:r>
          </a:p>
          <a:p>
            <a:pPr lvl="1" algn="just">
              <a:lnSpc>
                <a:spcPct val="90000"/>
              </a:lnSpc>
            </a:pPr>
            <a:r>
              <a:rPr lang="en-GB" sz="1900" b="0" dirty="0"/>
              <a:t>Continued democratic consent in Northern Ireland – 4 years </a:t>
            </a:r>
          </a:p>
          <a:p>
            <a:pPr lvl="1" algn="just">
              <a:lnSpc>
                <a:spcPct val="90000"/>
              </a:lnSpc>
            </a:pPr>
            <a:r>
              <a:rPr lang="en-GB" sz="1900" b="0" dirty="0"/>
              <a:t>Good Friday Agreement and Common Travel Area respected </a:t>
            </a:r>
          </a:p>
          <a:p>
            <a:pPr lvl="1" algn="just">
              <a:lnSpc>
                <a:spcPct val="90000"/>
              </a:lnSpc>
            </a:pPr>
            <a:r>
              <a:rPr lang="en-GB" sz="1900" b="0" dirty="0"/>
              <a:t>NI remains part of the customs territory of the UK &amp; part of UK future trade deals </a:t>
            </a:r>
          </a:p>
          <a:p>
            <a:pPr lvl="1" algn="just">
              <a:lnSpc>
                <a:spcPct val="90000"/>
              </a:lnSpc>
            </a:pPr>
            <a:r>
              <a:rPr lang="en-GB" sz="1900" b="1" dirty="0"/>
              <a:t>De jure </a:t>
            </a:r>
            <a:r>
              <a:rPr lang="en-GB" sz="1900" b="0" dirty="0"/>
              <a:t>customs border between NI and the RI, but </a:t>
            </a:r>
            <a:r>
              <a:rPr lang="en-GB" sz="1900" b="1" dirty="0"/>
              <a:t>de facto </a:t>
            </a:r>
            <a:r>
              <a:rPr lang="en-GB" sz="1900" b="0" dirty="0"/>
              <a:t>customs border in Irish Sea.</a:t>
            </a:r>
          </a:p>
          <a:p>
            <a:pPr lvl="1" algn="just">
              <a:lnSpc>
                <a:spcPct val="90000"/>
              </a:lnSpc>
            </a:pPr>
            <a:r>
              <a:rPr lang="en-GB" sz="1900" b="0" dirty="0"/>
              <a:t>Court of Justice of the European Union (CJEU) has jurisdiction over interpretation  </a:t>
            </a:r>
          </a:p>
          <a:p>
            <a:pPr lvl="1" algn="just">
              <a:lnSpc>
                <a:spcPct val="90000"/>
              </a:lnSpc>
            </a:pPr>
            <a:r>
              <a:rPr lang="en-GB" sz="1900" b="0" dirty="0"/>
              <a:t> EU vaccine export controls row Jan 2021 (Article 16) </a:t>
            </a:r>
          </a:p>
          <a:p>
            <a:pPr lvl="1">
              <a:lnSpc>
                <a:spcPct val="90000"/>
              </a:lnSpc>
            </a:pPr>
            <a:endParaRPr lang="en-GB" sz="1900" b="0" dirty="0"/>
          </a:p>
          <a:p>
            <a:pPr lvl="1">
              <a:lnSpc>
                <a:spcPct val="90000"/>
              </a:lnSpc>
            </a:pPr>
            <a:endParaRPr lang="en-GB" sz="1900" b="0" dirty="0"/>
          </a:p>
          <a:p>
            <a:pPr lvl="1">
              <a:lnSpc>
                <a:spcPct val="90000"/>
              </a:lnSpc>
            </a:pPr>
            <a:endParaRPr lang="en-GB" sz="1900" b="0" dirty="0"/>
          </a:p>
        </p:txBody>
      </p:sp>
      <p:pic>
        <p:nvPicPr>
          <p:cNvPr id="1026" name="Picture 2" descr="undefined">
            <a:extLst>
              <a:ext uri="{FF2B5EF4-FFF2-40B4-BE49-F238E27FC236}">
                <a16:creationId xmlns:a16="http://schemas.microsoft.com/office/drawing/2014/main" id="{6F07F20C-AC7D-9D98-DC1B-92BE5E8CA1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7" r="-4" b="16335"/>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0431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5" name="Rectangle 2054">
            <a:extLst>
              <a:ext uri="{FF2B5EF4-FFF2-40B4-BE49-F238E27FC236}">
                <a16:creationId xmlns:a16="http://schemas.microsoft.com/office/drawing/2014/main" id="{28D31E1B-0407-4223-9642-0B642CBF57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67" name="Group 2056">
            <a:extLst>
              <a:ext uri="{FF2B5EF4-FFF2-40B4-BE49-F238E27FC236}">
                <a16:creationId xmlns:a16="http://schemas.microsoft.com/office/drawing/2014/main" id="{AE1C45F0-260A-458C-96ED-C1F6D215121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2058" name="Rectangle 2057">
              <a:extLst>
                <a:ext uri="{FF2B5EF4-FFF2-40B4-BE49-F238E27FC236}">
                  <a16:creationId xmlns:a16="http://schemas.microsoft.com/office/drawing/2014/main" id="{A6604B49-AD5C-4590-B051-06C8222ECD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Rectangle 2058">
              <a:extLst>
                <a:ext uri="{FF2B5EF4-FFF2-40B4-BE49-F238E27FC236}">
                  <a16:creationId xmlns:a16="http://schemas.microsoft.com/office/drawing/2014/main" id="{743ECCAF-29C5-4537-947C-7EA1292463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0" name="Rectangle 2059">
              <a:extLst>
                <a:ext uri="{FF2B5EF4-FFF2-40B4-BE49-F238E27FC236}">
                  <a16:creationId xmlns:a16="http://schemas.microsoft.com/office/drawing/2014/main" id="{ED49787B-8DE6-4467-AD0A-8DECC6E0C2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2" name="Rectangle 2061">
            <a:extLst>
              <a:ext uri="{FF2B5EF4-FFF2-40B4-BE49-F238E27FC236}">
                <a16:creationId xmlns:a16="http://schemas.microsoft.com/office/drawing/2014/main" id="{D5B0017B-2ECA-49AF-B397-DC140825DF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ED9F6B-DB8D-4FFE-9374-5973902CFD8E}"/>
              </a:ext>
            </a:extLst>
          </p:cNvPr>
          <p:cNvSpPr>
            <a:spLocks noGrp="1"/>
          </p:cNvSpPr>
          <p:nvPr>
            <p:ph type="title"/>
          </p:nvPr>
        </p:nvSpPr>
        <p:spPr>
          <a:xfrm>
            <a:off x="1043631" y="873940"/>
            <a:ext cx="5052369" cy="1035781"/>
          </a:xfrm>
        </p:spPr>
        <p:txBody>
          <a:bodyPr anchor="ctr">
            <a:normAutofit/>
          </a:bodyPr>
          <a:lstStyle/>
          <a:p>
            <a:r>
              <a:rPr lang="en-GB" sz="3600"/>
              <a:t>Windsor Framework</a:t>
            </a:r>
          </a:p>
        </p:txBody>
      </p:sp>
      <p:sp>
        <p:nvSpPr>
          <p:cNvPr id="3" name="Content Placeholder 2">
            <a:extLst>
              <a:ext uri="{FF2B5EF4-FFF2-40B4-BE49-F238E27FC236}">
                <a16:creationId xmlns:a16="http://schemas.microsoft.com/office/drawing/2014/main" id="{375EFE7F-19B1-1BAE-E7D0-740637D0EB3F}"/>
              </a:ext>
            </a:extLst>
          </p:cNvPr>
          <p:cNvSpPr>
            <a:spLocks noGrp="1"/>
          </p:cNvSpPr>
          <p:nvPr>
            <p:ph idx="1"/>
          </p:nvPr>
        </p:nvSpPr>
        <p:spPr>
          <a:xfrm>
            <a:off x="535671" y="2524721"/>
            <a:ext cx="5672667" cy="3677123"/>
          </a:xfrm>
        </p:spPr>
        <p:txBody>
          <a:bodyPr anchor="ctr">
            <a:normAutofit/>
          </a:bodyPr>
          <a:lstStyle/>
          <a:p>
            <a:pPr algn="just"/>
            <a:r>
              <a:rPr lang="en-GB" b="0" dirty="0"/>
              <a:t>Northern Ireland Protocol Bill (Proposed June 2022)</a:t>
            </a:r>
          </a:p>
          <a:p>
            <a:pPr algn="just"/>
            <a:r>
              <a:rPr lang="en-GB" b="0" dirty="0"/>
              <a:t>Windsor Framework (Feb 2023)</a:t>
            </a:r>
          </a:p>
          <a:p>
            <a:pPr algn="just"/>
            <a:r>
              <a:rPr lang="en-GB" b="0" dirty="0">
                <a:solidFill>
                  <a:srgbClr val="00B050"/>
                </a:solidFill>
              </a:rPr>
              <a:t>Green </a:t>
            </a:r>
            <a:r>
              <a:rPr lang="en-GB" b="0" dirty="0"/>
              <a:t>and </a:t>
            </a:r>
            <a:r>
              <a:rPr lang="en-GB" b="0" dirty="0">
                <a:solidFill>
                  <a:srgbClr val="FF0000"/>
                </a:solidFill>
              </a:rPr>
              <a:t>red</a:t>
            </a:r>
            <a:r>
              <a:rPr lang="en-GB" b="0" dirty="0"/>
              <a:t> lanes, Data sharing with EU   </a:t>
            </a:r>
          </a:p>
          <a:p>
            <a:pPr algn="just"/>
            <a:r>
              <a:rPr lang="en-GB" b="0" dirty="0"/>
              <a:t>No infringement proceedings against the UK</a:t>
            </a:r>
          </a:p>
          <a:p>
            <a:pPr algn="just"/>
            <a:r>
              <a:rPr lang="en-GB" b="0" dirty="0"/>
              <a:t>"</a:t>
            </a:r>
            <a:r>
              <a:rPr lang="en-GB" b="0" i="1" dirty="0"/>
              <a:t>Stormont brake</a:t>
            </a:r>
            <a:r>
              <a:rPr lang="en-GB" b="0" dirty="0"/>
              <a:t>“ power to NI assembly</a:t>
            </a:r>
          </a:p>
          <a:p>
            <a:pPr algn="just"/>
            <a:r>
              <a:rPr lang="en-GB" b="0" dirty="0">
                <a:solidFill>
                  <a:srgbClr val="FF0000"/>
                </a:solidFill>
              </a:rPr>
              <a:t>European Court of Justice (ECJ) as the final arbiter of EU law</a:t>
            </a:r>
            <a:endParaRPr lang="en-GB" dirty="0"/>
          </a:p>
        </p:txBody>
      </p:sp>
      <p:sp>
        <p:nvSpPr>
          <p:cNvPr id="2064" name="Rectangle 2063">
            <a:extLst>
              <a:ext uri="{FF2B5EF4-FFF2-40B4-BE49-F238E27FC236}">
                <a16:creationId xmlns:a16="http://schemas.microsoft.com/office/drawing/2014/main" id="{70E96339-907C-46C3-99AC-31179B6F0E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ile:The Windsor Framework a new way forward.pdf">
            <a:extLst>
              <a:ext uri="{FF2B5EF4-FFF2-40B4-BE49-F238E27FC236}">
                <a16:creationId xmlns:a16="http://schemas.microsoft.com/office/drawing/2014/main" id="{BC0155DB-ED75-ED0D-9801-934279A17BE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32256" y="901032"/>
            <a:ext cx="3619725" cy="5116220"/>
          </a:xfrm>
          <a:prstGeom prst="rect">
            <a:avLst/>
          </a:prstGeom>
          <a:noFill/>
          <a:extLst>
            <a:ext uri="{909E8E84-426E-40DD-AFC4-6F175D3DCCD1}">
              <a14:hiddenFill xmlns:a14="http://schemas.microsoft.com/office/drawing/2010/main">
                <a:solidFill>
                  <a:srgbClr val="FFFFFF"/>
                </a:solidFill>
              </a14:hiddenFill>
            </a:ext>
          </a:extLst>
        </p:spPr>
      </p:pic>
      <p:cxnSp>
        <p:nvCxnSpPr>
          <p:cNvPr id="2066" name="Straight Connector 2065">
            <a:extLst>
              <a:ext uri="{FF2B5EF4-FFF2-40B4-BE49-F238E27FC236}">
                <a16:creationId xmlns:a16="http://schemas.microsoft.com/office/drawing/2014/main" id="{6CF1BAF6-AD41-4082-B212-8A1F9A2E877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448252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29983-8237-B96C-70A8-CED818BA618A}"/>
              </a:ext>
            </a:extLst>
          </p:cNvPr>
          <p:cNvSpPr>
            <a:spLocks noGrp="1"/>
          </p:cNvSpPr>
          <p:nvPr>
            <p:ph type="title"/>
          </p:nvPr>
        </p:nvSpPr>
        <p:spPr>
          <a:xfrm>
            <a:off x="420304" y="189874"/>
            <a:ext cx="8603696" cy="792000"/>
          </a:xfrm>
        </p:spPr>
        <p:txBody>
          <a:bodyPr/>
          <a:lstStyle/>
          <a:p>
            <a:r>
              <a:rPr lang="en-GB" b="1" dirty="0"/>
              <a:t>Impact of Brexit </a:t>
            </a:r>
          </a:p>
        </p:txBody>
      </p:sp>
      <p:sp>
        <p:nvSpPr>
          <p:cNvPr id="3" name="Content Placeholder 2">
            <a:extLst>
              <a:ext uri="{FF2B5EF4-FFF2-40B4-BE49-F238E27FC236}">
                <a16:creationId xmlns:a16="http://schemas.microsoft.com/office/drawing/2014/main" id="{055FFF33-DCD0-DEA6-2E6D-CC2678803472}"/>
              </a:ext>
            </a:extLst>
          </p:cNvPr>
          <p:cNvSpPr>
            <a:spLocks noGrp="1"/>
          </p:cNvSpPr>
          <p:nvPr>
            <p:ph idx="1"/>
          </p:nvPr>
        </p:nvSpPr>
        <p:spPr>
          <a:xfrm>
            <a:off x="431800" y="1089498"/>
            <a:ext cx="11328400" cy="4454502"/>
          </a:xfrm>
        </p:spPr>
        <p:txBody>
          <a:bodyPr/>
          <a:lstStyle/>
          <a:p>
            <a:pPr algn="just"/>
            <a:r>
              <a:rPr lang="en-GB" b="0" dirty="0"/>
              <a:t>Annual loss of GDP per household under the three alternatives after 15 years would be:</a:t>
            </a:r>
          </a:p>
          <a:p>
            <a:pPr lvl="1" algn="just"/>
            <a:r>
              <a:rPr lang="en-GB" b="0" dirty="0">
                <a:solidFill>
                  <a:srgbClr val="FF0000"/>
                </a:solidFill>
              </a:rPr>
              <a:t>£2,600 </a:t>
            </a:r>
            <a:r>
              <a:rPr lang="en-GB" b="0" dirty="0"/>
              <a:t>in the case of European Economic Area (EEA) – (Norway)</a:t>
            </a:r>
          </a:p>
          <a:p>
            <a:pPr lvl="1" algn="just"/>
            <a:r>
              <a:rPr lang="en-GB" b="0" dirty="0">
                <a:solidFill>
                  <a:srgbClr val="FF0000"/>
                </a:solidFill>
              </a:rPr>
              <a:t>£4,300 </a:t>
            </a:r>
            <a:r>
              <a:rPr lang="en-GB" b="0" dirty="0"/>
              <a:t>in the case of a negotiated bilateral agreement – (Switzerland, Turkey or Canada)</a:t>
            </a:r>
          </a:p>
          <a:p>
            <a:pPr lvl="1" algn="just"/>
            <a:r>
              <a:rPr lang="en-GB" b="0" dirty="0">
                <a:solidFill>
                  <a:srgbClr val="FF0000"/>
                </a:solidFill>
              </a:rPr>
              <a:t>£5,200 </a:t>
            </a:r>
            <a:r>
              <a:rPr lang="en-GB" b="0" dirty="0"/>
              <a:t>in the case of WTO membership - (Brazil)</a:t>
            </a:r>
          </a:p>
          <a:p>
            <a:pPr algn="just"/>
            <a:r>
              <a:rPr lang="en-GB" b="0" dirty="0"/>
              <a:t>Weaker tax receipts </a:t>
            </a:r>
            <a:r>
              <a:rPr lang="en-GB" b="0" dirty="0">
                <a:solidFill>
                  <a:srgbClr val="FF0000"/>
                </a:solidFill>
              </a:rPr>
              <a:t>£20 </a:t>
            </a:r>
            <a:r>
              <a:rPr lang="en-GB" b="0" dirty="0"/>
              <a:t>- </a:t>
            </a:r>
            <a:r>
              <a:rPr lang="en-GB" b="0" dirty="0">
                <a:solidFill>
                  <a:srgbClr val="FF0000"/>
                </a:solidFill>
              </a:rPr>
              <a:t>£36 </a:t>
            </a:r>
            <a:r>
              <a:rPr lang="en-GB" b="0" dirty="0"/>
              <a:t>- </a:t>
            </a:r>
            <a:r>
              <a:rPr lang="en-GB" b="0" dirty="0">
                <a:solidFill>
                  <a:srgbClr val="FF0000"/>
                </a:solidFill>
              </a:rPr>
              <a:t>£45 </a:t>
            </a:r>
            <a:r>
              <a:rPr lang="en-GB" b="0" dirty="0"/>
              <a:t>billion                                    			 (HMT, April 2016). </a:t>
            </a:r>
          </a:p>
          <a:p>
            <a:pPr algn="just"/>
            <a:r>
              <a:rPr lang="en-GB" b="0" dirty="0"/>
              <a:t>GDP would be </a:t>
            </a:r>
            <a:r>
              <a:rPr lang="en-GB" b="0" dirty="0">
                <a:solidFill>
                  <a:srgbClr val="FF0000"/>
                </a:solidFill>
              </a:rPr>
              <a:t>6% </a:t>
            </a:r>
            <a:r>
              <a:rPr lang="en-GB" b="0" dirty="0"/>
              <a:t>lower in next 2 years – </a:t>
            </a:r>
            <a:r>
              <a:rPr lang="en-GB" b="0" dirty="0">
                <a:solidFill>
                  <a:srgbClr val="00B050"/>
                </a:solidFill>
              </a:rPr>
              <a:t>It wasn’t  </a:t>
            </a:r>
            <a:r>
              <a:rPr lang="en-GB" b="0" dirty="0"/>
              <a:t>(HMT, May 2016). </a:t>
            </a:r>
          </a:p>
          <a:p>
            <a:pPr algn="just"/>
            <a:r>
              <a:rPr lang="en-GB" b="0" dirty="0"/>
              <a:t>In the long-run productivity </a:t>
            </a:r>
            <a:r>
              <a:rPr lang="en-GB" b="0" dirty="0">
                <a:solidFill>
                  <a:srgbClr val="FF0000"/>
                </a:solidFill>
              </a:rPr>
              <a:t>– 4%, </a:t>
            </a:r>
            <a:r>
              <a:rPr lang="en-GB" b="0" dirty="0"/>
              <a:t>exports and imports </a:t>
            </a:r>
            <a:r>
              <a:rPr lang="en-GB" b="0" dirty="0">
                <a:solidFill>
                  <a:srgbClr val="FF0000"/>
                </a:solidFill>
              </a:rPr>
              <a:t>-15% 				 </a:t>
            </a:r>
            <a:r>
              <a:rPr lang="en-GB" b="0" dirty="0"/>
              <a:t>(OBR Feb 2023).</a:t>
            </a:r>
          </a:p>
        </p:txBody>
      </p:sp>
      <p:pic>
        <p:nvPicPr>
          <p:cNvPr id="7" name="Picture 6">
            <a:extLst>
              <a:ext uri="{FF2B5EF4-FFF2-40B4-BE49-F238E27FC236}">
                <a16:creationId xmlns:a16="http://schemas.microsoft.com/office/drawing/2014/main" id="{F8EF560D-49D4-6AAA-C7DD-DFDA1B6947B7}"/>
              </a:ext>
            </a:extLst>
          </p:cNvPr>
          <p:cNvPicPr>
            <a:picLocks noChangeAspect="1"/>
          </p:cNvPicPr>
          <p:nvPr/>
        </p:nvPicPr>
        <p:blipFill>
          <a:blip r:embed="rId2"/>
          <a:stretch>
            <a:fillRect/>
          </a:stretch>
        </p:blipFill>
        <p:spPr>
          <a:xfrm>
            <a:off x="5512279" y="3429000"/>
            <a:ext cx="6574337" cy="2221003"/>
          </a:xfrm>
          <a:prstGeom prst="rect">
            <a:avLst/>
          </a:prstGeom>
        </p:spPr>
      </p:pic>
    </p:spTree>
    <p:extLst>
      <p:ext uri="{BB962C8B-B14F-4D97-AF65-F5344CB8AC3E}">
        <p14:creationId xmlns:p14="http://schemas.microsoft.com/office/powerpoint/2010/main" val="36694912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8">
            <a:extLst>
              <a:ext uri="{FF2B5EF4-FFF2-40B4-BE49-F238E27FC236}">
                <a16:creationId xmlns:a16="http://schemas.microsoft.com/office/drawing/2014/main" id="{0B9EE3F3-89B7-43C3-8651-C4C9683099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82011B-5865-7C73-0D35-CD6B3DB24D05}"/>
              </a:ext>
            </a:extLst>
          </p:cNvPr>
          <p:cNvSpPr>
            <a:spLocks noGrp="1"/>
          </p:cNvSpPr>
          <p:nvPr>
            <p:ph type="title"/>
          </p:nvPr>
        </p:nvSpPr>
        <p:spPr>
          <a:xfrm>
            <a:off x="411480" y="991443"/>
            <a:ext cx="4443154" cy="1087819"/>
          </a:xfrm>
        </p:spPr>
        <p:txBody>
          <a:bodyPr anchor="b">
            <a:normAutofit/>
          </a:bodyPr>
          <a:lstStyle/>
          <a:p>
            <a:r>
              <a:rPr lang="en-GB" sz="3400" dirty="0"/>
              <a:t>Investment in the UK</a:t>
            </a:r>
          </a:p>
        </p:txBody>
      </p:sp>
      <p:sp>
        <p:nvSpPr>
          <p:cNvPr id="25" name="Rectangle 20">
            <a:extLst>
              <a:ext uri="{FF2B5EF4-FFF2-40B4-BE49-F238E27FC236}">
                <a16:creationId xmlns:a16="http://schemas.microsoft.com/office/drawing/2014/main" id="{33AE4636-AEEC-45D6-84D4-7AC2DA48EC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8D9CE0F4-2EB2-4F1F-8AAC-DB3571D9FE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864D0A83-F276-B7FB-EE96-96A9CCBDF80C}"/>
              </a:ext>
            </a:extLst>
          </p:cNvPr>
          <p:cNvSpPr>
            <a:spLocks noGrp="1"/>
          </p:cNvSpPr>
          <p:nvPr>
            <p:ph idx="1"/>
          </p:nvPr>
        </p:nvSpPr>
        <p:spPr>
          <a:xfrm>
            <a:off x="411480" y="2528396"/>
            <a:ext cx="4443154" cy="3648567"/>
          </a:xfrm>
        </p:spPr>
        <p:txBody>
          <a:bodyPr>
            <a:normAutofit/>
          </a:bodyPr>
          <a:lstStyle/>
          <a:p>
            <a:pPr algn="just"/>
            <a:r>
              <a:rPr lang="en-GB" b="0" dirty="0"/>
              <a:t>The disparity since 2020 between whole economy investment (also call gross fixed capital investment (GFCF)) and business investment remains. </a:t>
            </a:r>
          </a:p>
        </p:txBody>
      </p:sp>
      <p:sp>
        <p:nvSpPr>
          <p:cNvPr id="7" name="TextBox 6">
            <a:extLst>
              <a:ext uri="{FF2B5EF4-FFF2-40B4-BE49-F238E27FC236}">
                <a16:creationId xmlns:a16="http://schemas.microsoft.com/office/drawing/2014/main" id="{BEBA099F-7F2F-9914-1803-A8DBA1BCFE02}"/>
              </a:ext>
            </a:extLst>
          </p:cNvPr>
          <p:cNvSpPr txBox="1"/>
          <p:nvPr/>
        </p:nvSpPr>
        <p:spPr>
          <a:xfrm>
            <a:off x="5684520" y="5946466"/>
            <a:ext cx="6096000" cy="338554"/>
          </a:xfrm>
          <a:prstGeom prst="rect">
            <a:avLst/>
          </a:prstGeom>
          <a:noFill/>
        </p:spPr>
        <p:txBody>
          <a:bodyPr wrap="square">
            <a:spAutoFit/>
          </a:bodyPr>
          <a:lstStyle/>
          <a:p>
            <a:r>
              <a:rPr lang="en-GB" sz="1600" b="1" dirty="0"/>
              <a:t>1997Q1 to 2022Q4; Source (ONS)</a:t>
            </a:r>
          </a:p>
        </p:txBody>
      </p:sp>
      <p:pic>
        <p:nvPicPr>
          <p:cNvPr id="9" name="Picture 8">
            <a:extLst>
              <a:ext uri="{FF2B5EF4-FFF2-40B4-BE49-F238E27FC236}">
                <a16:creationId xmlns:a16="http://schemas.microsoft.com/office/drawing/2014/main" id="{91611439-9371-4E97-C44C-37EAB4BD51D6}"/>
              </a:ext>
            </a:extLst>
          </p:cNvPr>
          <p:cNvPicPr>
            <a:picLocks noChangeAspect="1"/>
          </p:cNvPicPr>
          <p:nvPr/>
        </p:nvPicPr>
        <p:blipFill>
          <a:blip r:embed="rId3"/>
          <a:stretch>
            <a:fillRect/>
          </a:stretch>
        </p:blipFill>
        <p:spPr>
          <a:xfrm>
            <a:off x="5212080" y="867047"/>
            <a:ext cx="6712009" cy="4914900"/>
          </a:xfrm>
          <a:prstGeom prst="rect">
            <a:avLst/>
          </a:prstGeom>
        </p:spPr>
      </p:pic>
    </p:spTree>
    <p:extLst>
      <p:ext uri="{BB962C8B-B14F-4D97-AF65-F5344CB8AC3E}">
        <p14:creationId xmlns:p14="http://schemas.microsoft.com/office/powerpoint/2010/main" val="15236356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F7D02-DB1B-DB69-7E03-C99305FC4445}"/>
              </a:ext>
            </a:extLst>
          </p:cNvPr>
          <p:cNvSpPr>
            <a:spLocks noGrp="1"/>
          </p:cNvSpPr>
          <p:nvPr>
            <p:ph type="title"/>
          </p:nvPr>
        </p:nvSpPr>
        <p:spPr/>
        <p:txBody>
          <a:bodyPr/>
          <a:lstStyle/>
          <a:p>
            <a:r>
              <a:rPr lang="en-GB" b="1" dirty="0"/>
              <a:t>Impact of Brexit on UK Trade </a:t>
            </a:r>
          </a:p>
        </p:txBody>
      </p:sp>
      <p:sp>
        <p:nvSpPr>
          <p:cNvPr id="4" name="Content Placeholder 3">
            <a:extLst>
              <a:ext uri="{FF2B5EF4-FFF2-40B4-BE49-F238E27FC236}">
                <a16:creationId xmlns:a16="http://schemas.microsoft.com/office/drawing/2014/main" id="{3DD67961-84E7-A2DE-554A-9C4D1629D734}"/>
              </a:ext>
            </a:extLst>
          </p:cNvPr>
          <p:cNvSpPr>
            <a:spLocks noGrp="1"/>
          </p:cNvSpPr>
          <p:nvPr>
            <p:ph idx="1"/>
          </p:nvPr>
        </p:nvSpPr>
        <p:spPr>
          <a:xfrm>
            <a:off x="431800" y="1296000"/>
            <a:ext cx="11328400" cy="4397434"/>
          </a:xfrm>
        </p:spPr>
        <p: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b="0" dirty="0"/>
          </a:p>
          <a:p>
            <a:pPr marL="0" indent="0">
              <a:buNone/>
            </a:pPr>
            <a:r>
              <a:rPr lang="en-GB" sz="1200" b="0" dirty="0"/>
              <a:t>EU and non-EU goods imports and exports, excluding precious metals, current prices, seasonally adjusted, </a:t>
            </a:r>
            <a:r>
              <a:rPr lang="en-GB" sz="1200" dirty="0"/>
              <a:t>February 2020 to February 2023</a:t>
            </a:r>
          </a:p>
          <a:p>
            <a:pPr marL="0" indent="0">
              <a:buNone/>
            </a:pPr>
            <a:r>
              <a:rPr lang="en-GB" sz="1200" b="0" dirty="0"/>
              <a:t>Source: UK trade statistics from the Office for National Statistics</a:t>
            </a:r>
          </a:p>
          <a:p>
            <a:pPr marL="0" indent="0">
              <a:buNone/>
            </a:pPr>
            <a:endParaRPr lang="en-GB" b="0" dirty="0"/>
          </a:p>
          <a:p>
            <a:endParaRPr lang="en-GB" dirty="0"/>
          </a:p>
        </p:txBody>
      </p:sp>
      <p:pic>
        <p:nvPicPr>
          <p:cNvPr id="5" name="Picture 4"/>
          <p:cNvPicPr>
            <a:picLocks noChangeAspect="1"/>
          </p:cNvPicPr>
          <p:nvPr/>
        </p:nvPicPr>
        <p:blipFill>
          <a:blip r:embed="rId3"/>
          <a:stretch>
            <a:fillRect/>
          </a:stretch>
        </p:blipFill>
        <p:spPr>
          <a:xfrm>
            <a:off x="420303" y="1173191"/>
            <a:ext cx="9241281" cy="3976777"/>
          </a:xfrm>
          <a:prstGeom prst="rect">
            <a:avLst/>
          </a:prstGeom>
        </p:spPr>
      </p:pic>
    </p:spTree>
    <p:extLst>
      <p:ext uri="{BB962C8B-B14F-4D97-AF65-F5344CB8AC3E}">
        <p14:creationId xmlns:p14="http://schemas.microsoft.com/office/powerpoint/2010/main" val="114167258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486F2-9F22-BCA0-3746-A06CB58D4964}"/>
              </a:ext>
            </a:extLst>
          </p:cNvPr>
          <p:cNvSpPr>
            <a:spLocks noGrp="1"/>
          </p:cNvSpPr>
          <p:nvPr>
            <p:ph type="title"/>
          </p:nvPr>
        </p:nvSpPr>
        <p:spPr/>
        <p:txBody>
          <a:bodyPr/>
          <a:lstStyle/>
          <a:p>
            <a:r>
              <a:rPr lang="en-GB" b="1" dirty="0"/>
              <a:t>When the effect of inflation is removed</a:t>
            </a:r>
          </a:p>
        </p:txBody>
      </p:sp>
      <p:graphicFrame>
        <p:nvGraphicFramePr>
          <p:cNvPr id="4" name="Content Placeholder 3">
            <a:extLst>
              <a:ext uri="{FF2B5EF4-FFF2-40B4-BE49-F238E27FC236}">
                <a16:creationId xmlns:a16="http://schemas.microsoft.com/office/drawing/2014/main" id="{FE01735A-ADD7-6EE0-54AD-AD34CBB1CC93}"/>
              </a:ext>
            </a:extLst>
          </p:cNvPr>
          <p:cNvGraphicFramePr>
            <a:graphicFrameLocks noGrp="1"/>
          </p:cNvGraphicFramePr>
          <p:nvPr>
            <p:ph idx="1"/>
            <p:extLst>
              <p:ext uri="{D42A27DB-BD31-4B8C-83A1-F6EECF244321}">
                <p14:modId xmlns:p14="http://schemas.microsoft.com/office/powerpoint/2010/main" val="2441169030"/>
              </p:ext>
            </p:extLst>
          </p:nvPr>
        </p:nvGraphicFramePr>
        <p:xfrm>
          <a:off x="188068" y="1177709"/>
          <a:ext cx="5968892" cy="36561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18008A29-6958-D20F-49E0-A0F2BA82FEA1}"/>
              </a:ext>
            </a:extLst>
          </p:cNvPr>
          <p:cNvGraphicFramePr>
            <a:graphicFrameLocks/>
          </p:cNvGraphicFramePr>
          <p:nvPr>
            <p:extLst>
              <p:ext uri="{D42A27DB-BD31-4B8C-83A1-F6EECF244321}">
                <p14:modId xmlns:p14="http://schemas.microsoft.com/office/powerpoint/2010/main" val="3170258823"/>
              </p:ext>
            </p:extLst>
          </p:nvPr>
        </p:nvGraphicFramePr>
        <p:xfrm>
          <a:off x="6096000" y="1303356"/>
          <a:ext cx="5907932" cy="365612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CE5078FD-299A-F484-32E4-B8A53F7ADA7F}"/>
              </a:ext>
            </a:extLst>
          </p:cNvPr>
          <p:cNvSpPr txBox="1"/>
          <p:nvPr/>
        </p:nvSpPr>
        <p:spPr>
          <a:xfrm>
            <a:off x="565247" y="5340485"/>
            <a:ext cx="10320468" cy="369332"/>
          </a:xfrm>
          <a:prstGeom prst="rect">
            <a:avLst/>
          </a:prstGeom>
          <a:noFill/>
        </p:spPr>
        <p:txBody>
          <a:bodyPr wrap="square">
            <a:spAutoFit/>
          </a:bodyPr>
          <a:lstStyle/>
          <a:p>
            <a:r>
              <a:rPr lang="en-GB" dirty="0"/>
              <a:t>Trade has remained relatively stable over the past year</a:t>
            </a:r>
          </a:p>
        </p:txBody>
      </p:sp>
      <p:sp>
        <p:nvSpPr>
          <p:cNvPr id="9" name="TextBox 8">
            <a:extLst>
              <a:ext uri="{FF2B5EF4-FFF2-40B4-BE49-F238E27FC236}">
                <a16:creationId xmlns:a16="http://schemas.microsoft.com/office/drawing/2014/main" id="{A5AE1877-FE88-DBD5-DE31-DB605F2AE4E8}"/>
              </a:ext>
            </a:extLst>
          </p:cNvPr>
          <p:cNvSpPr txBox="1"/>
          <p:nvPr/>
        </p:nvSpPr>
        <p:spPr>
          <a:xfrm>
            <a:off x="565247" y="5045129"/>
            <a:ext cx="9040307" cy="369332"/>
          </a:xfrm>
          <a:prstGeom prst="rect">
            <a:avLst/>
          </a:prstGeom>
          <a:noFill/>
        </p:spPr>
        <p:txBody>
          <a:bodyPr wrap="square">
            <a:spAutoFit/>
          </a:bodyPr>
          <a:lstStyle/>
          <a:p>
            <a:r>
              <a:rPr lang="en-GB" dirty="0"/>
              <a:t>Source: UK trade statistics from the Office for National Statistics</a:t>
            </a:r>
          </a:p>
        </p:txBody>
      </p:sp>
    </p:spTree>
    <p:extLst>
      <p:ext uri="{BB962C8B-B14F-4D97-AF65-F5344CB8AC3E}">
        <p14:creationId xmlns:p14="http://schemas.microsoft.com/office/powerpoint/2010/main" val="187243927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07891-B87C-F476-84B6-7539F4E813B6}"/>
              </a:ext>
            </a:extLst>
          </p:cNvPr>
          <p:cNvSpPr>
            <a:spLocks noGrp="1"/>
          </p:cNvSpPr>
          <p:nvPr>
            <p:ph type="title"/>
          </p:nvPr>
        </p:nvSpPr>
        <p:spPr/>
        <p:txBody>
          <a:bodyPr/>
          <a:lstStyle/>
          <a:p>
            <a:r>
              <a:rPr lang="en-GB" b="1" dirty="0"/>
              <a:t>Lies, damned lies, statistics and </a:t>
            </a:r>
          </a:p>
        </p:txBody>
      </p:sp>
      <p:pic>
        <p:nvPicPr>
          <p:cNvPr id="4" name="Content Placeholder 3">
            <a:extLst>
              <a:ext uri="{FF2B5EF4-FFF2-40B4-BE49-F238E27FC236}">
                <a16:creationId xmlns:a16="http://schemas.microsoft.com/office/drawing/2014/main" id="{8ABD5E08-E8BB-BAF9-B9C9-C007044992A5}"/>
              </a:ext>
            </a:extLst>
          </p:cNvPr>
          <p:cNvPicPr>
            <a:picLocks noGrp="1" noChangeAspect="1"/>
          </p:cNvPicPr>
          <p:nvPr>
            <p:ph idx="1"/>
          </p:nvPr>
        </p:nvPicPr>
        <p:blipFill>
          <a:blip r:embed="rId2"/>
          <a:stretch>
            <a:fillRect/>
          </a:stretch>
        </p:blipFill>
        <p:spPr>
          <a:xfrm>
            <a:off x="420305" y="1361871"/>
            <a:ext cx="5134190" cy="4084401"/>
          </a:xfrm>
          <a:prstGeom prst="rect">
            <a:avLst/>
          </a:prstGeom>
        </p:spPr>
      </p:pic>
      <p:pic>
        <p:nvPicPr>
          <p:cNvPr id="5" name="Picture 4">
            <a:extLst>
              <a:ext uri="{FF2B5EF4-FFF2-40B4-BE49-F238E27FC236}">
                <a16:creationId xmlns:a16="http://schemas.microsoft.com/office/drawing/2014/main" id="{C98E29E7-777E-4CAC-BBFC-187A02191367}"/>
              </a:ext>
            </a:extLst>
          </p:cNvPr>
          <p:cNvPicPr>
            <a:picLocks noChangeAspect="1"/>
          </p:cNvPicPr>
          <p:nvPr/>
        </p:nvPicPr>
        <p:blipFill>
          <a:blip r:embed="rId3"/>
          <a:stretch>
            <a:fillRect/>
          </a:stretch>
        </p:blipFill>
        <p:spPr>
          <a:xfrm>
            <a:off x="5778230" y="1361872"/>
            <a:ext cx="5612859" cy="3819728"/>
          </a:xfrm>
          <a:prstGeom prst="rect">
            <a:avLst/>
          </a:prstGeom>
        </p:spPr>
      </p:pic>
      <p:pic>
        <p:nvPicPr>
          <p:cNvPr id="6" name="Picture 5">
            <a:extLst>
              <a:ext uri="{FF2B5EF4-FFF2-40B4-BE49-F238E27FC236}">
                <a16:creationId xmlns:a16="http://schemas.microsoft.com/office/drawing/2014/main" id="{11530718-6335-A7CF-A1CB-06954CB3FB84}"/>
              </a:ext>
            </a:extLst>
          </p:cNvPr>
          <p:cNvPicPr>
            <a:picLocks noChangeAspect="1"/>
          </p:cNvPicPr>
          <p:nvPr/>
        </p:nvPicPr>
        <p:blipFill>
          <a:blip r:embed="rId4"/>
          <a:stretch>
            <a:fillRect/>
          </a:stretch>
        </p:blipFill>
        <p:spPr>
          <a:xfrm>
            <a:off x="5781472" y="512835"/>
            <a:ext cx="629056" cy="502162"/>
          </a:xfrm>
          <a:prstGeom prst="rect">
            <a:avLst/>
          </a:prstGeom>
        </p:spPr>
      </p:pic>
      <p:sp>
        <p:nvSpPr>
          <p:cNvPr id="3" name="TextBox 2">
            <a:extLst>
              <a:ext uri="{FF2B5EF4-FFF2-40B4-BE49-F238E27FC236}">
                <a16:creationId xmlns:a16="http://schemas.microsoft.com/office/drawing/2014/main" id="{799CEAF0-2D55-9D09-4264-F69C4A32A6D5}"/>
              </a:ext>
            </a:extLst>
          </p:cNvPr>
          <p:cNvSpPr txBox="1"/>
          <p:nvPr/>
        </p:nvSpPr>
        <p:spPr>
          <a:xfrm>
            <a:off x="5778230" y="5373189"/>
            <a:ext cx="6344101" cy="307777"/>
          </a:xfrm>
          <a:prstGeom prst="rect">
            <a:avLst/>
          </a:prstGeom>
          <a:noFill/>
        </p:spPr>
        <p:txBody>
          <a:bodyPr wrap="square" rtlCol="0">
            <a:spAutoFit/>
          </a:bodyPr>
          <a:lstStyle/>
          <a:p>
            <a:r>
              <a:rPr lang="en-GB" sz="1400" dirty="0"/>
              <a:t>Revised to </a:t>
            </a:r>
            <a:r>
              <a:rPr lang="en-GB" sz="1400" dirty="0">
                <a:solidFill>
                  <a:srgbClr val="FF0000"/>
                </a:solidFill>
              </a:rPr>
              <a:t>- 0.3% </a:t>
            </a:r>
            <a:r>
              <a:rPr lang="en-GB" sz="1400" dirty="0"/>
              <a:t>instead of </a:t>
            </a:r>
            <a:r>
              <a:rPr lang="en-GB" sz="1400" dirty="0">
                <a:solidFill>
                  <a:srgbClr val="FF0000"/>
                </a:solidFill>
              </a:rPr>
              <a:t>-0.6% </a:t>
            </a:r>
            <a:r>
              <a:rPr lang="en-GB" sz="1400" dirty="0"/>
              <a:t>(IMF Global Economic Outlook, April 2023) </a:t>
            </a:r>
            <a:r>
              <a:rPr lang="en-GB" sz="1400" dirty="0">
                <a:solidFill>
                  <a:srgbClr val="FF0000"/>
                </a:solidFill>
              </a:rPr>
              <a:t> </a:t>
            </a:r>
          </a:p>
        </p:txBody>
      </p:sp>
    </p:spTree>
    <p:extLst>
      <p:ext uri="{BB962C8B-B14F-4D97-AF65-F5344CB8AC3E}">
        <p14:creationId xmlns:p14="http://schemas.microsoft.com/office/powerpoint/2010/main" val="366433763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UK Economy Shows Resilience</a:t>
            </a:r>
          </a:p>
        </p:txBody>
      </p:sp>
      <p:pic>
        <p:nvPicPr>
          <p:cNvPr id="8" name="Content Placeholder 7"/>
          <p:cNvPicPr>
            <a:picLocks noGrp="1" noChangeAspect="1"/>
          </p:cNvPicPr>
          <p:nvPr>
            <p:ph idx="1"/>
          </p:nvPr>
        </p:nvPicPr>
        <p:blipFill>
          <a:blip r:embed="rId3"/>
          <a:stretch>
            <a:fillRect/>
          </a:stretch>
        </p:blipFill>
        <p:spPr>
          <a:xfrm>
            <a:off x="1138688" y="1302589"/>
            <a:ext cx="8936966" cy="3830128"/>
          </a:xfrm>
          <a:prstGeom prst="rect">
            <a:avLst/>
          </a:prstGeom>
        </p:spPr>
      </p:pic>
      <p:sp>
        <p:nvSpPr>
          <p:cNvPr id="9" name="Rectangle 8"/>
          <p:cNvSpPr/>
          <p:nvPr/>
        </p:nvSpPr>
        <p:spPr>
          <a:xfrm>
            <a:off x="1078302" y="5348376"/>
            <a:ext cx="10118785" cy="369332"/>
          </a:xfrm>
          <a:prstGeom prst="rect">
            <a:avLst/>
          </a:prstGeom>
        </p:spPr>
        <p:txBody>
          <a:bodyPr wrap="square">
            <a:spAutoFit/>
          </a:bodyPr>
          <a:lstStyle/>
          <a:p>
            <a:r>
              <a:rPr lang="en-GB" dirty="0"/>
              <a:t>Figure – UK GDP growth (3 months on previous 3 months, per cent), Source; NIESR (2023)</a:t>
            </a:r>
          </a:p>
        </p:txBody>
      </p:sp>
    </p:spTree>
    <p:extLst>
      <p:ext uri="{BB962C8B-B14F-4D97-AF65-F5344CB8AC3E}">
        <p14:creationId xmlns:p14="http://schemas.microsoft.com/office/powerpoint/2010/main" val="14069863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D4460-CA47-6219-4BA0-E09D3426635D}"/>
              </a:ext>
            </a:extLst>
          </p:cNvPr>
          <p:cNvSpPr>
            <a:spLocks noGrp="1"/>
          </p:cNvSpPr>
          <p:nvPr>
            <p:ph type="title"/>
          </p:nvPr>
        </p:nvSpPr>
        <p:spPr/>
        <p:txBody>
          <a:bodyPr/>
          <a:lstStyle/>
          <a:p>
            <a:r>
              <a:rPr lang="en-GB" b="1" dirty="0"/>
              <a:t>UK Trade Agreements Post-Brexit </a:t>
            </a:r>
          </a:p>
        </p:txBody>
      </p:sp>
      <p:sp>
        <p:nvSpPr>
          <p:cNvPr id="3" name="Content Placeholder 2">
            <a:extLst>
              <a:ext uri="{FF2B5EF4-FFF2-40B4-BE49-F238E27FC236}">
                <a16:creationId xmlns:a16="http://schemas.microsoft.com/office/drawing/2014/main" id="{E9415C94-F7F2-6604-B70C-BB0934C1FEBF}"/>
              </a:ext>
            </a:extLst>
          </p:cNvPr>
          <p:cNvSpPr>
            <a:spLocks noGrp="1"/>
          </p:cNvSpPr>
          <p:nvPr>
            <p:ph idx="1"/>
          </p:nvPr>
        </p:nvSpPr>
        <p:spPr>
          <a:xfrm>
            <a:off x="431800" y="1296000"/>
            <a:ext cx="8592200" cy="4248000"/>
          </a:xfrm>
        </p:spPr>
        <p:txBody>
          <a:bodyPr/>
          <a:lstStyle/>
          <a:p>
            <a:r>
              <a:rPr lang="en-GB" b="0" dirty="0"/>
              <a:t>UK- Japan Comprehensive Economic Partnership Agreement (October 2020)  </a:t>
            </a:r>
          </a:p>
          <a:p>
            <a:pPr lvl="1"/>
            <a:r>
              <a:rPr lang="en-GB" b="0" dirty="0"/>
              <a:t> GDP long-run </a:t>
            </a:r>
            <a:r>
              <a:rPr lang="en-GB" b="0" dirty="0">
                <a:solidFill>
                  <a:srgbClr val="00B050"/>
                </a:solidFill>
              </a:rPr>
              <a:t>+ 0.1%</a:t>
            </a:r>
          </a:p>
          <a:p>
            <a:r>
              <a:rPr lang="en-GB" b="0" dirty="0"/>
              <a:t>UK-Australia Free Trade Agreement (December 2021).   </a:t>
            </a:r>
          </a:p>
          <a:p>
            <a:pPr lvl="1"/>
            <a:r>
              <a:rPr lang="en-GB" dirty="0"/>
              <a:t> </a:t>
            </a:r>
            <a:r>
              <a:rPr lang="en-GB" b="0" dirty="0"/>
              <a:t>GDP long-run </a:t>
            </a:r>
            <a:r>
              <a:rPr lang="en-GB" b="0" dirty="0">
                <a:solidFill>
                  <a:srgbClr val="00B050"/>
                </a:solidFill>
              </a:rPr>
              <a:t>+ 0.1%</a:t>
            </a:r>
            <a:endParaRPr lang="en-GB" dirty="0"/>
          </a:p>
          <a:p>
            <a:r>
              <a:rPr lang="en-GB" b="0" dirty="0"/>
              <a:t>Comprehensive and Progressive Agreement for Trans-Pacific Partnership (CPTPP)</a:t>
            </a:r>
          </a:p>
          <a:p>
            <a:pPr lvl="1"/>
            <a:r>
              <a:rPr lang="en-GB" b="0" dirty="0"/>
              <a:t>Australia, Brunei, Canada, Chile, Japan, Malaysia, Mexico, New Zealand, Peru, Singapore and Vietnam (China among applicants).</a:t>
            </a:r>
          </a:p>
          <a:p>
            <a:pPr lvl="1"/>
            <a:r>
              <a:rPr lang="en-GB" b="0" dirty="0"/>
              <a:t>500 million people and a total GDP of £11 trillion (including UK joins)</a:t>
            </a:r>
          </a:p>
          <a:p>
            <a:pPr lvl="1"/>
            <a:r>
              <a:rPr lang="en-GB" b="0" dirty="0"/>
              <a:t> UK annually export £60.6 bn of goods and services to the CPTPP countries (7.8% of UK total) and import £50.2 billion (5.9%).</a:t>
            </a:r>
          </a:p>
          <a:p>
            <a:pPr lvl="1"/>
            <a:r>
              <a:rPr lang="en-GB" b="0" dirty="0"/>
              <a:t>99% of UK goods exports to CPTPP members will be eligible for tariff-free trade</a:t>
            </a:r>
          </a:p>
          <a:p>
            <a:pPr lvl="1"/>
            <a:r>
              <a:rPr lang="en-GB" dirty="0"/>
              <a:t>GDP long-run </a:t>
            </a:r>
            <a:r>
              <a:rPr lang="en-GB" b="0" dirty="0">
                <a:solidFill>
                  <a:srgbClr val="00B050"/>
                </a:solidFill>
              </a:rPr>
              <a:t>+ 0.08%</a:t>
            </a:r>
            <a:endParaRPr lang="en-GB" dirty="0"/>
          </a:p>
          <a:p>
            <a:pPr lvl="1"/>
            <a:endParaRPr lang="en-GB" b="0" dirty="0"/>
          </a:p>
          <a:p>
            <a:pPr lvl="1"/>
            <a:endParaRPr lang="en-GB" b="0" dirty="0"/>
          </a:p>
        </p:txBody>
      </p:sp>
      <p:pic>
        <p:nvPicPr>
          <p:cNvPr id="4" name="Picture 3">
            <a:extLst>
              <a:ext uri="{FF2B5EF4-FFF2-40B4-BE49-F238E27FC236}">
                <a16:creationId xmlns:a16="http://schemas.microsoft.com/office/drawing/2014/main" id="{598DAF31-91D3-4D81-C63D-418F6950D835}"/>
              </a:ext>
            </a:extLst>
          </p:cNvPr>
          <p:cNvPicPr>
            <a:picLocks noChangeAspect="1"/>
          </p:cNvPicPr>
          <p:nvPr/>
        </p:nvPicPr>
        <p:blipFill>
          <a:blip r:embed="rId3"/>
          <a:stretch>
            <a:fillRect/>
          </a:stretch>
        </p:blipFill>
        <p:spPr>
          <a:xfrm>
            <a:off x="9270007" y="4270443"/>
            <a:ext cx="2857500" cy="1453286"/>
          </a:xfrm>
          <a:prstGeom prst="rect">
            <a:avLst/>
          </a:prstGeom>
        </p:spPr>
      </p:pic>
      <p:pic>
        <p:nvPicPr>
          <p:cNvPr id="5" name="Picture 4">
            <a:extLst>
              <a:ext uri="{FF2B5EF4-FFF2-40B4-BE49-F238E27FC236}">
                <a16:creationId xmlns:a16="http://schemas.microsoft.com/office/drawing/2014/main" id="{201672F5-4571-514C-2A37-6E4F71BC983D}"/>
              </a:ext>
            </a:extLst>
          </p:cNvPr>
          <p:cNvPicPr>
            <a:picLocks noChangeAspect="1"/>
          </p:cNvPicPr>
          <p:nvPr/>
        </p:nvPicPr>
        <p:blipFill>
          <a:blip r:embed="rId4"/>
          <a:stretch>
            <a:fillRect/>
          </a:stretch>
        </p:blipFill>
        <p:spPr>
          <a:xfrm>
            <a:off x="9270007" y="1116272"/>
            <a:ext cx="2921993" cy="1471286"/>
          </a:xfrm>
          <a:prstGeom prst="rect">
            <a:avLst/>
          </a:prstGeom>
        </p:spPr>
      </p:pic>
      <p:pic>
        <p:nvPicPr>
          <p:cNvPr id="6" name="Picture 5">
            <a:extLst>
              <a:ext uri="{FF2B5EF4-FFF2-40B4-BE49-F238E27FC236}">
                <a16:creationId xmlns:a16="http://schemas.microsoft.com/office/drawing/2014/main" id="{49D85C7B-616E-9ACD-A821-4AC8060AE656}"/>
              </a:ext>
            </a:extLst>
          </p:cNvPr>
          <p:cNvPicPr>
            <a:picLocks noChangeAspect="1"/>
          </p:cNvPicPr>
          <p:nvPr/>
        </p:nvPicPr>
        <p:blipFill>
          <a:blip r:embed="rId5"/>
          <a:stretch>
            <a:fillRect/>
          </a:stretch>
        </p:blipFill>
        <p:spPr>
          <a:xfrm>
            <a:off x="9270006" y="2587558"/>
            <a:ext cx="2921994" cy="1682885"/>
          </a:xfrm>
          <a:prstGeom prst="rect">
            <a:avLst/>
          </a:prstGeom>
        </p:spPr>
      </p:pic>
    </p:spTree>
    <p:extLst>
      <p:ext uri="{BB962C8B-B14F-4D97-AF65-F5344CB8AC3E}">
        <p14:creationId xmlns:p14="http://schemas.microsoft.com/office/powerpoint/2010/main" val="27504506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576BC-EF62-517B-603F-258B4F3BF9AA}"/>
              </a:ext>
            </a:extLst>
          </p:cNvPr>
          <p:cNvSpPr>
            <a:spLocks noGrp="1"/>
          </p:cNvSpPr>
          <p:nvPr>
            <p:ph type="title"/>
          </p:nvPr>
        </p:nvSpPr>
        <p:spPr/>
        <p:txBody>
          <a:bodyPr/>
          <a:lstStyle/>
          <a:p>
            <a:r>
              <a:rPr lang="en-GB" b="1" dirty="0"/>
              <a:t>Russian invasion of Ukraine</a:t>
            </a:r>
          </a:p>
        </p:txBody>
      </p:sp>
      <p:sp>
        <p:nvSpPr>
          <p:cNvPr id="3" name="Content Placeholder 2">
            <a:extLst>
              <a:ext uri="{FF2B5EF4-FFF2-40B4-BE49-F238E27FC236}">
                <a16:creationId xmlns:a16="http://schemas.microsoft.com/office/drawing/2014/main" id="{2B91A5D3-7DD1-B647-D4B3-CC5C8CD8480F}"/>
              </a:ext>
            </a:extLst>
          </p:cNvPr>
          <p:cNvSpPr>
            <a:spLocks noGrp="1"/>
          </p:cNvSpPr>
          <p:nvPr>
            <p:ph idx="1"/>
          </p:nvPr>
        </p:nvSpPr>
        <p:spPr/>
        <p:txBody>
          <a:bodyPr/>
          <a:lstStyle/>
          <a:p>
            <a:r>
              <a:rPr lang="en-GB" b="0" dirty="0"/>
              <a:t>Rapprochement</a:t>
            </a:r>
          </a:p>
          <a:p>
            <a:r>
              <a:rPr lang="en-GB" b="0" dirty="0"/>
              <a:t>Britain’s military and intelligence strength</a:t>
            </a:r>
          </a:p>
          <a:p>
            <a:r>
              <a:rPr lang="en-GB" b="0" dirty="0"/>
              <a:t>Russian oligarchs and sanctions</a:t>
            </a:r>
          </a:p>
          <a:p>
            <a:r>
              <a:rPr lang="en-GB" b="0" dirty="0"/>
              <a:t>UK invited to Foreign Affairs Council meeting (March 2022)</a:t>
            </a:r>
          </a:p>
          <a:p>
            <a:r>
              <a:rPr lang="en-GB" b="0" dirty="0"/>
              <a:t>Germany, the Netherlands and Sweden in favour, French not so keen</a:t>
            </a:r>
          </a:p>
          <a:p>
            <a:pPr marL="0" indent="0">
              <a:buNone/>
            </a:pPr>
            <a:endParaRPr lang="en-GB" b="0" dirty="0"/>
          </a:p>
        </p:txBody>
      </p:sp>
      <p:pic>
        <p:nvPicPr>
          <p:cNvPr id="4" name="Picture 3">
            <a:extLst>
              <a:ext uri="{FF2B5EF4-FFF2-40B4-BE49-F238E27FC236}">
                <a16:creationId xmlns:a16="http://schemas.microsoft.com/office/drawing/2014/main" id="{2E615AD6-526F-1F5B-C9D3-53629A2BAE28}"/>
              </a:ext>
            </a:extLst>
          </p:cNvPr>
          <p:cNvPicPr>
            <a:picLocks noChangeAspect="1"/>
          </p:cNvPicPr>
          <p:nvPr/>
        </p:nvPicPr>
        <p:blipFill>
          <a:blip r:embed="rId2"/>
          <a:stretch>
            <a:fillRect/>
          </a:stretch>
        </p:blipFill>
        <p:spPr>
          <a:xfrm>
            <a:off x="7829006" y="2403566"/>
            <a:ext cx="4284617" cy="2089363"/>
          </a:xfrm>
          <a:prstGeom prst="rect">
            <a:avLst/>
          </a:prstGeom>
        </p:spPr>
      </p:pic>
      <p:sp>
        <p:nvSpPr>
          <p:cNvPr id="6" name="TextBox 5">
            <a:extLst>
              <a:ext uri="{FF2B5EF4-FFF2-40B4-BE49-F238E27FC236}">
                <a16:creationId xmlns:a16="http://schemas.microsoft.com/office/drawing/2014/main" id="{65C43542-5661-4B28-689C-7B439AE95640}"/>
              </a:ext>
            </a:extLst>
          </p:cNvPr>
          <p:cNvSpPr txBox="1"/>
          <p:nvPr/>
        </p:nvSpPr>
        <p:spPr>
          <a:xfrm>
            <a:off x="4356103" y="4556799"/>
            <a:ext cx="7864651" cy="923330"/>
          </a:xfrm>
          <a:prstGeom prst="rect">
            <a:avLst/>
          </a:prstGeom>
          <a:noFill/>
        </p:spPr>
        <p:txBody>
          <a:bodyPr wrap="square">
            <a:spAutoFit/>
          </a:bodyPr>
          <a:lstStyle/>
          <a:p>
            <a:r>
              <a:rPr lang="en-GB" dirty="0"/>
              <a:t>Europe must resist pressure to become ‘America’s followers,’ says Macron</a:t>
            </a:r>
          </a:p>
          <a:p>
            <a:r>
              <a:rPr lang="en-GB" dirty="0"/>
              <a:t>The ‘great risk’ Europe faces is getting ‘caught up in crises that are not ours,’ French president says in interview (April, 2023).</a:t>
            </a:r>
          </a:p>
        </p:txBody>
      </p:sp>
    </p:spTree>
    <p:extLst>
      <p:ext uri="{BB962C8B-B14F-4D97-AF65-F5344CB8AC3E}">
        <p14:creationId xmlns:p14="http://schemas.microsoft.com/office/powerpoint/2010/main" val="274239152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4" name="Rectangle 2073">
            <a:extLst>
              <a:ext uri="{FF2B5EF4-FFF2-40B4-BE49-F238E27FC236}">
                <a16:creationId xmlns:a16="http://schemas.microsoft.com/office/drawing/2014/main" id="{61293230-B0F6-45B1-96D1-13D18E2429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6" name="Freeform: Shape 2075">
            <a:extLst>
              <a:ext uri="{FF2B5EF4-FFF2-40B4-BE49-F238E27FC236}">
                <a16:creationId xmlns:a16="http://schemas.microsoft.com/office/drawing/2014/main" id="{DB74BAD7-F0FC-4719-A31F-1ABDB62116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955643" y="256495"/>
            <a:ext cx="6836927" cy="664724"/>
          </a:xfrm>
        </p:spPr>
        <p:txBody>
          <a:bodyPr>
            <a:normAutofit/>
          </a:bodyPr>
          <a:lstStyle/>
          <a:p>
            <a:r>
              <a:rPr lang="en-GB" b="1" dirty="0"/>
              <a:t>Idea of European Integration </a:t>
            </a:r>
          </a:p>
        </p:txBody>
      </p:sp>
      <p:sp>
        <p:nvSpPr>
          <p:cNvPr id="3" name="Content Placeholder 2"/>
          <p:cNvSpPr>
            <a:spLocks noGrp="1"/>
          </p:cNvSpPr>
          <p:nvPr>
            <p:ph idx="1"/>
          </p:nvPr>
        </p:nvSpPr>
        <p:spPr>
          <a:xfrm>
            <a:off x="116732" y="1344169"/>
            <a:ext cx="7947498" cy="4758518"/>
          </a:xfrm>
        </p:spPr>
        <p:txBody>
          <a:bodyPr>
            <a:normAutofit fontScale="92500" lnSpcReduction="20000"/>
          </a:bodyPr>
          <a:lstStyle/>
          <a:p>
            <a:r>
              <a:rPr lang="en-GB" sz="1600" dirty="0"/>
              <a:t>League of Christian Nations – 1464 AD </a:t>
            </a:r>
          </a:p>
          <a:p>
            <a:pPr marL="0" indent="0">
              <a:buNone/>
            </a:pPr>
            <a:r>
              <a:rPr lang="en-GB" sz="1600" dirty="0"/>
              <a:t>		                                 (King George of Poděbrady to the King Louis XI)</a:t>
            </a:r>
          </a:p>
          <a:p>
            <a:pPr marL="0" indent="0">
              <a:buNone/>
            </a:pPr>
            <a:endParaRPr lang="en-GB" sz="1600" dirty="0"/>
          </a:p>
          <a:p>
            <a:r>
              <a:rPr lang="en-GB" sz="1600" dirty="0"/>
              <a:t>United States of Europe &amp; European Parliament – 1693 AD 	   (William Penn) </a:t>
            </a:r>
          </a:p>
          <a:p>
            <a:endParaRPr lang="en-GB" sz="1600" dirty="0"/>
          </a:p>
          <a:p>
            <a:r>
              <a:rPr lang="en-GB" sz="1600" dirty="0"/>
              <a:t>European League of Sovereign States – 1658 - 1743 AD               (Abbé de Saint Pierre)</a:t>
            </a:r>
          </a:p>
          <a:p>
            <a:endParaRPr lang="en-GB" sz="1600" dirty="0"/>
          </a:p>
          <a:p>
            <a:r>
              <a:rPr lang="en-GB" sz="1600" dirty="0"/>
              <a:t>Perpetual Peace – 1795 AD 					(Immanuel Kant) </a:t>
            </a:r>
          </a:p>
          <a:p>
            <a:endParaRPr lang="en-GB" sz="1600" dirty="0"/>
          </a:p>
          <a:p>
            <a:r>
              <a:rPr lang="en-GB" sz="1600" dirty="0"/>
              <a:t>Napoleon’s European Union: The Grand Empire of the United States of Europe 							                 (Markham; 1966)</a:t>
            </a:r>
          </a:p>
          <a:p>
            <a:endParaRPr lang="en-GB" sz="1600" dirty="0"/>
          </a:p>
          <a:p>
            <a:r>
              <a:rPr lang="en-GB" sz="1600" dirty="0"/>
              <a:t>United States of Europe Oak – 1870 : My Revenge is Fraternity! – 1849 							                       (Victor Hugo)</a:t>
            </a:r>
          </a:p>
          <a:p>
            <a:endParaRPr lang="en-GB" sz="1600" dirty="0"/>
          </a:p>
          <a:p>
            <a:r>
              <a:rPr lang="en-GB" sz="1600" dirty="0"/>
              <a:t>The Future of Europe in Economic, Political and Social Terms -  1885 AD 						 (Theodore de </a:t>
            </a:r>
            <a:r>
              <a:rPr lang="en-GB" sz="1600" dirty="0" err="1"/>
              <a:t>Korwin</a:t>
            </a:r>
            <a:r>
              <a:rPr lang="en-GB" sz="1600" dirty="0"/>
              <a:t> Szymanowski)</a:t>
            </a:r>
          </a:p>
          <a:p>
            <a:endParaRPr lang="en-GB" sz="1600" dirty="0"/>
          </a:p>
          <a:p>
            <a:r>
              <a:rPr lang="en-GB" sz="1600" dirty="0"/>
              <a:t>European Confederacy, Hitler said “</a:t>
            </a:r>
            <a:r>
              <a:rPr lang="en-GB" sz="1600" dirty="0">
                <a:solidFill>
                  <a:srgbClr val="FF0000"/>
                </a:solidFill>
              </a:rPr>
              <a:t>No</a:t>
            </a:r>
            <a:r>
              <a:rPr lang="en-GB" sz="1600" dirty="0"/>
              <a:t>” ! 			   (Lipgens,1985)</a:t>
            </a:r>
          </a:p>
          <a:p>
            <a:pPr marL="0" indent="0">
              <a:buNone/>
            </a:pPr>
            <a:endParaRPr lang="en-GB" sz="1600" dirty="0"/>
          </a:p>
          <a:p>
            <a:r>
              <a:rPr lang="en-GB" sz="1600" dirty="0"/>
              <a:t>United States of Europe -   1946 			             (Winston Churchill) </a:t>
            </a:r>
          </a:p>
          <a:p>
            <a:pPr>
              <a:lnSpc>
                <a:spcPct val="90000"/>
              </a:lnSpc>
            </a:pPr>
            <a:endParaRPr lang="en-GB" sz="1600" dirty="0"/>
          </a:p>
        </p:txBody>
      </p:sp>
      <p:pic>
        <p:nvPicPr>
          <p:cNvPr id="5" name="Graphic 4" descr="Person with idea with solid fill">
            <a:extLst>
              <a:ext uri="{FF2B5EF4-FFF2-40B4-BE49-F238E27FC236}">
                <a16:creationId xmlns:a16="http://schemas.microsoft.com/office/drawing/2014/main" id="{96C94F17-976B-A210-031E-AC07DCC13A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9146850" y="1056108"/>
            <a:ext cx="2206950" cy="2206950"/>
          </a:xfrm>
          <a:prstGeom prst="rect">
            <a:avLst/>
          </a:prstGeom>
        </p:spPr>
      </p:pic>
      <p:pic>
        <p:nvPicPr>
          <p:cNvPr id="2050" name="Picture 2" descr="Possible Scenarios for European (Dis)Integration Future – EuropeNow">
            <a:extLst>
              <a:ext uri="{FF2B5EF4-FFF2-40B4-BE49-F238E27FC236}">
                <a16:creationId xmlns:a16="http://schemas.microsoft.com/office/drawing/2014/main" id="{1A42299D-F2D6-473D-448E-1AC5CD16E0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146850" y="3584791"/>
            <a:ext cx="2206950" cy="1473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81284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D5F6B-111E-17DE-FEAD-F0A7A93F98E6}"/>
              </a:ext>
            </a:extLst>
          </p:cNvPr>
          <p:cNvSpPr>
            <a:spLocks noGrp="1"/>
          </p:cNvSpPr>
          <p:nvPr>
            <p:ph type="title"/>
          </p:nvPr>
        </p:nvSpPr>
        <p:spPr/>
        <p:txBody>
          <a:bodyPr/>
          <a:lstStyle/>
          <a:p>
            <a:r>
              <a:rPr lang="en-GB" b="1" dirty="0"/>
              <a:t>Grass isn’t very Green on the other side</a:t>
            </a:r>
          </a:p>
        </p:txBody>
      </p:sp>
      <p:pic>
        <p:nvPicPr>
          <p:cNvPr id="5" name="Content Placeholder 4">
            <a:extLst>
              <a:ext uri="{FF2B5EF4-FFF2-40B4-BE49-F238E27FC236}">
                <a16:creationId xmlns:a16="http://schemas.microsoft.com/office/drawing/2014/main" id="{A47457C7-FE18-229E-FC15-638AF0EF7B5E}"/>
              </a:ext>
            </a:extLst>
          </p:cNvPr>
          <p:cNvPicPr>
            <a:picLocks noGrp="1" noChangeAspect="1"/>
          </p:cNvPicPr>
          <p:nvPr>
            <p:ph idx="1"/>
          </p:nvPr>
        </p:nvPicPr>
        <p:blipFill>
          <a:blip r:embed="rId2"/>
          <a:stretch>
            <a:fillRect/>
          </a:stretch>
        </p:blipFill>
        <p:spPr>
          <a:xfrm>
            <a:off x="262101" y="1152728"/>
            <a:ext cx="11233213" cy="4047226"/>
          </a:xfrm>
        </p:spPr>
      </p:pic>
      <p:sp>
        <p:nvSpPr>
          <p:cNvPr id="7" name="TextBox 6">
            <a:extLst>
              <a:ext uri="{FF2B5EF4-FFF2-40B4-BE49-F238E27FC236}">
                <a16:creationId xmlns:a16="http://schemas.microsoft.com/office/drawing/2014/main" id="{5A8CD761-AA09-AE65-735E-A1D426F52384}"/>
              </a:ext>
            </a:extLst>
          </p:cNvPr>
          <p:cNvSpPr txBox="1"/>
          <p:nvPr/>
        </p:nvSpPr>
        <p:spPr>
          <a:xfrm>
            <a:off x="201142" y="5199954"/>
            <a:ext cx="4867247" cy="430887"/>
          </a:xfrm>
          <a:prstGeom prst="rect">
            <a:avLst/>
          </a:prstGeom>
          <a:noFill/>
        </p:spPr>
        <p:txBody>
          <a:bodyPr wrap="square">
            <a:spAutoFit/>
          </a:bodyPr>
          <a:lstStyle/>
          <a:p>
            <a:r>
              <a:rPr lang="en-GB" sz="1100" dirty="0"/>
              <a:t>Fig. 6.1 Real GDP from 2008 to 2019 (constant 2010 US$: 2008 = 100)</a:t>
            </a:r>
          </a:p>
          <a:p>
            <a:r>
              <a:rPr lang="en-GB" sz="1100" dirty="0"/>
              <a:t>(Source World Bank</a:t>
            </a:r>
          </a:p>
        </p:txBody>
      </p:sp>
    </p:spTree>
    <p:extLst>
      <p:ext uri="{BB962C8B-B14F-4D97-AF65-F5344CB8AC3E}">
        <p14:creationId xmlns:p14="http://schemas.microsoft.com/office/powerpoint/2010/main" val="80495861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211C9-6DE0-2DD6-8F12-54CE385D600A}"/>
              </a:ext>
            </a:extLst>
          </p:cNvPr>
          <p:cNvSpPr>
            <a:spLocks noGrp="1"/>
          </p:cNvSpPr>
          <p:nvPr>
            <p:ph type="title"/>
          </p:nvPr>
        </p:nvSpPr>
        <p:spPr/>
        <p:txBody>
          <a:bodyPr/>
          <a:lstStyle/>
          <a:p>
            <a:r>
              <a:rPr lang="en-GB" b="1" dirty="0"/>
              <a:t>'Neither a borrower nor a lender be</a:t>
            </a:r>
            <a:r>
              <a:rPr lang="en-GB" dirty="0"/>
              <a:t>'</a:t>
            </a:r>
          </a:p>
        </p:txBody>
      </p:sp>
      <p:pic>
        <p:nvPicPr>
          <p:cNvPr id="5" name="Content Placeholder 4">
            <a:extLst>
              <a:ext uri="{FF2B5EF4-FFF2-40B4-BE49-F238E27FC236}">
                <a16:creationId xmlns:a16="http://schemas.microsoft.com/office/drawing/2014/main" id="{DDE287E1-9D61-1C4E-C9BB-92FBF104D275}"/>
              </a:ext>
            </a:extLst>
          </p:cNvPr>
          <p:cNvPicPr>
            <a:picLocks noGrp="1" noChangeAspect="1"/>
          </p:cNvPicPr>
          <p:nvPr>
            <p:ph idx="1"/>
          </p:nvPr>
        </p:nvPicPr>
        <p:blipFill>
          <a:blip r:embed="rId2"/>
          <a:stretch>
            <a:fillRect/>
          </a:stretch>
        </p:blipFill>
        <p:spPr>
          <a:xfrm>
            <a:off x="496390" y="1071155"/>
            <a:ext cx="10223492" cy="4084506"/>
          </a:xfrm>
        </p:spPr>
      </p:pic>
      <p:sp>
        <p:nvSpPr>
          <p:cNvPr id="7" name="TextBox 6">
            <a:extLst>
              <a:ext uri="{FF2B5EF4-FFF2-40B4-BE49-F238E27FC236}">
                <a16:creationId xmlns:a16="http://schemas.microsoft.com/office/drawing/2014/main" id="{E1AE225A-D79F-EC2A-A322-90A60684F123}"/>
              </a:ext>
            </a:extLst>
          </p:cNvPr>
          <p:cNvSpPr txBox="1"/>
          <p:nvPr/>
        </p:nvSpPr>
        <p:spPr>
          <a:xfrm>
            <a:off x="1018091" y="5155661"/>
            <a:ext cx="9815371" cy="461665"/>
          </a:xfrm>
          <a:prstGeom prst="rect">
            <a:avLst/>
          </a:prstGeom>
          <a:noFill/>
        </p:spPr>
        <p:txBody>
          <a:bodyPr wrap="square">
            <a:spAutoFit/>
          </a:bodyPr>
          <a:lstStyle/>
          <a:p>
            <a:r>
              <a:rPr lang="en-GB" sz="1200" dirty="0"/>
              <a:t>Fig. TARGET2 imbalances over two decades—Net claims on Euro system </a:t>
            </a:r>
          </a:p>
          <a:p>
            <a:r>
              <a:rPr lang="en-GB" sz="1200" dirty="0"/>
              <a:t>(Source Euro Crisis Monitor, Institute of Empirical Economic Research, Osnabrück University</a:t>
            </a:r>
          </a:p>
        </p:txBody>
      </p:sp>
    </p:spTree>
    <p:extLst>
      <p:ext uri="{BB962C8B-B14F-4D97-AF65-F5344CB8AC3E}">
        <p14:creationId xmlns:p14="http://schemas.microsoft.com/office/powerpoint/2010/main" val="36947995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6CF39-BCAB-AF02-F689-885B232CFF21}"/>
              </a:ext>
            </a:extLst>
          </p:cNvPr>
          <p:cNvSpPr>
            <a:spLocks noGrp="1"/>
          </p:cNvSpPr>
          <p:nvPr>
            <p:ph type="title"/>
          </p:nvPr>
        </p:nvSpPr>
        <p:spPr/>
        <p:txBody>
          <a:bodyPr/>
          <a:lstStyle/>
          <a:p>
            <a:r>
              <a:rPr lang="en-GB" b="1" dirty="0"/>
              <a:t>Brexit: what the European Union loses </a:t>
            </a:r>
          </a:p>
        </p:txBody>
      </p:sp>
      <p:pic>
        <p:nvPicPr>
          <p:cNvPr id="7" name="Content Placeholder 6">
            <a:extLst>
              <a:ext uri="{FF2B5EF4-FFF2-40B4-BE49-F238E27FC236}">
                <a16:creationId xmlns:a16="http://schemas.microsoft.com/office/drawing/2014/main" id="{A90B4BF5-07B6-5266-7E35-073B4584C6B9}"/>
              </a:ext>
            </a:extLst>
          </p:cNvPr>
          <p:cNvPicPr>
            <a:picLocks noGrp="1" noChangeAspect="1"/>
          </p:cNvPicPr>
          <p:nvPr>
            <p:ph idx="1"/>
          </p:nvPr>
        </p:nvPicPr>
        <p:blipFill>
          <a:blip r:embed="rId2"/>
          <a:stretch>
            <a:fillRect/>
          </a:stretch>
        </p:blipFill>
        <p:spPr>
          <a:xfrm>
            <a:off x="819509" y="1112808"/>
            <a:ext cx="9782355" cy="4230717"/>
          </a:xfrm>
        </p:spPr>
      </p:pic>
    </p:spTree>
    <p:extLst>
      <p:ext uri="{BB962C8B-B14F-4D97-AF65-F5344CB8AC3E}">
        <p14:creationId xmlns:p14="http://schemas.microsoft.com/office/powerpoint/2010/main" val="33391211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FA33D-9516-3078-CA9C-558397B5A611}"/>
              </a:ext>
            </a:extLst>
          </p:cNvPr>
          <p:cNvSpPr>
            <a:spLocks noGrp="1"/>
          </p:cNvSpPr>
          <p:nvPr>
            <p:ph type="title"/>
          </p:nvPr>
        </p:nvSpPr>
        <p:spPr/>
        <p:txBody>
          <a:bodyPr/>
          <a:lstStyle/>
          <a:p>
            <a:r>
              <a:rPr lang="en-GB" b="1" dirty="0"/>
              <a:t>Global Unreal Pie </a:t>
            </a:r>
          </a:p>
        </p:txBody>
      </p:sp>
      <p:pic>
        <p:nvPicPr>
          <p:cNvPr id="4" name="Content Placeholder 3">
            <a:extLst>
              <a:ext uri="{FF2B5EF4-FFF2-40B4-BE49-F238E27FC236}">
                <a16:creationId xmlns:a16="http://schemas.microsoft.com/office/drawing/2014/main" id="{0869D51A-FE11-DE69-A2FB-FDC946835AB1}"/>
              </a:ext>
            </a:extLst>
          </p:cNvPr>
          <p:cNvPicPr>
            <a:picLocks noGrp="1" noChangeAspect="1"/>
          </p:cNvPicPr>
          <p:nvPr>
            <p:ph idx="1"/>
          </p:nvPr>
        </p:nvPicPr>
        <p:blipFill>
          <a:blip r:embed="rId2"/>
          <a:stretch>
            <a:fillRect/>
          </a:stretch>
        </p:blipFill>
        <p:spPr>
          <a:xfrm>
            <a:off x="357053" y="1122884"/>
            <a:ext cx="6026330" cy="4494145"/>
          </a:xfrm>
          <a:prstGeom prst="rect">
            <a:avLst/>
          </a:prstGeom>
        </p:spPr>
      </p:pic>
      <p:pic>
        <p:nvPicPr>
          <p:cNvPr id="5" name="Picture 4">
            <a:extLst>
              <a:ext uri="{FF2B5EF4-FFF2-40B4-BE49-F238E27FC236}">
                <a16:creationId xmlns:a16="http://schemas.microsoft.com/office/drawing/2014/main" id="{EE7CABDE-6923-01AC-3452-9B0AFA0349DD}"/>
              </a:ext>
            </a:extLst>
          </p:cNvPr>
          <p:cNvPicPr>
            <a:picLocks noChangeAspect="1"/>
          </p:cNvPicPr>
          <p:nvPr/>
        </p:nvPicPr>
        <p:blipFill>
          <a:blip r:embed="rId3"/>
          <a:stretch>
            <a:fillRect/>
          </a:stretch>
        </p:blipFill>
        <p:spPr>
          <a:xfrm>
            <a:off x="6557554" y="1245140"/>
            <a:ext cx="5529943" cy="4075798"/>
          </a:xfrm>
          <a:prstGeom prst="rect">
            <a:avLst/>
          </a:prstGeom>
        </p:spPr>
      </p:pic>
      <p:sp>
        <p:nvSpPr>
          <p:cNvPr id="7" name="TextBox 6">
            <a:extLst>
              <a:ext uri="{FF2B5EF4-FFF2-40B4-BE49-F238E27FC236}">
                <a16:creationId xmlns:a16="http://schemas.microsoft.com/office/drawing/2014/main" id="{FEB0C6DE-8A4A-6CD9-E1DE-72ABCAE4321F}"/>
              </a:ext>
            </a:extLst>
          </p:cNvPr>
          <p:cNvSpPr txBox="1"/>
          <p:nvPr/>
        </p:nvSpPr>
        <p:spPr>
          <a:xfrm>
            <a:off x="6858231" y="5404189"/>
            <a:ext cx="5143916" cy="307777"/>
          </a:xfrm>
          <a:prstGeom prst="rect">
            <a:avLst/>
          </a:prstGeom>
          <a:noFill/>
        </p:spPr>
        <p:txBody>
          <a:bodyPr wrap="square">
            <a:spAutoFit/>
          </a:bodyPr>
          <a:lstStyle/>
          <a:p>
            <a:r>
              <a:rPr lang="en-GB" sz="1400" dirty="0"/>
              <a:t>Source: World Economic Outlook database: April 2023 (PPP)</a:t>
            </a:r>
          </a:p>
        </p:txBody>
      </p:sp>
    </p:spTree>
    <p:extLst>
      <p:ext uri="{BB962C8B-B14F-4D97-AF65-F5344CB8AC3E}">
        <p14:creationId xmlns:p14="http://schemas.microsoft.com/office/powerpoint/2010/main" val="285430420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930C114E-C3B6-6FAB-89A3-405D3B1C0F52}"/>
              </a:ext>
            </a:extLst>
          </p:cNvPr>
          <p:cNvPicPr>
            <a:picLocks noGrp="1" noChangeAspect="1"/>
          </p:cNvPicPr>
          <p:nvPr>
            <p:ph idx="1"/>
          </p:nvPr>
        </p:nvPicPr>
        <p:blipFill>
          <a:blip r:embed="rId2"/>
          <a:stretch>
            <a:fillRect/>
          </a:stretch>
        </p:blipFill>
        <p:spPr>
          <a:xfrm>
            <a:off x="1670669" y="643467"/>
            <a:ext cx="8883841"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21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111F7-74B2-26D3-CEB4-5CDA263A351A}"/>
              </a:ext>
            </a:extLst>
          </p:cNvPr>
          <p:cNvSpPr>
            <a:spLocks noGrp="1"/>
          </p:cNvSpPr>
          <p:nvPr>
            <p:ph type="title"/>
          </p:nvPr>
        </p:nvSpPr>
        <p:spPr/>
        <p:txBody>
          <a:bodyPr/>
          <a:lstStyle/>
          <a:p>
            <a:r>
              <a:rPr lang="en-GB" b="1"/>
              <a:t>Changing Share</a:t>
            </a:r>
            <a:endParaRPr lang="en-GB" b="1" dirty="0"/>
          </a:p>
        </p:txBody>
      </p:sp>
      <p:pic>
        <p:nvPicPr>
          <p:cNvPr id="5" name="Content Placeholder 4">
            <a:extLst>
              <a:ext uri="{FF2B5EF4-FFF2-40B4-BE49-F238E27FC236}">
                <a16:creationId xmlns:a16="http://schemas.microsoft.com/office/drawing/2014/main" id="{BCD9C2E9-E2B3-1B5B-16AB-E6FC303303BB}"/>
              </a:ext>
            </a:extLst>
          </p:cNvPr>
          <p:cNvPicPr>
            <a:picLocks noGrp="1" noChangeAspect="1"/>
          </p:cNvPicPr>
          <p:nvPr>
            <p:ph idx="1"/>
          </p:nvPr>
        </p:nvPicPr>
        <p:blipFill>
          <a:blip r:embed="rId2"/>
          <a:stretch>
            <a:fillRect/>
          </a:stretch>
        </p:blipFill>
        <p:spPr>
          <a:xfrm>
            <a:off x="646982" y="1295400"/>
            <a:ext cx="10510644" cy="3630283"/>
          </a:xfrm>
        </p:spPr>
      </p:pic>
      <p:sp>
        <p:nvSpPr>
          <p:cNvPr id="7" name="TextBox 6">
            <a:extLst>
              <a:ext uri="{FF2B5EF4-FFF2-40B4-BE49-F238E27FC236}">
                <a16:creationId xmlns:a16="http://schemas.microsoft.com/office/drawing/2014/main" id="{89BB4091-1C30-30BD-9FE6-F4E5BCA26C25}"/>
              </a:ext>
            </a:extLst>
          </p:cNvPr>
          <p:cNvSpPr txBox="1"/>
          <p:nvPr/>
        </p:nvSpPr>
        <p:spPr>
          <a:xfrm>
            <a:off x="420304" y="5100935"/>
            <a:ext cx="11112950" cy="646331"/>
          </a:xfrm>
          <a:prstGeom prst="rect">
            <a:avLst/>
          </a:prstGeom>
          <a:noFill/>
        </p:spPr>
        <p:txBody>
          <a:bodyPr wrap="square">
            <a:spAutoFit/>
          </a:bodyPr>
          <a:lstStyle/>
          <a:p>
            <a:r>
              <a:rPr lang="en-GB" dirty="0"/>
              <a:t>Changing share of world GDP (PPP) from 2016 to 2050 </a:t>
            </a:r>
          </a:p>
          <a:p>
            <a:r>
              <a:rPr lang="en-GB" dirty="0"/>
              <a:t>Source: IMF estimates for 2016 and PWC projections for 2050</a:t>
            </a:r>
          </a:p>
        </p:txBody>
      </p:sp>
    </p:spTree>
    <p:extLst>
      <p:ext uri="{BB962C8B-B14F-4D97-AF65-F5344CB8AC3E}">
        <p14:creationId xmlns:p14="http://schemas.microsoft.com/office/powerpoint/2010/main" val="140790709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3E7C5-CC73-3CD4-A0B2-12C6CEEE842B}"/>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B8C96D10-71BC-F56F-6232-927C70C96AA5}"/>
              </a:ext>
            </a:extLst>
          </p:cNvPr>
          <p:cNvPicPr>
            <a:picLocks noGrp="1" noChangeAspect="1"/>
          </p:cNvPicPr>
          <p:nvPr>
            <p:ph idx="1"/>
          </p:nvPr>
        </p:nvPicPr>
        <p:blipFill>
          <a:blip r:embed="rId2"/>
          <a:stretch>
            <a:fillRect/>
          </a:stretch>
        </p:blipFill>
        <p:spPr>
          <a:xfrm>
            <a:off x="1128409" y="1295400"/>
            <a:ext cx="10544782" cy="3799114"/>
          </a:xfrm>
        </p:spPr>
      </p:pic>
      <p:sp>
        <p:nvSpPr>
          <p:cNvPr id="7" name="TextBox 6">
            <a:extLst>
              <a:ext uri="{FF2B5EF4-FFF2-40B4-BE49-F238E27FC236}">
                <a16:creationId xmlns:a16="http://schemas.microsoft.com/office/drawing/2014/main" id="{0C0A7992-9416-6AD6-44B0-FF72451E4C90}"/>
              </a:ext>
            </a:extLst>
          </p:cNvPr>
          <p:cNvSpPr txBox="1"/>
          <p:nvPr/>
        </p:nvSpPr>
        <p:spPr>
          <a:xfrm>
            <a:off x="792479" y="5190140"/>
            <a:ext cx="10544781" cy="523220"/>
          </a:xfrm>
          <a:prstGeom prst="rect">
            <a:avLst/>
          </a:prstGeom>
          <a:noFill/>
        </p:spPr>
        <p:txBody>
          <a:bodyPr wrap="square">
            <a:spAutoFit/>
          </a:bodyPr>
          <a:lstStyle/>
          <a:p>
            <a:r>
              <a:rPr lang="en-GB" sz="1400" dirty="0"/>
              <a:t>Real GDP growth Eurozone and emerging world  (constant 2010 US$, Year 2010 = 100) </a:t>
            </a:r>
          </a:p>
          <a:p>
            <a:r>
              <a:rPr lang="en-GB" sz="1400" dirty="0"/>
              <a:t>Source:  Authors’ calculations using data from World Bank</a:t>
            </a:r>
          </a:p>
        </p:txBody>
      </p:sp>
    </p:spTree>
    <p:extLst>
      <p:ext uri="{BB962C8B-B14F-4D97-AF65-F5344CB8AC3E}">
        <p14:creationId xmlns:p14="http://schemas.microsoft.com/office/powerpoint/2010/main" val="244868523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A308E-2F98-EF66-2233-E5BBBDE85B3D}"/>
              </a:ext>
            </a:extLst>
          </p:cNvPr>
          <p:cNvSpPr>
            <a:spLocks noGrp="1"/>
          </p:cNvSpPr>
          <p:nvPr>
            <p:ph type="title"/>
          </p:nvPr>
        </p:nvSpPr>
        <p:spPr/>
        <p:txBody>
          <a:bodyPr/>
          <a:lstStyle/>
          <a:p>
            <a:r>
              <a:rPr lang="en-GB" b="1" dirty="0"/>
              <a:t>Resilience -  2020 Q4 vs. 2019 Q4</a:t>
            </a:r>
          </a:p>
        </p:txBody>
      </p:sp>
      <p:pic>
        <p:nvPicPr>
          <p:cNvPr id="5" name="Content Placeholder 4">
            <a:extLst>
              <a:ext uri="{FF2B5EF4-FFF2-40B4-BE49-F238E27FC236}">
                <a16:creationId xmlns:a16="http://schemas.microsoft.com/office/drawing/2014/main" id="{87F3EC61-6B8D-CBEA-DDCC-D6AB5C13E646}"/>
              </a:ext>
            </a:extLst>
          </p:cNvPr>
          <p:cNvPicPr>
            <a:picLocks noGrp="1" noChangeAspect="1"/>
          </p:cNvPicPr>
          <p:nvPr>
            <p:ph idx="1"/>
          </p:nvPr>
        </p:nvPicPr>
        <p:blipFill>
          <a:blip r:embed="rId2"/>
          <a:stretch>
            <a:fillRect/>
          </a:stretch>
        </p:blipFill>
        <p:spPr>
          <a:xfrm>
            <a:off x="496389" y="1295399"/>
            <a:ext cx="10798627" cy="4321629"/>
          </a:xfrm>
        </p:spPr>
      </p:pic>
    </p:spTree>
    <p:extLst>
      <p:ext uri="{BB962C8B-B14F-4D97-AF65-F5344CB8AC3E}">
        <p14:creationId xmlns:p14="http://schemas.microsoft.com/office/powerpoint/2010/main" val="303001727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Should or would UK Re-join ? </a:t>
            </a:r>
          </a:p>
        </p:txBody>
      </p:sp>
      <p:sp>
        <p:nvSpPr>
          <p:cNvPr id="3" name="Content Placeholder 2"/>
          <p:cNvSpPr>
            <a:spLocks noGrp="1"/>
          </p:cNvSpPr>
          <p:nvPr>
            <p:ph idx="1"/>
          </p:nvPr>
        </p:nvSpPr>
        <p:spPr>
          <a:xfrm>
            <a:off x="431800" y="1147313"/>
            <a:ext cx="8185989" cy="4396687"/>
          </a:xfrm>
        </p:spPr>
        <p:txBody>
          <a:bodyPr/>
          <a:lstStyle/>
          <a:p>
            <a:r>
              <a:rPr lang="en-GB" dirty="0"/>
              <a:t>Article 49: re-joining the EU</a:t>
            </a:r>
          </a:p>
          <a:p>
            <a:pPr lvl="1"/>
            <a:r>
              <a:rPr lang="en-GB" dirty="0"/>
              <a:t>Be a European state</a:t>
            </a:r>
          </a:p>
          <a:p>
            <a:pPr lvl="1"/>
            <a:r>
              <a:rPr lang="en-GB" dirty="0"/>
              <a:t>Respect and commit to promote Article 2 values – including human dignity, freedom, democracy, equality, the rule of law, human rights (specifically minority rights), pluralism, non-discrimination, tolerance, justice, solidarity and equality</a:t>
            </a:r>
          </a:p>
          <a:p>
            <a:pPr lvl="1"/>
            <a:r>
              <a:rPr lang="en-GB" dirty="0"/>
              <a:t>Have its application unanimously approved by the Council of the EU</a:t>
            </a:r>
          </a:p>
          <a:p>
            <a:pPr lvl="1"/>
            <a:r>
              <a:rPr lang="en-GB" dirty="0"/>
              <a:t>Have its application approved by a majority vote of the European Parliament</a:t>
            </a:r>
          </a:p>
          <a:p>
            <a:r>
              <a:rPr lang="en-GB" dirty="0"/>
              <a:t>1993 Copenhagen criteria</a:t>
            </a:r>
          </a:p>
          <a:p>
            <a:pPr lvl="1"/>
            <a:r>
              <a:rPr lang="en-GB" dirty="0"/>
              <a:t>Political: Broadly the same values as those outlined in Article 2, with an additional requirement for sound institutions and robust checks and balances</a:t>
            </a:r>
          </a:p>
          <a:p>
            <a:pPr lvl="1"/>
            <a:r>
              <a:rPr lang="en-GB" dirty="0"/>
              <a:t>Economic: A functioning and resilient market economy</a:t>
            </a:r>
          </a:p>
          <a:p>
            <a:pPr lvl="1"/>
            <a:r>
              <a:rPr lang="en-GB" dirty="0"/>
              <a:t>Administrative and institutional: Capacity to implement and absorb the EU’s acquis, i.e. the full sum of EU law</a:t>
            </a:r>
          </a:p>
        </p:txBody>
      </p:sp>
      <p:pic>
        <p:nvPicPr>
          <p:cNvPr id="5" name="Picture 4"/>
          <p:cNvPicPr>
            <a:picLocks noChangeAspect="1"/>
          </p:cNvPicPr>
          <p:nvPr/>
        </p:nvPicPr>
        <p:blipFill>
          <a:blip r:embed="rId2"/>
          <a:stretch>
            <a:fillRect/>
          </a:stretch>
        </p:blipFill>
        <p:spPr>
          <a:xfrm>
            <a:off x="8617788" y="1716658"/>
            <a:ext cx="3502325" cy="3890512"/>
          </a:xfrm>
          <a:prstGeom prst="rect">
            <a:avLst/>
          </a:prstGeom>
        </p:spPr>
      </p:pic>
    </p:spTree>
    <p:extLst>
      <p:ext uri="{BB962C8B-B14F-4D97-AF65-F5344CB8AC3E}">
        <p14:creationId xmlns:p14="http://schemas.microsoft.com/office/powerpoint/2010/main" val="279645152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 Likelihood of a UK Application’s Success </a:t>
            </a:r>
          </a:p>
        </p:txBody>
      </p:sp>
      <p:sp>
        <p:nvSpPr>
          <p:cNvPr id="3" name="Content Placeholder 2"/>
          <p:cNvSpPr>
            <a:spLocks noGrp="1"/>
          </p:cNvSpPr>
          <p:nvPr>
            <p:ph idx="1"/>
          </p:nvPr>
        </p:nvSpPr>
        <p:spPr>
          <a:xfrm>
            <a:off x="278674" y="1079863"/>
            <a:ext cx="6609805" cy="4464137"/>
          </a:xfrm>
        </p:spPr>
        <p:txBody>
          <a:bodyPr/>
          <a:lstStyle/>
          <a:p>
            <a:pPr algn="just"/>
            <a:r>
              <a:rPr lang="en-GB" b="0" dirty="0"/>
              <a:t>UK’s economic eligibility, level playing field rules to the EU, protectionist industrial policy and EU state aid rules</a:t>
            </a:r>
          </a:p>
          <a:p>
            <a:pPr algn="just"/>
            <a:r>
              <a:rPr lang="en-GB" b="0" dirty="0"/>
              <a:t>Legal divergence </a:t>
            </a:r>
          </a:p>
          <a:p>
            <a:r>
              <a:rPr lang="en-GB" b="0" dirty="0"/>
              <a:t>Support of MEPs.</a:t>
            </a:r>
          </a:p>
          <a:p>
            <a:r>
              <a:rPr lang="en-GB" b="0"/>
              <a:t>French </a:t>
            </a:r>
            <a:r>
              <a:rPr lang="en-GB" b="0" smtClean="0"/>
              <a:t>veto </a:t>
            </a:r>
            <a:r>
              <a:rPr lang="en-GB" b="0" smtClean="0">
                <a:sym typeface="Wingdings" panose="05000000000000000000" pitchFamily="2" charset="2"/>
              </a:rPr>
              <a:t> </a:t>
            </a:r>
            <a:endParaRPr lang="en-GB" b="0" dirty="0"/>
          </a:p>
          <a:p>
            <a:r>
              <a:rPr lang="en-GB" b="0" dirty="0"/>
              <a:t>Post- Brexit polls</a:t>
            </a:r>
          </a:p>
          <a:p>
            <a:r>
              <a:rPr lang="en-GB" b="0" dirty="0"/>
              <a:t>EU moved on </a:t>
            </a:r>
          </a:p>
          <a:p>
            <a:pPr lvl="1"/>
            <a:r>
              <a:rPr lang="en-GB" b="0" dirty="0"/>
              <a:t>Multiannual Financial Framework (2021-2027) long-term EU budget &amp; Next-Generation-EU</a:t>
            </a:r>
          </a:p>
          <a:p>
            <a:pPr lvl="1"/>
            <a:r>
              <a:rPr lang="en-GB" dirty="0"/>
              <a:t> €1824.3 billion (€ 750 billion of NextGenerationEU) </a:t>
            </a:r>
            <a:r>
              <a:rPr lang="en-GB" dirty="0">
                <a:solidFill>
                  <a:srgbClr val="FF0000"/>
                </a:solidFill>
              </a:rPr>
              <a:t>€ 219bn </a:t>
            </a:r>
          </a:p>
          <a:p>
            <a:pPr lvl="1"/>
            <a:r>
              <a:rPr lang="en-GB" dirty="0"/>
              <a:t>US Inflation Reduction Act/ EU Net Zero Industry Act</a:t>
            </a:r>
          </a:p>
          <a:p>
            <a:r>
              <a:rPr lang="en-GB" b="0" dirty="0"/>
              <a:t>Sunak wants EU passport checks deal (Bloomberg) </a:t>
            </a:r>
          </a:p>
          <a:p>
            <a:r>
              <a:rPr lang="en-GB" b="0" dirty="0"/>
              <a:t>Re-joining EU science projects (Horizon Europe etc. )</a:t>
            </a:r>
          </a:p>
          <a:p>
            <a:r>
              <a:rPr lang="en-GB" b="0" dirty="0"/>
              <a:t>Indivisibility of Single market vs. Differentiated Integration (Cherry picking) ?</a:t>
            </a:r>
          </a:p>
        </p:txBody>
      </p:sp>
      <p:pic>
        <p:nvPicPr>
          <p:cNvPr id="4" name="Picture 3"/>
          <p:cNvPicPr>
            <a:picLocks noChangeAspect="1"/>
          </p:cNvPicPr>
          <p:nvPr/>
        </p:nvPicPr>
        <p:blipFill>
          <a:blip r:embed="rId3"/>
          <a:stretch>
            <a:fillRect/>
          </a:stretch>
        </p:blipFill>
        <p:spPr>
          <a:xfrm>
            <a:off x="6961517" y="1164566"/>
            <a:ext cx="5230483" cy="4379434"/>
          </a:xfrm>
          <a:prstGeom prst="rect">
            <a:avLst/>
          </a:prstGeom>
        </p:spPr>
      </p:pic>
    </p:spTree>
    <p:extLst>
      <p:ext uri="{BB962C8B-B14F-4D97-AF65-F5344CB8AC3E}">
        <p14:creationId xmlns:p14="http://schemas.microsoft.com/office/powerpoint/2010/main" val="343069313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Post-WWII : Now's the Time</a:t>
            </a:r>
          </a:p>
        </p:txBody>
      </p:sp>
      <p:sp>
        <p:nvSpPr>
          <p:cNvPr id="3" name="Content Placeholder 2"/>
          <p:cNvSpPr>
            <a:spLocks noGrp="1"/>
          </p:cNvSpPr>
          <p:nvPr>
            <p:ph idx="1"/>
          </p:nvPr>
        </p:nvSpPr>
        <p:spPr>
          <a:xfrm>
            <a:off x="431800" y="1093583"/>
            <a:ext cx="6322683" cy="4450417"/>
          </a:xfrm>
        </p:spPr>
        <p:txBody>
          <a:bodyPr/>
          <a:lstStyle/>
          <a:p>
            <a:pPr algn="just"/>
            <a:r>
              <a:rPr lang="en-GB" b="0" dirty="0"/>
              <a:t>North Atlantic Treaty Organization (NATO) - 1949</a:t>
            </a:r>
          </a:p>
          <a:p>
            <a:pPr algn="just"/>
            <a:r>
              <a:rPr lang="en-GB" b="0" dirty="0"/>
              <a:t>Organisation for European Economic Co-operation (OECC - 1948) reconstituted Organisation for Economic Co-operation and Development (OECD -1960). </a:t>
            </a:r>
          </a:p>
          <a:p>
            <a:pPr algn="just"/>
            <a:r>
              <a:rPr lang="en-GB" b="0" dirty="0"/>
              <a:t>Council of Europe (1949) for legal and human rights aspect. </a:t>
            </a:r>
          </a:p>
          <a:p>
            <a:pPr algn="just"/>
            <a:r>
              <a:rPr lang="en-GB" b="0" dirty="0"/>
              <a:t>British memorandum on the future of intra-European payments – 1949</a:t>
            </a:r>
          </a:p>
          <a:p>
            <a:pPr algn="just"/>
            <a:r>
              <a:rPr lang="en-GB" b="0" dirty="0"/>
              <a:t>The European Payments Union (EPU) – 1950. </a:t>
            </a:r>
          </a:p>
          <a:p>
            <a:endParaRPr lang="en-GB" dirty="0"/>
          </a:p>
          <a:p>
            <a:endParaRPr lang="en-GB" dirty="0"/>
          </a:p>
        </p:txBody>
      </p:sp>
      <p:pic>
        <p:nvPicPr>
          <p:cNvPr id="5" name="Picture 4">
            <a:extLst>
              <a:ext uri="{FF2B5EF4-FFF2-40B4-BE49-F238E27FC236}">
                <a16:creationId xmlns:a16="http://schemas.microsoft.com/office/drawing/2014/main" id="{D41F1E05-FF73-E451-3D9A-FBB703A67C7B}"/>
              </a:ext>
            </a:extLst>
          </p:cNvPr>
          <p:cNvPicPr>
            <a:picLocks noChangeAspect="1"/>
          </p:cNvPicPr>
          <p:nvPr/>
        </p:nvPicPr>
        <p:blipFill>
          <a:blip r:embed="rId3"/>
          <a:stretch>
            <a:fillRect/>
          </a:stretch>
        </p:blipFill>
        <p:spPr>
          <a:xfrm>
            <a:off x="7519416" y="1664168"/>
            <a:ext cx="4435857" cy="2257748"/>
          </a:xfrm>
          <a:prstGeom prst="rect">
            <a:avLst/>
          </a:prstGeom>
        </p:spPr>
      </p:pic>
      <p:sp>
        <p:nvSpPr>
          <p:cNvPr id="6" name="TextBox 5">
            <a:extLst>
              <a:ext uri="{FF2B5EF4-FFF2-40B4-BE49-F238E27FC236}">
                <a16:creationId xmlns:a16="http://schemas.microsoft.com/office/drawing/2014/main" id="{4397507C-F27C-8F58-5D0C-6CA21F41F6E8}"/>
              </a:ext>
            </a:extLst>
          </p:cNvPr>
          <p:cNvSpPr txBox="1"/>
          <p:nvPr/>
        </p:nvSpPr>
        <p:spPr>
          <a:xfrm>
            <a:off x="7351597" y="3921916"/>
            <a:ext cx="4527296" cy="246221"/>
          </a:xfrm>
          <a:prstGeom prst="rect">
            <a:avLst/>
          </a:prstGeom>
          <a:noFill/>
        </p:spPr>
        <p:txBody>
          <a:bodyPr wrap="square" rtlCol="0">
            <a:spAutoFit/>
          </a:bodyPr>
          <a:lstStyle/>
          <a:p>
            <a:r>
              <a:rPr lang="en-GB" sz="1000" dirty="0"/>
              <a:t>(Source Evening Standard.1949 “Time, Gentlemen, please!”, : David Low)</a:t>
            </a:r>
          </a:p>
        </p:txBody>
      </p:sp>
      <p:pic>
        <p:nvPicPr>
          <p:cNvPr id="8" name="Picture 7" descr="Diagram, engineering drawing&#10;&#10;Description automatically generated">
            <a:extLst>
              <a:ext uri="{FF2B5EF4-FFF2-40B4-BE49-F238E27FC236}">
                <a16:creationId xmlns:a16="http://schemas.microsoft.com/office/drawing/2014/main" id="{1B3C46AA-AF81-7BB4-74DC-775BA842A1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78" y="3437386"/>
            <a:ext cx="4582161" cy="2268378"/>
          </a:xfrm>
          <a:prstGeom prst="rect">
            <a:avLst/>
          </a:prstGeom>
        </p:spPr>
      </p:pic>
      <p:sp>
        <p:nvSpPr>
          <p:cNvPr id="9" name="TextBox 8">
            <a:extLst>
              <a:ext uri="{FF2B5EF4-FFF2-40B4-BE49-F238E27FC236}">
                <a16:creationId xmlns:a16="http://schemas.microsoft.com/office/drawing/2014/main" id="{927795B6-1115-CF84-EA01-62F472BADBA7}"/>
              </a:ext>
            </a:extLst>
          </p:cNvPr>
          <p:cNvSpPr txBox="1"/>
          <p:nvPr/>
        </p:nvSpPr>
        <p:spPr>
          <a:xfrm>
            <a:off x="4776216" y="5171557"/>
            <a:ext cx="5486400" cy="430887"/>
          </a:xfrm>
          <a:prstGeom prst="rect">
            <a:avLst/>
          </a:prstGeom>
          <a:noFill/>
        </p:spPr>
        <p:txBody>
          <a:bodyPr wrap="square" rtlCol="0">
            <a:spAutoFit/>
          </a:bodyPr>
          <a:lstStyle/>
          <a:p>
            <a:r>
              <a:rPr lang="en-GB" sz="1100" dirty="0"/>
              <a:t>Joining the European Payments Union (EPU) (Daily Herald. 1950; Ernest Bevin, Foreign Secretary [left], and Hugh Gaitskell, Chancellor of the Exchequer [right]. </a:t>
            </a:r>
          </a:p>
        </p:txBody>
      </p:sp>
      <p:pic>
        <p:nvPicPr>
          <p:cNvPr id="7" name="Picture 6"/>
          <p:cNvPicPr>
            <a:picLocks noChangeAspect="1"/>
          </p:cNvPicPr>
          <p:nvPr/>
        </p:nvPicPr>
        <p:blipFill>
          <a:blip r:embed="rId5"/>
          <a:stretch>
            <a:fillRect/>
          </a:stretch>
        </p:blipFill>
        <p:spPr>
          <a:xfrm>
            <a:off x="8812747" y="1081482"/>
            <a:ext cx="1849194" cy="533625"/>
          </a:xfrm>
          <a:prstGeom prst="rect">
            <a:avLst/>
          </a:prstGeom>
        </p:spPr>
      </p:pic>
    </p:spTree>
    <p:extLst>
      <p:ext uri="{BB962C8B-B14F-4D97-AF65-F5344CB8AC3E}">
        <p14:creationId xmlns:p14="http://schemas.microsoft.com/office/powerpoint/2010/main" val="18225927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10A3B-628C-6061-2622-85D19A74C8F5}"/>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B652B323-1E4E-C0DC-2F6D-43A15A36EA6F}"/>
              </a:ext>
            </a:extLst>
          </p:cNvPr>
          <p:cNvSpPr>
            <a:spLocks noGrp="1"/>
          </p:cNvSpPr>
          <p:nvPr>
            <p:ph idx="1"/>
          </p:nvPr>
        </p:nvSpPr>
        <p:spPr/>
        <p:txBody>
          <a:bodyPr/>
          <a:lstStyle/>
          <a:p>
            <a:r>
              <a:rPr lang="en-GB" dirty="0"/>
              <a:t>" WE MUST HANG TOGETHER OR SURELY WE SHALL HANG SEPARATELY“</a:t>
            </a:r>
          </a:p>
          <a:p>
            <a:pPr marL="3657600" lvl="8" indent="0">
              <a:buNone/>
            </a:pPr>
            <a:r>
              <a:rPr lang="en-GB" dirty="0"/>
              <a:t>                                                                  (Benjamin Franklin)</a:t>
            </a:r>
          </a:p>
          <a:p>
            <a:pPr marL="3657600" lvl="8" indent="0">
              <a:buNone/>
            </a:pPr>
            <a:endParaRPr lang="en-GB" dirty="0"/>
          </a:p>
        </p:txBody>
      </p:sp>
      <p:pic>
        <p:nvPicPr>
          <p:cNvPr id="5" name="Picture 4">
            <a:extLst>
              <a:ext uri="{FF2B5EF4-FFF2-40B4-BE49-F238E27FC236}">
                <a16:creationId xmlns:a16="http://schemas.microsoft.com/office/drawing/2014/main" id="{6BE484B9-DA5B-F100-1AF2-BEC38C4DA782}"/>
              </a:ext>
            </a:extLst>
          </p:cNvPr>
          <p:cNvPicPr>
            <a:picLocks noChangeAspect="1"/>
          </p:cNvPicPr>
          <p:nvPr/>
        </p:nvPicPr>
        <p:blipFill>
          <a:blip r:embed="rId2"/>
          <a:stretch>
            <a:fillRect/>
          </a:stretch>
        </p:blipFill>
        <p:spPr>
          <a:xfrm>
            <a:off x="1312031" y="2040818"/>
            <a:ext cx="9217742" cy="3630408"/>
          </a:xfrm>
          <a:prstGeom prst="rect">
            <a:avLst/>
          </a:prstGeom>
        </p:spPr>
      </p:pic>
    </p:spTree>
    <p:extLst>
      <p:ext uri="{BB962C8B-B14F-4D97-AF65-F5344CB8AC3E}">
        <p14:creationId xmlns:p14="http://schemas.microsoft.com/office/powerpoint/2010/main" val="293083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7942995-B07F-4636-9A06-C6A104B260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22B75F-2C2A-2A6B-330E-C54C494ADF6C}"/>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b="1" kern="1200">
                <a:solidFill>
                  <a:schemeClr val="tx1"/>
                </a:solidFill>
                <a:latin typeface="+mj-lt"/>
                <a:ea typeface="+mj-ea"/>
                <a:cs typeface="+mj-cs"/>
              </a:rPr>
              <a:t>Thank You! </a:t>
            </a:r>
          </a:p>
        </p:txBody>
      </p:sp>
      <p:grpSp>
        <p:nvGrpSpPr>
          <p:cNvPr id="28" name="Group 27">
            <a:extLst>
              <a:ext uri="{FF2B5EF4-FFF2-40B4-BE49-F238E27FC236}">
                <a16:creationId xmlns:a16="http://schemas.microsoft.com/office/drawing/2014/main"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9" name="Rectangle 28">
              <a:extLst>
                <a:ext uri="{FF2B5EF4-FFF2-40B4-BE49-F238E27FC236}">
                  <a16:creationId xmlns:a16="http://schemas.microsoft.com/office/drawing/2014/main"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B81933D1-5615-42C7-9C0B-4EB7105CC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AA76D7A-94FE-EE54-2963-E3A03A53ABED}"/>
              </a:ext>
            </a:extLst>
          </p:cNvPr>
          <p:cNvPicPr>
            <a:picLocks noChangeAspect="1"/>
          </p:cNvPicPr>
          <p:nvPr/>
        </p:nvPicPr>
        <p:blipFill rotWithShape="1">
          <a:blip r:embed="rId2"/>
          <a:srcRect l="4012"/>
          <a:stretch/>
        </p:blipFill>
        <p:spPr>
          <a:xfrm>
            <a:off x="6263954" y="666728"/>
            <a:ext cx="4282489" cy="5465791"/>
          </a:xfrm>
          <a:prstGeom prst="rect">
            <a:avLst/>
          </a:prstGeom>
        </p:spPr>
      </p:pic>
    </p:spTree>
    <p:extLst>
      <p:ext uri="{BB962C8B-B14F-4D97-AF65-F5344CB8AC3E}">
        <p14:creationId xmlns:p14="http://schemas.microsoft.com/office/powerpoint/2010/main" val="96397944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0C3A-FFC8-80BE-3D5F-05225DB9473F}"/>
              </a:ext>
            </a:extLst>
          </p:cNvPr>
          <p:cNvSpPr>
            <a:spLocks noGrp="1"/>
          </p:cNvSpPr>
          <p:nvPr>
            <p:ph type="title"/>
          </p:nvPr>
        </p:nvSpPr>
        <p:spPr/>
        <p:txBody>
          <a:bodyPr/>
          <a:lstStyle/>
          <a:p>
            <a:r>
              <a:rPr lang="en-GB" b="1" dirty="0"/>
              <a:t>European Coal and Steel Community (ECSC)</a:t>
            </a:r>
          </a:p>
        </p:txBody>
      </p:sp>
      <p:sp>
        <p:nvSpPr>
          <p:cNvPr id="3" name="Content Placeholder 2">
            <a:extLst>
              <a:ext uri="{FF2B5EF4-FFF2-40B4-BE49-F238E27FC236}">
                <a16:creationId xmlns:a16="http://schemas.microsoft.com/office/drawing/2014/main" id="{3AA0F83E-10A0-4B6F-B180-95061AA22A5B}"/>
              </a:ext>
            </a:extLst>
          </p:cNvPr>
          <p:cNvSpPr>
            <a:spLocks noGrp="1"/>
          </p:cNvSpPr>
          <p:nvPr>
            <p:ph idx="1"/>
          </p:nvPr>
        </p:nvSpPr>
        <p:spPr>
          <a:xfrm>
            <a:off x="431800" y="1296000"/>
            <a:ext cx="9835606" cy="4248000"/>
          </a:xfrm>
        </p:spPr>
        <p:txBody>
          <a:bodyPr/>
          <a:lstStyle/>
          <a:p>
            <a:pPr algn="just"/>
            <a:r>
              <a:rPr lang="en-GB" b="0" dirty="0"/>
              <a:t>Robert Schuman and Jean Monnet (Schuman Declaration) May 1950 &amp; Treaty of Paris - 1951</a:t>
            </a:r>
          </a:p>
          <a:p>
            <a:pPr algn="just"/>
            <a:r>
              <a:rPr lang="en-GB" b="0" dirty="0"/>
              <a:t>Saarland to Western Germany </a:t>
            </a:r>
          </a:p>
          <a:p>
            <a:pPr algn="just"/>
            <a:r>
              <a:rPr lang="en-GB" b="0" dirty="0"/>
              <a:t>High Authority (European Commission) and the Common Assembly (European Parliament)</a:t>
            </a:r>
          </a:p>
          <a:p>
            <a:pPr marL="0" indent="0" algn="just">
              <a:buNone/>
            </a:pPr>
            <a:endParaRPr lang="en-GB" b="0" dirty="0"/>
          </a:p>
          <a:p>
            <a:pPr algn="just"/>
            <a:r>
              <a:rPr lang="en-GB" b="0" dirty="0"/>
              <a:t>We will not accept the economy being “</a:t>
            </a:r>
            <a:r>
              <a:rPr lang="en-GB" b="0" i="1" dirty="0"/>
              <a:t>handed over to an authority that is utterly undemocratic and is responsible to nobody</a:t>
            </a:r>
            <a:r>
              <a:rPr lang="en-GB" b="0" dirty="0"/>
              <a:t>” 		 (Clement Attlee)</a:t>
            </a:r>
          </a:p>
          <a:p>
            <a:endParaRPr lang="en-GB" dirty="0"/>
          </a:p>
          <a:p>
            <a:endParaRPr lang="en-GB" dirty="0"/>
          </a:p>
        </p:txBody>
      </p:sp>
      <p:pic>
        <p:nvPicPr>
          <p:cNvPr id="4" name="Picture 3">
            <a:extLst>
              <a:ext uri="{FF2B5EF4-FFF2-40B4-BE49-F238E27FC236}">
                <a16:creationId xmlns:a16="http://schemas.microsoft.com/office/drawing/2014/main" id="{D022A384-DDDD-BBE8-0DDF-B7178E638619}"/>
              </a:ext>
            </a:extLst>
          </p:cNvPr>
          <p:cNvPicPr>
            <a:picLocks noChangeAspect="1"/>
          </p:cNvPicPr>
          <p:nvPr/>
        </p:nvPicPr>
        <p:blipFill>
          <a:blip r:embed="rId3"/>
          <a:stretch>
            <a:fillRect/>
          </a:stretch>
        </p:blipFill>
        <p:spPr>
          <a:xfrm>
            <a:off x="7703389" y="3043007"/>
            <a:ext cx="4357547" cy="2331250"/>
          </a:xfrm>
          <a:prstGeom prst="rect">
            <a:avLst/>
          </a:prstGeom>
        </p:spPr>
      </p:pic>
    </p:spTree>
    <p:extLst>
      <p:ext uri="{BB962C8B-B14F-4D97-AF65-F5344CB8AC3E}">
        <p14:creationId xmlns:p14="http://schemas.microsoft.com/office/powerpoint/2010/main" val="14667868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9385A-3FB3-34C8-7DCE-B8C2B838CCD4}"/>
              </a:ext>
            </a:extLst>
          </p:cNvPr>
          <p:cNvSpPr>
            <a:spLocks noGrp="1"/>
          </p:cNvSpPr>
          <p:nvPr>
            <p:ph type="title"/>
          </p:nvPr>
        </p:nvSpPr>
        <p:spPr/>
        <p:txBody>
          <a:bodyPr/>
          <a:lstStyle/>
          <a:p>
            <a:r>
              <a:rPr lang="en-GB" b="1" dirty="0"/>
              <a:t>European Economic Community (EEC) </a:t>
            </a:r>
          </a:p>
        </p:txBody>
      </p:sp>
      <p:sp>
        <p:nvSpPr>
          <p:cNvPr id="3" name="Content Placeholder 2">
            <a:extLst>
              <a:ext uri="{FF2B5EF4-FFF2-40B4-BE49-F238E27FC236}">
                <a16:creationId xmlns:a16="http://schemas.microsoft.com/office/drawing/2014/main" id="{93439776-EEDD-2362-C696-CE490C9CF6D2}"/>
              </a:ext>
            </a:extLst>
          </p:cNvPr>
          <p:cNvSpPr>
            <a:spLocks noGrp="1"/>
          </p:cNvSpPr>
          <p:nvPr>
            <p:ph idx="1"/>
          </p:nvPr>
        </p:nvSpPr>
        <p:spPr>
          <a:xfrm>
            <a:off x="431800" y="1167696"/>
            <a:ext cx="11328400" cy="4376304"/>
          </a:xfrm>
        </p:spPr>
        <p:txBody>
          <a:bodyPr/>
          <a:lstStyle/>
          <a:p>
            <a:pPr algn="just"/>
            <a:r>
              <a:rPr lang="en-GB" b="0" dirty="0"/>
              <a:t>Spaak Committee &amp; Treaty of Rome in March - 1957</a:t>
            </a:r>
          </a:p>
          <a:p>
            <a:pPr algn="just"/>
            <a:r>
              <a:rPr lang="en-GB" b="0" dirty="0"/>
              <a:t>UK pulled out from the Spaak Committee and did not commit to the EEC. </a:t>
            </a:r>
          </a:p>
          <a:p>
            <a:pPr algn="just"/>
            <a:r>
              <a:rPr lang="en-GB" b="0" dirty="0"/>
              <a:t>European Free Trade Association - 1960</a:t>
            </a:r>
          </a:p>
          <a:p>
            <a:pPr lvl="1" algn="just"/>
            <a:r>
              <a:rPr lang="en-GB" sz="1600" dirty="0"/>
              <a:t>(Austria, Denmark, Norway, Portugal, Sweden, Switzerland and the United Kingdom) </a:t>
            </a:r>
          </a:p>
          <a:p>
            <a:pPr marL="177800" lvl="1" indent="0" algn="just">
              <a:buNone/>
            </a:pPr>
            <a:endParaRPr lang="en-GB" sz="1600" dirty="0"/>
          </a:p>
          <a:p>
            <a:pPr algn="just"/>
            <a:r>
              <a:rPr lang="en-GB" b="0" dirty="0"/>
              <a:t>Charles DeGaulle's Veto on British Membership – 1963 &amp; 1967 ("trojan horse“ of US). </a:t>
            </a:r>
          </a:p>
          <a:p>
            <a:pPr algn="just"/>
            <a:r>
              <a:rPr lang="en-GB" b="0" dirty="0"/>
              <a:t>1973 enlargement of the European Communities, Denmark, Ireland and the UK (Edward Heath) joined. Norwegian public opted out. </a:t>
            </a:r>
          </a:p>
          <a:p>
            <a:pPr algn="just"/>
            <a:r>
              <a:rPr lang="en-GB" b="0" dirty="0"/>
              <a:t>Referendum Act 1975 &amp; European Communities membership referendum – 1975 (Harold Wilson) </a:t>
            </a:r>
          </a:p>
          <a:p>
            <a:pPr marL="0" indent="0">
              <a:buNone/>
            </a:pPr>
            <a:endParaRPr lang="en-GB" dirty="0"/>
          </a:p>
          <a:p>
            <a:pPr marL="0" indent="0">
              <a:buNone/>
            </a:pPr>
            <a:r>
              <a:rPr lang="en-GB" dirty="0"/>
              <a:t>Do you think that the United Kingdom should stay in the European Community (the Common Market)?</a:t>
            </a:r>
          </a:p>
        </p:txBody>
      </p:sp>
      <p:graphicFrame>
        <p:nvGraphicFramePr>
          <p:cNvPr id="4" name="Table 4">
            <a:extLst>
              <a:ext uri="{FF2B5EF4-FFF2-40B4-BE49-F238E27FC236}">
                <a16:creationId xmlns:a16="http://schemas.microsoft.com/office/drawing/2014/main" id="{BC7508D5-2701-3C7B-D3AF-DBD960098D25}"/>
              </a:ext>
            </a:extLst>
          </p:cNvPr>
          <p:cNvGraphicFramePr>
            <a:graphicFrameLocks noGrp="1"/>
          </p:cNvGraphicFramePr>
          <p:nvPr>
            <p:extLst>
              <p:ext uri="{D42A27DB-BD31-4B8C-83A1-F6EECF244321}">
                <p14:modId xmlns:p14="http://schemas.microsoft.com/office/powerpoint/2010/main" val="895587463"/>
              </p:ext>
            </p:extLst>
          </p:nvPr>
        </p:nvGraphicFramePr>
        <p:xfrm>
          <a:off x="420304" y="4741655"/>
          <a:ext cx="5976240" cy="731520"/>
        </p:xfrm>
        <a:graphic>
          <a:graphicData uri="http://schemas.openxmlformats.org/drawingml/2006/table">
            <a:tbl>
              <a:tblPr firstRow="1" bandRow="1">
                <a:tableStyleId>{93296810-A885-4BE3-A3E7-6D5BEEA58F35}</a:tableStyleId>
              </a:tblPr>
              <a:tblGrid>
                <a:gridCol w="1183932">
                  <a:extLst>
                    <a:ext uri="{9D8B030D-6E8A-4147-A177-3AD203B41FA5}">
                      <a16:colId xmlns:a16="http://schemas.microsoft.com/office/drawing/2014/main" val="3486838144"/>
                    </a:ext>
                  </a:extLst>
                </a:gridCol>
                <a:gridCol w="1183932">
                  <a:extLst>
                    <a:ext uri="{9D8B030D-6E8A-4147-A177-3AD203B41FA5}">
                      <a16:colId xmlns:a16="http://schemas.microsoft.com/office/drawing/2014/main" val="127770326"/>
                    </a:ext>
                  </a:extLst>
                </a:gridCol>
                <a:gridCol w="1066063">
                  <a:extLst>
                    <a:ext uri="{9D8B030D-6E8A-4147-A177-3AD203B41FA5}">
                      <a16:colId xmlns:a16="http://schemas.microsoft.com/office/drawing/2014/main" val="206088195"/>
                    </a:ext>
                  </a:extLst>
                </a:gridCol>
                <a:gridCol w="987483">
                  <a:extLst>
                    <a:ext uri="{9D8B030D-6E8A-4147-A177-3AD203B41FA5}">
                      <a16:colId xmlns:a16="http://schemas.microsoft.com/office/drawing/2014/main" val="4152881891"/>
                    </a:ext>
                  </a:extLst>
                </a:gridCol>
                <a:gridCol w="1554830">
                  <a:extLst>
                    <a:ext uri="{9D8B030D-6E8A-4147-A177-3AD203B41FA5}">
                      <a16:colId xmlns:a16="http://schemas.microsoft.com/office/drawing/2014/main" val="1479977266"/>
                    </a:ext>
                  </a:extLst>
                </a:gridCol>
              </a:tblGrid>
              <a:tr h="0">
                <a:tc>
                  <a:txBody>
                    <a:bodyPr/>
                    <a:lstStyle/>
                    <a:p>
                      <a:pPr algn="ctr"/>
                      <a:r>
                        <a:rPr lang="en-GB" dirty="0"/>
                        <a:t>Yes</a:t>
                      </a:r>
                    </a:p>
                  </a:txBody>
                  <a:tcPr/>
                </a:tc>
                <a:tc>
                  <a:txBody>
                    <a:bodyPr/>
                    <a:lstStyle/>
                    <a:p>
                      <a:pPr algn="ctr"/>
                      <a:r>
                        <a:rPr lang="en-GB" dirty="0"/>
                        <a:t>No</a:t>
                      </a:r>
                    </a:p>
                  </a:txBody>
                  <a:tcPr/>
                </a:tc>
                <a:tc>
                  <a:txBody>
                    <a:bodyPr/>
                    <a:lstStyle/>
                    <a:p>
                      <a:pPr algn="ctr"/>
                      <a:r>
                        <a:rPr lang="en-GB" dirty="0"/>
                        <a:t>Invalid </a:t>
                      </a:r>
                    </a:p>
                  </a:txBody>
                  <a:tcPr/>
                </a:tc>
                <a:tc>
                  <a:txBody>
                    <a:bodyPr/>
                    <a:lstStyle/>
                    <a:p>
                      <a:pPr algn="ctr"/>
                      <a:r>
                        <a:rPr lang="en-GB" dirty="0"/>
                        <a:t>Total </a:t>
                      </a:r>
                    </a:p>
                  </a:txBody>
                  <a:tcPr/>
                </a:tc>
                <a:tc>
                  <a:txBody>
                    <a:bodyPr/>
                    <a:lstStyle/>
                    <a:p>
                      <a:pPr algn="ctr"/>
                      <a:r>
                        <a:rPr lang="en-GB" dirty="0"/>
                        <a:t>Turnover </a:t>
                      </a:r>
                    </a:p>
                  </a:txBody>
                  <a:tcPr/>
                </a:tc>
                <a:extLst>
                  <a:ext uri="{0D108BD9-81ED-4DB2-BD59-A6C34878D82A}">
                    <a16:rowId xmlns:a16="http://schemas.microsoft.com/office/drawing/2014/main" val="1337416435"/>
                  </a:ext>
                </a:extLst>
              </a:tr>
              <a:tr h="0">
                <a:tc>
                  <a:txBody>
                    <a:bodyPr/>
                    <a:lstStyle/>
                    <a:p>
                      <a:pPr algn="ctr"/>
                      <a:r>
                        <a:rPr lang="en-GB" dirty="0"/>
                        <a:t>67.23 % </a:t>
                      </a:r>
                    </a:p>
                  </a:txBody>
                  <a:tcPr/>
                </a:tc>
                <a:tc>
                  <a:txBody>
                    <a:bodyPr/>
                    <a:lstStyle/>
                    <a:p>
                      <a:pPr algn="ctr"/>
                      <a:r>
                        <a:rPr lang="en-GB" dirty="0"/>
                        <a:t>32.77 % </a:t>
                      </a:r>
                    </a:p>
                  </a:txBody>
                  <a:tcPr/>
                </a:tc>
                <a:tc>
                  <a:txBody>
                    <a:bodyPr/>
                    <a:lstStyle/>
                    <a:p>
                      <a:pPr algn="ctr"/>
                      <a:r>
                        <a:rPr lang="en-GB" dirty="0"/>
                        <a:t>0.22 % </a:t>
                      </a:r>
                    </a:p>
                  </a:txBody>
                  <a:tcPr/>
                </a:tc>
                <a:tc>
                  <a:txBody>
                    <a:bodyPr/>
                    <a:lstStyle/>
                    <a:p>
                      <a:pPr algn="ctr"/>
                      <a:r>
                        <a:rPr lang="en-GB" dirty="0"/>
                        <a:t>100 % </a:t>
                      </a:r>
                    </a:p>
                  </a:txBody>
                  <a:tcPr/>
                </a:tc>
                <a:tc>
                  <a:txBody>
                    <a:bodyPr/>
                    <a:lstStyle/>
                    <a:p>
                      <a:pPr algn="ctr"/>
                      <a:r>
                        <a:rPr lang="en-GB" dirty="0"/>
                        <a:t>64.62%</a:t>
                      </a:r>
                    </a:p>
                  </a:txBody>
                  <a:tcPr/>
                </a:tc>
                <a:extLst>
                  <a:ext uri="{0D108BD9-81ED-4DB2-BD59-A6C34878D82A}">
                    <a16:rowId xmlns:a16="http://schemas.microsoft.com/office/drawing/2014/main" val="3543347511"/>
                  </a:ext>
                </a:extLst>
              </a:tr>
            </a:tbl>
          </a:graphicData>
        </a:graphic>
      </p:graphicFrame>
      <p:pic>
        <p:nvPicPr>
          <p:cNvPr id="5" name="Picture 4">
            <a:extLst>
              <a:ext uri="{FF2B5EF4-FFF2-40B4-BE49-F238E27FC236}">
                <a16:creationId xmlns:a16="http://schemas.microsoft.com/office/drawing/2014/main" id="{E751D6F2-AF80-117C-850B-867E32D16694}"/>
              </a:ext>
            </a:extLst>
          </p:cNvPr>
          <p:cNvPicPr>
            <a:picLocks noChangeAspect="1"/>
          </p:cNvPicPr>
          <p:nvPr/>
        </p:nvPicPr>
        <p:blipFill>
          <a:blip r:embed="rId3"/>
          <a:stretch>
            <a:fillRect/>
          </a:stretch>
        </p:blipFill>
        <p:spPr>
          <a:xfrm>
            <a:off x="7071936" y="4668503"/>
            <a:ext cx="1565612" cy="875497"/>
          </a:xfrm>
          <a:prstGeom prst="rect">
            <a:avLst/>
          </a:prstGeom>
        </p:spPr>
      </p:pic>
      <p:pic>
        <p:nvPicPr>
          <p:cNvPr id="6" name="Picture 5">
            <a:extLst>
              <a:ext uri="{FF2B5EF4-FFF2-40B4-BE49-F238E27FC236}">
                <a16:creationId xmlns:a16="http://schemas.microsoft.com/office/drawing/2014/main" id="{6F260FC1-6C0F-7ECA-9BA8-EC8DA0AB137A}"/>
              </a:ext>
            </a:extLst>
          </p:cNvPr>
          <p:cNvPicPr>
            <a:picLocks noChangeAspect="1"/>
          </p:cNvPicPr>
          <p:nvPr/>
        </p:nvPicPr>
        <p:blipFill>
          <a:blip r:embed="rId4"/>
          <a:stretch>
            <a:fillRect/>
          </a:stretch>
        </p:blipFill>
        <p:spPr>
          <a:xfrm>
            <a:off x="9426102" y="4741655"/>
            <a:ext cx="1692613" cy="948649"/>
          </a:xfrm>
          <a:prstGeom prst="rect">
            <a:avLst/>
          </a:prstGeom>
        </p:spPr>
      </p:pic>
    </p:spTree>
    <p:extLst>
      <p:ext uri="{BB962C8B-B14F-4D97-AF65-F5344CB8AC3E}">
        <p14:creationId xmlns:p14="http://schemas.microsoft.com/office/powerpoint/2010/main" val="31452368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EFBA8-71D6-898C-8604-53EA79B05385}"/>
              </a:ext>
            </a:extLst>
          </p:cNvPr>
          <p:cNvSpPr>
            <a:spLocks noGrp="1"/>
          </p:cNvSpPr>
          <p:nvPr>
            <p:ph type="title"/>
          </p:nvPr>
        </p:nvSpPr>
        <p:spPr>
          <a:xfrm>
            <a:off x="420304" y="216000"/>
            <a:ext cx="6311422" cy="792000"/>
          </a:xfrm>
        </p:spPr>
        <p:txBody>
          <a:bodyPr/>
          <a:lstStyle/>
          <a:p>
            <a:r>
              <a:rPr lang="en-GB" b="1" dirty="0"/>
              <a:t>Single European Act (SEA) / European Exchange Rate Mechanism (ERM)  </a:t>
            </a:r>
          </a:p>
        </p:txBody>
      </p:sp>
      <p:sp>
        <p:nvSpPr>
          <p:cNvPr id="3" name="Content Placeholder 2">
            <a:extLst>
              <a:ext uri="{FF2B5EF4-FFF2-40B4-BE49-F238E27FC236}">
                <a16:creationId xmlns:a16="http://schemas.microsoft.com/office/drawing/2014/main" id="{525E4CD1-4B86-228C-5C86-B2C74EB8EA28}"/>
              </a:ext>
            </a:extLst>
          </p:cNvPr>
          <p:cNvSpPr>
            <a:spLocks noGrp="1"/>
          </p:cNvSpPr>
          <p:nvPr>
            <p:ph idx="1"/>
          </p:nvPr>
        </p:nvSpPr>
        <p:spPr>
          <a:xfrm>
            <a:off x="431800" y="1296000"/>
            <a:ext cx="6987903" cy="4248000"/>
          </a:xfrm>
        </p:spPr>
        <p:txBody>
          <a:bodyPr/>
          <a:lstStyle/>
          <a:p>
            <a:pPr algn="just"/>
            <a:r>
              <a:rPr lang="en-GB" sz="2400" b="0" dirty="0"/>
              <a:t>"</a:t>
            </a:r>
            <a:r>
              <a:rPr lang="en-GB" sz="2400" dirty="0"/>
              <a:t>I want my money back!</a:t>
            </a:r>
            <a:r>
              <a:rPr lang="en-GB" sz="2400" b="0" dirty="0"/>
              <a:t>“ (Thatcher, Nov 1979).</a:t>
            </a:r>
          </a:p>
          <a:p>
            <a:pPr algn="just"/>
            <a:r>
              <a:rPr lang="en-GB" sz="2400" b="0" dirty="0"/>
              <a:t>European Monetary System:  European Exchange Rate Mechanism (ERM) - 1979 but UK joined in October 1990</a:t>
            </a:r>
          </a:p>
          <a:p>
            <a:pPr algn="just"/>
            <a:r>
              <a:rPr lang="en-GB" sz="2400" b="0" dirty="0"/>
              <a:t>Black Wednesday Sep – 1992 (£3.3 billion loss).</a:t>
            </a:r>
          </a:p>
          <a:p>
            <a:pPr algn="just"/>
            <a:r>
              <a:rPr lang="en-GB" sz="2400" b="0" dirty="0"/>
              <a:t>Single European Act (SEA - 1986) with objective of establishing a European single market by December 1992.  </a:t>
            </a:r>
          </a:p>
        </p:txBody>
      </p:sp>
      <p:pic>
        <p:nvPicPr>
          <p:cNvPr id="4" name="Picture 3">
            <a:extLst>
              <a:ext uri="{FF2B5EF4-FFF2-40B4-BE49-F238E27FC236}">
                <a16:creationId xmlns:a16="http://schemas.microsoft.com/office/drawing/2014/main" id="{DE335E82-5113-65BE-DA10-92AFBD4E60F8}"/>
              </a:ext>
            </a:extLst>
          </p:cNvPr>
          <p:cNvPicPr>
            <a:picLocks noChangeAspect="1"/>
          </p:cNvPicPr>
          <p:nvPr/>
        </p:nvPicPr>
        <p:blipFill>
          <a:blip r:embed="rId3"/>
          <a:stretch>
            <a:fillRect/>
          </a:stretch>
        </p:blipFill>
        <p:spPr>
          <a:xfrm>
            <a:off x="7750078" y="3493008"/>
            <a:ext cx="4311874" cy="2202926"/>
          </a:xfrm>
          <a:prstGeom prst="rect">
            <a:avLst/>
          </a:prstGeom>
        </p:spPr>
      </p:pic>
      <p:pic>
        <p:nvPicPr>
          <p:cNvPr id="5" name="Picture 4">
            <a:extLst>
              <a:ext uri="{FF2B5EF4-FFF2-40B4-BE49-F238E27FC236}">
                <a16:creationId xmlns:a16="http://schemas.microsoft.com/office/drawing/2014/main" id="{D8F3F337-6848-0B99-97B5-3BA20F1996AA}"/>
              </a:ext>
            </a:extLst>
          </p:cNvPr>
          <p:cNvPicPr>
            <a:picLocks noChangeAspect="1"/>
          </p:cNvPicPr>
          <p:nvPr/>
        </p:nvPicPr>
        <p:blipFill>
          <a:blip r:embed="rId4"/>
          <a:stretch>
            <a:fillRect/>
          </a:stretch>
        </p:blipFill>
        <p:spPr>
          <a:xfrm>
            <a:off x="8847473" y="1349119"/>
            <a:ext cx="3214479" cy="1987468"/>
          </a:xfrm>
          <a:prstGeom prst="rect">
            <a:avLst/>
          </a:prstGeom>
        </p:spPr>
      </p:pic>
    </p:spTree>
    <p:extLst>
      <p:ext uri="{BB962C8B-B14F-4D97-AF65-F5344CB8AC3E}">
        <p14:creationId xmlns:p14="http://schemas.microsoft.com/office/powerpoint/2010/main" val="343871943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69ACF-4088-DFF7-9054-8C908ECB9684}"/>
              </a:ext>
            </a:extLst>
          </p:cNvPr>
          <p:cNvSpPr>
            <a:spLocks noGrp="1"/>
          </p:cNvSpPr>
          <p:nvPr>
            <p:ph type="title"/>
          </p:nvPr>
        </p:nvSpPr>
        <p:spPr>
          <a:xfrm>
            <a:off x="280967" y="181807"/>
            <a:ext cx="9054622" cy="863221"/>
          </a:xfrm>
        </p:spPr>
        <p:txBody>
          <a:bodyPr/>
          <a:lstStyle/>
          <a:p>
            <a:r>
              <a:rPr lang="en-GB" sz="2800" b="1" dirty="0"/>
              <a:t>Treaty on European Union (TEU) / Maastricht Treaty</a:t>
            </a:r>
          </a:p>
        </p:txBody>
      </p:sp>
      <p:sp>
        <p:nvSpPr>
          <p:cNvPr id="3" name="Content Placeholder 2">
            <a:extLst>
              <a:ext uri="{FF2B5EF4-FFF2-40B4-BE49-F238E27FC236}">
                <a16:creationId xmlns:a16="http://schemas.microsoft.com/office/drawing/2014/main" id="{B25C2289-3755-974B-B35E-D2CCBC60C228}"/>
              </a:ext>
            </a:extLst>
          </p:cNvPr>
          <p:cNvSpPr>
            <a:spLocks noGrp="1"/>
          </p:cNvSpPr>
          <p:nvPr>
            <p:ph idx="1"/>
          </p:nvPr>
        </p:nvSpPr>
        <p:spPr>
          <a:xfrm>
            <a:off x="431799" y="1105989"/>
            <a:ext cx="6151882" cy="4438011"/>
          </a:xfrm>
        </p:spPr>
        <p:txBody>
          <a:bodyPr/>
          <a:lstStyle/>
          <a:p>
            <a:pPr algn="just"/>
            <a:r>
              <a:rPr lang="en-GB" b="0" dirty="0"/>
              <a:t> Jacques Delors Commission/Report EMU- 1989</a:t>
            </a:r>
          </a:p>
          <a:p>
            <a:pPr lvl="3" algn="just"/>
            <a:r>
              <a:rPr lang="en-GB" b="0" dirty="0">
                <a:solidFill>
                  <a:srgbClr val="FF0000"/>
                </a:solidFill>
              </a:rPr>
              <a:t>Not for 700 Years. </a:t>
            </a:r>
            <a:endParaRPr lang="en-GB" b="0" dirty="0"/>
          </a:p>
          <a:p>
            <a:pPr lvl="3" algn="just"/>
            <a:r>
              <a:rPr lang="en-GB" b="0" dirty="0">
                <a:solidFill>
                  <a:srgbClr val="FF0000"/>
                </a:solidFill>
              </a:rPr>
              <a:t>Conveyor belt of Federalism. </a:t>
            </a:r>
            <a:r>
              <a:rPr lang="en-GB" b="0" dirty="0"/>
              <a:t>(Margaret Thatcher)</a:t>
            </a:r>
          </a:p>
          <a:p>
            <a:pPr marL="542925" lvl="3" indent="0" algn="just">
              <a:buNone/>
            </a:pPr>
            <a:endParaRPr lang="en-GB" dirty="0"/>
          </a:p>
          <a:p>
            <a:pPr algn="just"/>
            <a:r>
              <a:rPr lang="en-GB" b="0" dirty="0"/>
              <a:t>Treaty on European Union/ Maastricht Treaty – Feb 1992</a:t>
            </a:r>
          </a:p>
          <a:p>
            <a:pPr lvl="3" algn="just"/>
            <a:r>
              <a:rPr lang="en-GB" b="0" dirty="0">
                <a:solidFill>
                  <a:srgbClr val="FF0000"/>
                </a:solidFill>
              </a:rPr>
              <a:t>UK opted out Euro</a:t>
            </a:r>
          </a:p>
          <a:p>
            <a:pPr algn="just"/>
            <a:r>
              <a:rPr lang="en-GB" b="0" dirty="0"/>
              <a:t>Schengen Area / Schengen acquis – established 1995 </a:t>
            </a:r>
          </a:p>
          <a:p>
            <a:pPr lvl="3" algn="just"/>
            <a:r>
              <a:rPr lang="en-GB" b="0" dirty="0">
                <a:solidFill>
                  <a:srgbClr val="FF0000"/>
                </a:solidFill>
              </a:rPr>
              <a:t>UK opted out</a:t>
            </a:r>
          </a:p>
          <a:p>
            <a:pPr algn="just"/>
            <a:r>
              <a:rPr lang="en-GB" b="0" dirty="0"/>
              <a:t>Charter of Fundamental Rights of the European Union </a:t>
            </a:r>
          </a:p>
          <a:p>
            <a:pPr lvl="3" algn="just"/>
            <a:r>
              <a:rPr lang="en-GB" dirty="0">
                <a:solidFill>
                  <a:srgbClr val="FF0000"/>
                </a:solidFill>
              </a:rPr>
              <a:t>UK </a:t>
            </a:r>
            <a:r>
              <a:rPr lang="en-GB" b="0" dirty="0">
                <a:solidFill>
                  <a:srgbClr val="FF0000"/>
                </a:solidFill>
              </a:rPr>
              <a:t>opted out </a:t>
            </a:r>
          </a:p>
          <a:p>
            <a:pPr algn="just"/>
            <a:r>
              <a:rPr lang="en-GB" b="0" dirty="0"/>
              <a:t>Area of freedom, security and justice (home affairs)</a:t>
            </a:r>
          </a:p>
          <a:p>
            <a:pPr lvl="3" algn="just"/>
            <a:r>
              <a:rPr lang="en-GB" b="0" dirty="0">
                <a:solidFill>
                  <a:srgbClr val="FF0000"/>
                </a:solidFill>
              </a:rPr>
              <a:t>UK opted out </a:t>
            </a:r>
          </a:p>
          <a:p>
            <a:endParaRPr lang="en-GB" dirty="0"/>
          </a:p>
        </p:txBody>
      </p:sp>
      <p:pic>
        <p:nvPicPr>
          <p:cNvPr id="5" name="Picture 4">
            <a:extLst>
              <a:ext uri="{FF2B5EF4-FFF2-40B4-BE49-F238E27FC236}">
                <a16:creationId xmlns:a16="http://schemas.microsoft.com/office/drawing/2014/main" id="{6ED993DF-2060-9788-1162-7924EA3050C6}"/>
              </a:ext>
            </a:extLst>
          </p:cNvPr>
          <p:cNvPicPr>
            <a:picLocks noChangeAspect="1"/>
          </p:cNvPicPr>
          <p:nvPr/>
        </p:nvPicPr>
        <p:blipFill>
          <a:blip r:embed="rId3"/>
          <a:stretch>
            <a:fillRect/>
          </a:stretch>
        </p:blipFill>
        <p:spPr>
          <a:xfrm>
            <a:off x="6583681" y="2508070"/>
            <a:ext cx="5293790" cy="3243942"/>
          </a:xfrm>
          <a:prstGeom prst="rect">
            <a:avLst/>
          </a:prstGeom>
        </p:spPr>
      </p:pic>
      <p:pic>
        <p:nvPicPr>
          <p:cNvPr id="1026" name="Picture 2" descr="Margaret Thatcher GIFs | Tenor">
            <a:extLst>
              <a:ext uri="{FF2B5EF4-FFF2-40B4-BE49-F238E27FC236}">
                <a16:creationId xmlns:a16="http://schemas.microsoft.com/office/drawing/2014/main" id="{8044E869-C254-A823-850B-C91780820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6126" y="1105988"/>
            <a:ext cx="3791281" cy="1402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40753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UK Membership of the Single Currency</a:t>
            </a:r>
          </a:p>
        </p:txBody>
      </p:sp>
      <p:sp>
        <p:nvSpPr>
          <p:cNvPr id="3" name="Content Placeholder 2"/>
          <p:cNvSpPr>
            <a:spLocks noGrp="1"/>
          </p:cNvSpPr>
          <p:nvPr>
            <p:ph idx="1"/>
          </p:nvPr>
        </p:nvSpPr>
        <p:spPr>
          <a:xfrm>
            <a:off x="431800" y="1296000"/>
            <a:ext cx="6829078" cy="4248000"/>
          </a:xfrm>
        </p:spPr>
        <p:txBody>
          <a:bodyPr/>
          <a:lstStyle/>
          <a:p>
            <a:r>
              <a:rPr lang="en-GB" dirty="0"/>
              <a:t>Treasury’s assessment &amp; Five Economic Tests – 1997 &amp; 2003</a:t>
            </a:r>
          </a:p>
          <a:p>
            <a:pPr marL="520700" lvl="1" indent="-342900" algn="just">
              <a:buFont typeface="+mj-lt"/>
              <a:buAutoNum type="arabicPeriod"/>
            </a:pPr>
            <a:r>
              <a:rPr lang="en-GB" dirty="0"/>
              <a:t> Are business cycles and economic structures compatible so that we and others could live comfortably with euro interest rates on a permanent basis? </a:t>
            </a:r>
            <a:r>
              <a:rPr lang="en-GB" b="1" dirty="0">
                <a:solidFill>
                  <a:srgbClr val="FF0000"/>
                </a:solidFill>
              </a:rPr>
              <a:t>X</a:t>
            </a:r>
            <a:r>
              <a:rPr lang="en-GB" dirty="0"/>
              <a:t> </a:t>
            </a:r>
          </a:p>
          <a:p>
            <a:pPr marL="520700" lvl="1" indent="-342900" algn="just">
              <a:buFont typeface="+mj-lt"/>
              <a:buAutoNum type="arabicPeriod"/>
            </a:pPr>
            <a:r>
              <a:rPr lang="en-GB" dirty="0"/>
              <a:t>If problems emerge is there sufficient flexibility to deal with them? </a:t>
            </a:r>
            <a:r>
              <a:rPr lang="en-GB" b="1" dirty="0">
                <a:solidFill>
                  <a:srgbClr val="FF0000"/>
                </a:solidFill>
              </a:rPr>
              <a:t>X</a:t>
            </a:r>
            <a:r>
              <a:rPr lang="en-GB" dirty="0"/>
              <a:t> </a:t>
            </a:r>
          </a:p>
          <a:p>
            <a:pPr marL="520700" lvl="1" indent="-342900" algn="just">
              <a:buFont typeface="+mj-lt"/>
              <a:buAutoNum type="arabicPeriod"/>
            </a:pPr>
            <a:r>
              <a:rPr lang="en-GB" dirty="0"/>
              <a:t>Would joining EMU create better conditions for firms making long-term decisions to invest in Britain? </a:t>
            </a:r>
            <a:r>
              <a:rPr lang="en-GB" b="1" dirty="0">
                <a:solidFill>
                  <a:srgbClr val="FF0000"/>
                </a:solidFill>
              </a:rPr>
              <a:t>X</a:t>
            </a:r>
            <a:r>
              <a:rPr lang="en-GB" dirty="0"/>
              <a:t> </a:t>
            </a:r>
          </a:p>
          <a:p>
            <a:pPr marL="520700" lvl="1" indent="-342900" algn="just">
              <a:buFont typeface="+mj-lt"/>
              <a:buAutoNum type="arabicPeriod"/>
            </a:pPr>
            <a:r>
              <a:rPr lang="en-GB" dirty="0"/>
              <a:t>What impact would entry into EMU have on the competitive position of the UK’s financial services industry, particularly the City's wholesale markets? </a:t>
            </a:r>
            <a:r>
              <a:rPr lang="en-GB" b="1" dirty="0">
                <a:solidFill>
                  <a:srgbClr val="FF0000"/>
                </a:solidFill>
              </a:rPr>
              <a:t>X</a:t>
            </a:r>
            <a:r>
              <a:rPr lang="en-GB" dirty="0"/>
              <a:t> </a:t>
            </a:r>
          </a:p>
          <a:p>
            <a:pPr marL="520700" lvl="1" indent="-342900" algn="just">
              <a:buFont typeface="+mj-lt"/>
              <a:buAutoNum type="arabicPeriod"/>
            </a:pPr>
            <a:r>
              <a:rPr lang="en-GB" dirty="0"/>
              <a:t>In summary, will joining EMU promote higher growth, stability and a lasting increase in jobs? </a:t>
            </a:r>
            <a:r>
              <a:rPr lang="en-GB" b="1" dirty="0">
                <a:solidFill>
                  <a:srgbClr val="FF0000"/>
                </a:solidFill>
              </a:rPr>
              <a:t>X</a:t>
            </a:r>
            <a:r>
              <a:rPr lang="en-GB" dirty="0"/>
              <a:t> </a:t>
            </a:r>
          </a:p>
          <a:p>
            <a:pPr lvl="1"/>
            <a:endParaRPr lang="en-GB" dirty="0"/>
          </a:p>
        </p:txBody>
      </p:sp>
      <p:pic>
        <p:nvPicPr>
          <p:cNvPr id="6" name="Picture 5"/>
          <p:cNvPicPr>
            <a:picLocks noChangeAspect="1"/>
          </p:cNvPicPr>
          <p:nvPr/>
        </p:nvPicPr>
        <p:blipFill>
          <a:blip r:embed="rId3"/>
          <a:stretch>
            <a:fillRect/>
          </a:stretch>
        </p:blipFill>
        <p:spPr>
          <a:xfrm>
            <a:off x="7850038" y="1346756"/>
            <a:ext cx="3937667" cy="2073244"/>
          </a:xfrm>
          <a:prstGeom prst="rect">
            <a:avLst/>
          </a:prstGeom>
        </p:spPr>
      </p:pic>
      <p:pic>
        <p:nvPicPr>
          <p:cNvPr id="7" name="Picture 6"/>
          <p:cNvPicPr>
            <a:picLocks noChangeAspect="1"/>
          </p:cNvPicPr>
          <p:nvPr/>
        </p:nvPicPr>
        <p:blipFill>
          <a:blip r:embed="rId4"/>
          <a:stretch>
            <a:fillRect/>
          </a:stretch>
        </p:blipFill>
        <p:spPr>
          <a:xfrm>
            <a:off x="7939888" y="3594227"/>
            <a:ext cx="3748229" cy="1846908"/>
          </a:xfrm>
          <a:prstGeom prst="rect">
            <a:avLst/>
          </a:prstGeom>
        </p:spPr>
      </p:pic>
    </p:spTree>
    <p:extLst>
      <p:ext uri="{BB962C8B-B14F-4D97-AF65-F5344CB8AC3E}">
        <p14:creationId xmlns:p14="http://schemas.microsoft.com/office/powerpoint/2010/main" val="302930453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theme/theme1.xml><?xml version="1.0" encoding="utf-8"?>
<a:theme xmlns:a="http://schemas.openxmlformats.org/drawingml/2006/main" name="1_Office Theme">
  <a:themeElements>
    <a:clrScheme name="LUBS Smaller Colours">
      <a:dk1>
        <a:srgbClr val="000000"/>
      </a:dk1>
      <a:lt1>
        <a:srgbClr val="FFFFFF"/>
      </a:lt1>
      <a:dk2>
        <a:srgbClr val="005C88"/>
      </a:dk2>
      <a:lt2>
        <a:srgbClr val="FFFFFF"/>
      </a:lt2>
      <a:accent1>
        <a:srgbClr val="F39100"/>
      </a:accent1>
      <a:accent2>
        <a:srgbClr val="7AB51D"/>
      </a:accent2>
      <a:accent3>
        <a:srgbClr val="E41270"/>
      </a:accent3>
      <a:accent4>
        <a:srgbClr val="8E0E46"/>
      </a:accent4>
      <a:accent5>
        <a:srgbClr val="93117E"/>
      </a:accent5>
      <a:accent6>
        <a:srgbClr val="0095D8"/>
      </a:accent6>
      <a:hlink>
        <a:srgbClr val="005C88"/>
      </a:hlink>
      <a:folHlink>
        <a:srgbClr val="0095D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11604</TotalTime>
  <Words>3844</Words>
  <Application>Microsoft Office PowerPoint</Application>
  <PresentationFormat>Widescreen</PresentationFormat>
  <Paragraphs>351</Paragraphs>
  <Slides>41</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Arial</vt:lpstr>
      <vt:lpstr>Calibri</vt:lpstr>
      <vt:lpstr>Geneva</vt:lpstr>
      <vt:lpstr>Linux Libertine</vt:lpstr>
      <vt:lpstr>ReithSans</vt:lpstr>
      <vt:lpstr>Roboto</vt:lpstr>
      <vt:lpstr>Wingdings</vt:lpstr>
      <vt:lpstr>1_Office Theme</vt:lpstr>
      <vt:lpstr>“Brexit &amp; UK’s complicated relationship with the European Union past, present and future”  Muhammad Ali Nasir </vt:lpstr>
      <vt:lpstr>Disclaimer</vt:lpstr>
      <vt:lpstr>Idea of European Integration </vt:lpstr>
      <vt:lpstr>Post-WWII : Now's the Time</vt:lpstr>
      <vt:lpstr>European Coal and Steel Community (ECSC)</vt:lpstr>
      <vt:lpstr>European Economic Community (EEC) </vt:lpstr>
      <vt:lpstr>Single European Act (SEA) / European Exchange Rate Mechanism (ERM)  </vt:lpstr>
      <vt:lpstr>Treaty on European Union (TEU) / Maastricht Treaty</vt:lpstr>
      <vt:lpstr>UK Membership of the Single Currency</vt:lpstr>
      <vt:lpstr>Public opinion on the membership of EU </vt:lpstr>
      <vt:lpstr>Eurosceptic &amp; Cameron’s Charm Offensive</vt:lpstr>
      <vt:lpstr>Opt-outs Not Opted – Cameron’s Deal </vt:lpstr>
      <vt:lpstr>Referendum – June 2016</vt:lpstr>
      <vt:lpstr>Building of Eurozone — Unions within Unions</vt:lpstr>
      <vt:lpstr>Brexit means Brexit </vt:lpstr>
      <vt:lpstr>  Deal or Ditch  </vt:lpstr>
      <vt:lpstr>General election : Get Brexit Done</vt:lpstr>
      <vt:lpstr>EU–UK Trade and Cooperation Agreement (TCA) </vt:lpstr>
      <vt:lpstr>Brexit Divorce Bill</vt:lpstr>
      <vt:lpstr>The Protocol on Ireland/Northern Ireland</vt:lpstr>
      <vt:lpstr>Windsor Framework</vt:lpstr>
      <vt:lpstr>Impact of Brexit </vt:lpstr>
      <vt:lpstr>Investment in the UK</vt:lpstr>
      <vt:lpstr>Impact of Brexit on UK Trade </vt:lpstr>
      <vt:lpstr>When the effect of inflation is removed</vt:lpstr>
      <vt:lpstr>Lies, damned lies, statistics and </vt:lpstr>
      <vt:lpstr>UK Economy Shows Resilience</vt:lpstr>
      <vt:lpstr>UK Trade Agreements Post-Brexit </vt:lpstr>
      <vt:lpstr>Russian invasion of Ukraine</vt:lpstr>
      <vt:lpstr>Grass isn’t very Green on the other side</vt:lpstr>
      <vt:lpstr>'Neither a borrower nor a lender be'</vt:lpstr>
      <vt:lpstr>Brexit: what the European Union loses </vt:lpstr>
      <vt:lpstr>Global Unreal Pie </vt:lpstr>
      <vt:lpstr>PowerPoint Presentation</vt:lpstr>
      <vt:lpstr>Changing Share</vt:lpstr>
      <vt:lpstr>PowerPoint Presentation</vt:lpstr>
      <vt:lpstr>Resilience -  2020 Q4 vs. 2019 Q4</vt:lpstr>
      <vt:lpstr>Should or would UK Re-join ? </vt:lpstr>
      <vt:lpstr> Likelihood of a UK Application’s Success </vt:lpstr>
      <vt:lpstr>PowerPoint Presentation</vt:lpstr>
      <vt:lpstr>Thank You! </vt:lpstr>
    </vt:vector>
  </TitlesOfParts>
  <Company>University of Leeds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Staff Meeting  Tuesday 2nd November 2021 10:30-12:00noon via Zoom</dc:title>
  <dc:creator>Aleksandra Kliszcz</dc:creator>
  <cp:lastModifiedBy>Muhammad Ali Nasir</cp:lastModifiedBy>
  <cp:revision>276</cp:revision>
  <cp:lastPrinted>2023-05-02T08:28:13Z</cp:lastPrinted>
  <dcterms:created xsi:type="dcterms:W3CDTF">2021-10-29T11:30:10Z</dcterms:created>
  <dcterms:modified xsi:type="dcterms:W3CDTF">2023-05-02T15:20:31Z</dcterms:modified>
</cp:coreProperties>
</file>