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3"/>
  </p:notesMasterIdLst>
  <p:sldIdLst>
    <p:sldId id="256" r:id="rId5"/>
    <p:sldId id="283" r:id="rId6"/>
    <p:sldId id="284" r:id="rId7"/>
    <p:sldId id="295" r:id="rId8"/>
    <p:sldId id="259" r:id="rId9"/>
    <p:sldId id="292" r:id="rId10"/>
    <p:sldId id="264" r:id="rId11"/>
    <p:sldId id="258" r:id="rId12"/>
    <p:sldId id="302" r:id="rId13"/>
    <p:sldId id="260" r:id="rId14"/>
    <p:sldId id="261" r:id="rId15"/>
    <p:sldId id="265" r:id="rId16"/>
    <p:sldId id="294" r:id="rId17"/>
    <p:sldId id="269" r:id="rId18"/>
    <p:sldId id="271" r:id="rId19"/>
    <p:sldId id="285" r:id="rId20"/>
    <p:sldId id="286" r:id="rId21"/>
    <p:sldId id="287" r:id="rId22"/>
    <p:sldId id="273" r:id="rId23"/>
    <p:sldId id="293" r:id="rId24"/>
    <p:sldId id="289" r:id="rId25"/>
    <p:sldId id="267" r:id="rId26"/>
    <p:sldId id="274" r:id="rId27"/>
    <p:sldId id="301" r:id="rId28"/>
    <p:sldId id="281" r:id="rId29"/>
    <p:sldId id="304" r:id="rId30"/>
    <p:sldId id="305" r:id="rId31"/>
    <p:sldId id="303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156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Examples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Use/Harvest</c:v>
                </c:pt>
                <c:pt idx="1">
                  <c:v>Metabolic Sinks</c:v>
                </c:pt>
                <c:pt idx="2">
                  <c:v>Extraction</c:v>
                </c:pt>
                <c:pt idx="3">
                  <c:v>Change - Degradation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33-45FC-9511-CE2D4F064E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17020256148536991"/>
          <c:y val="0.13571388011788899"/>
          <c:w val="0.46143518518518517"/>
          <c:h val="0.8390318259340608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Examples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Law</c:v>
                </c:pt>
                <c:pt idx="1">
                  <c:v>Knowledge</c:v>
                </c:pt>
                <c:pt idx="2">
                  <c:v>Finance</c:v>
                </c:pt>
                <c:pt idx="3">
                  <c:v>Internet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98-4456-A217-5D9EC8D5ABD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Law</c:v>
                </c:pt>
                <c:pt idx="1">
                  <c:v>Knowledge</c:v>
                </c:pt>
                <c:pt idx="2">
                  <c:v>Finance</c:v>
                </c:pt>
                <c:pt idx="3">
                  <c:v>Internet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98-4456-A217-5D9EC8D5AB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0.37847</cdr:x>
      <cdr:y>0.29358</cdr:y>
    </cdr:from>
    <cdr:to>
      <cdr:x>0.48958</cdr:x>
      <cdr:y>0.49561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14668" y="132873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GB" sz="2400" dirty="0" smtClean="0"/>
            <a:t>Water</a:t>
          </a:r>
        </a:p>
        <a:p xmlns:a="http://schemas.openxmlformats.org/drawingml/2006/main">
          <a:r>
            <a:rPr lang="en-GB" sz="2400" dirty="0" smtClean="0"/>
            <a:t>Fishery</a:t>
          </a:r>
          <a:endParaRPr lang="en-GB" sz="2400" dirty="0"/>
        </a:p>
      </cdr:txBody>
    </cdr:sp>
  </cdr:relSizeAnchor>
  <cdr:relSizeAnchor xmlns:cdr="http://schemas.openxmlformats.org/drawingml/2006/chartDrawing">
    <cdr:from>
      <cdr:x>0.39583</cdr:x>
      <cdr:y>0.64083</cdr:y>
    </cdr:from>
    <cdr:to>
      <cdr:x>0.50694</cdr:x>
      <cdr:y>0.84286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257544" y="290037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GB" sz="2400" dirty="0" smtClean="0"/>
            <a:t>Pesticides</a:t>
          </a:r>
        </a:p>
        <a:p xmlns:a="http://schemas.openxmlformats.org/drawingml/2006/main">
          <a:r>
            <a:rPr lang="en-GB" sz="2400" dirty="0" smtClean="0"/>
            <a:t>CO2</a:t>
          </a:r>
          <a:endParaRPr lang="en-GB" sz="2400" dirty="0"/>
        </a:p>
      </cdr:txBody>
    </cdr:sp>
  </cdr:relSizeAnchor>
  <cdr:relSizeAnchor xmlns:cdr="http://schemas.openxmlformats.org/drawingml/2006/chartDrawing">
    <cdr:from>
      <cdr:x>0.17014</cdr:x>
      <cdr:y>0.65661</cdr:y>
    </cdr:from>
    <cdr:to>
      <cdr:x>0.28125</cdr:x>
      <cdr:y>0.85865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400156" y="29718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GB" sz="2400" dirty="0" smtClean="0"/>
            <a:t>Minerals</a:t>
          </a:r>
        </a:p>
        <a:p xmlns:a="http://schemas.openxmlformats.org/drawingml/2006/main">
          <a:r>
            <a:rPr lang="en-GB" sz="2400" dirty="0" smtClean="0"/>
            <a:t>Fossil Fuels</a:t>
          </a:r>
          <a:endParaRPr lang="en-GB" sz="2400" dirty="0"/>
        </a:p>
      </cdr:txBody>
    </cdr:sp>
  </cdr:relSizeAnchor>
  <cdr:relSizeAnchor xmlns:cdr="http://schemas.openxmlformats.org/drawingml/2006/chartDrawing">
    <cdr:from>
      <cdr:x>0.15278</cdr:x>
      <cdr:y>0.21466</cdr:y>
    </cdr:from>
    <cdr:to>
      <cdr:x>0.26389</cdr:x>
      <cdr:y>0.47983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257318" y="971544"/>
          <a:ext cx="914391" cy="12001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GB" sz="2400" dirty="0" smtClean="0"/>
            <a:t>    Land</a:t>
          </a:r>
        </a:p>
        <a:p xmlns:a="http://schemas.openxmlformats.org/drawingml/2006/main">
          <a:r>
            <a:rPr lang="en-GB" sz="2400" dirty="0" smtClean="0"/>
            <a:t>Privatisation</a:t>
          </a:r>
        </a:p>
        <a:p xmlns:a="http://schemas.openxmlformats.org/drawingml/2006/main">
          <a:r>
            <a:rPr lang="en-GB" sz="2400" dirty="0" smtClean="0"/>
            <a:t>Surface </a:t>
          </a:r>
        </a:p>
        <a:p xmlns:a="http://schemas.openxmlformats.org/drawingml/2006/main">
          <a:r>
            <a:rPr lang="en-GB" sz="2400" dirty="0" smtClean="0"/>
            <a:t>sealing</a:t>
          </a:r>
          <a:endParaRPr lang="en-GB" sz="24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0.42187</cdr:x>
      <cdr:y>0.30936</cdr:y>
    </cdr:from>
    <cdr:to>
      <cdr:x>0.53299</cdr:x>
      <cdr:y>0.5114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71858" y="140017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GB" sz="2400" dirty="0" smtClean="0"/>
            <a:t>Profit</a:t>
          </a:r>
        </a:p>
        <a:p xmlns:a="http://schemas.openxmlformats.org/drawingml/2006/main">
          <a:r>
            <a:rPr lang="en-GB" sz="2400" dirty="0" smtClean="0"/>
            <a:t>Inheritance</a:t>
          </a:r>
          <a:endParaRPr lang="en-GB" sz="2400" dirty="0"/>
        </a:p>
      </cdr:txBody>
    </cdr:sp>
  </cdr:relSizeAnchor>
  <cdr:relSizeAnchor xmlns:cdr="http://schemas.openxmlformats.org/drawingml/2006/chartDrawing">
    <cdr:from>
      <cdr:x>0.1875</cdr:x>
      <cdr:y>0.62505</cdr:y>
    </cdr:from>
    <cdr:to>
      <cdr:x>0.29861</cdr:x>
      <cdr:y>0.82708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543032" y="282893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GB" sz="2400" dirty="0" smtClean="0"/>
            <a:t>Transactions</a:t>
          </a:r>
          <a:endParaRPr lang="en-GB" sz="2400" dirty="0"/>
        </a:p>
      </cdr:txBody>
    </cdr:sp>
  </cdr:relSizeAnchor>
  <cdr:relSizeAnchor xmlns:cdr="http://schemas.openxmlformats.org/drawingml/2006/chartDrawing">
    <cdr:from>
      <cdr:x>0.17014</cdr:x>
      <cdr:y>0.29358</cdr:y>
    </cdr:from>
    <cdr:to>
      <cdr:x>0.29861</cdr:x>
      <cdr:y>0.49561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400156" y="1328734"/>
          <a:ext cx="1057276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en-GB" sz="2400" dirty="0" smtClean="0"/>
        </a:p>
        <a:p xmlns:a="http://schemas.openxmlformats.org/drawingml/2006/main">
          <a:r>
            <a:rPr lang="en-GB" sz="2400" dirty="0" smtClean="0"/>
            <a:t>  Trade</a:t>
          </a:r>
        </a:p>
        <a:p xmlns:a="http://schemas.openxmlformats.org/drawingml/2006/main">
          <a:r>
            <a:rPr lang="en-GB" sz="2400" dirty="0" smtClean="0"/>
            <a:t>Entertainment</a:t>
          </a:r>
          <a:endParaRPr lang="en-GB" sz="2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8E0B99-26CB-414E-8C50-8ABB362CE855}" type="datetimeFigureOut">
              <a:rPr lang="en-US" smtClean="0"/>
              <a:pPr/>
              <a:t>5/16/2024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E6F6F-E612-4DA0-AF5B-CE64F89DD63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E6F6F-E612-4DA0-AF5B-CE64F89DD638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5BA3B-A850-4A6B-9D46-F9B6C21791CF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5BA3B-A850-4A6B-9D46-F9B6C21791CF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E6F6F-E612-4DA0-AF5B-CE64F89DD638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Difficult replaces Expensive in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Ostrom’s</a:t>
            </a:r>
            <a:r>
              <a:rPr lang="en-GB" baseline="0" dirty="0" smtClean="0"/>
              <a:t> definition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E6F6F-E612-4DA0-AF5B-CE64F89DD638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“There are three key differences between our actual and a future Green Economy: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Change from a Linear Degenerative to a Circular Regenerative economy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Instead of ignoring it includes various Commons as essential parts of our economy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Treats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Extractivism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non-renewable resources and Excess Harvest of renewable resources as Harm to our Commons”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5BA3B-A850-4A6B-9D46-F9B6C21791CF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“My conclusions: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Basic Income should be 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framed as a dividend and compensation for the free use of our Commons and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presented as a necessary ingredient for our just and rapid transition to a Grandchildren-friendly Society with an embedded Green Economy.” 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5BA3B-A850-4A6B-9D46-F9B6C21791CF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“Here you can find some references used in this presentation and publications related to the topic.”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5BA3B-A850-4A6B-9D46-F9B6C21791CF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B362A-AF48-4EEE-B93D-4F99EAA1B3A4}" type="datetimeFigureOut">
              <a:rPr lang="en-US" smtClean="0"/>
              <a:pPr/>
              <a:t>5/16/2024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F2A6-FABD-41BD-BB44-5B4D1D08A8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B362A-AF48-4EEE-B93D-4F99EAA1B3A4}" type="datetimeFigureOut">
              <a:rPr lang="en-US" smtClean="0"/>
              <a:pPr/>
              <a:t>5/16/2024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F2A6-FABD-41BD-BB44-5B4D1D08A8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B362A-AF48-4EEE-B93D-4F99EAA1B3A4}" type="datetimeFigureOut">
              <a:rPr lang="en-US" smtClean="0"/>
              <a:pPr/>
              <a:t>5/16/2024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F2A6-FABD-41BD-BB44-5B4D1D08A8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B362A-AF48-4EEE-B93D-4F99EAA1B3A4}" type="datetimeFigureOut">
              <a:rPr lang="en-US" smtClean="0"/>
              <a:pPr/>
              <a:t>5/16/2024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F2A6-FABD-41BD-BB44-5B4D1D08A8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B362A-AF48-4EEE-B93D-4F99EAA1B3A4}" type="datetimeFigureOut">
              <a:rPr lang="en-US" smtClean="0"/>
              <a:pPr/>
              <a:t>5/16/2024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F2A6-FABD-41BD-BB44-5B4D1D08A8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B362A-AF48-4EEE-B93D-4F99EAA1B3A4}" type="datetimeFigureOut">
              <a:rPr lang="en-US" smtClean="0"/>
              <a:pPr/>
              <a:t>5/16/2024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F2A6-FABD-41BD-BB44-5B4D1D08A8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B362A-AF48-4EEE-B93D-4F99EAA1B3A4}" type="datetimeFigureOut">
              <a:rPr lang="en-US" smtClean="0"/>
              <a:pPr/>
              <a:t>5/16/2024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F2A6-FABD-41BD-BB44-5B4D1D08A8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B362A-AF48-4EEE-B93D-4F99EAA1B3A4}" type="datetimeFigureOut">
              <a:rPr lang="en-US" smtClean="0"/>
              <a:pPr/>
              <a:t>5/16/2024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F2A6-FABD-41BD-BB44-5B4D1D08A8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B362A-AF48-4EEE-B93D-4F99EAA1B3A4}" type="datetimeFigureOut">
              <a:rPr lang="en-US" smtClean="0"/>
              <a:pPr/>
              <a:t>5/16/2024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F2A6-FABD-41BD-BB44-5B4D1D08A8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B362A-AF48-4EEE-B93D-4F99EAA1B3A4}" type="datetimeFigureOut">
              <a:rPr lang="en-US" smtClean="0"/>
              <a:pPr/>
              <a:t>5/16/2024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F2A6-FABD-41BD-BB44-5B4D1D08A8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B362A-AF48-4EEE-B93D-4F99EAA1B3A4}" type="datetimeFigureOut">
              <a:rPr lang="en-US" smtClean="0"/>
              <a:pPr/>
              <a:t>5/16/2024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F2A6-FABD-41BD-BB44-5B4D1D08A8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B362A-AF48-4EEE-B93D-4F99EAA1B3A4}" type="datetimeFigureOut">
              <a:rPr lang="en-US" smtClean="0"/>
              <a:pPr/>
              <a:t>5/16/2024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3F2A6-FABD-41BD-BB44-5B4D1D08A8B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07/s40273-020-00942-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bilabnetwork.org/events/ubi-lab-what-could-a-ubi-do-for-my-uni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basicincome.org/about-basic-income/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Framing, Financing, Delivering a Green Basic Income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err="1" smtClean="0"/>
              <a:t>Reinhard</a:t>
            </a:r>
            <a:r>
              <a:rPr lang="en-GB" dirty="0" smtClean="0"/>
              <a:t> Huss</a:t>
            </a:r>
          </a:p>
          <a:p>
            <a:r>
              <a:rPr lang="en-GB" dirty="0" smtClean="0"/>
              <a:t>UBI Lab Leeds and Network, BIEN, UBIE</a:t>
            </a:r>
          </a:p>
          <a:p>
            <a:r>
              <a:rPr lang="en-GB" dirty="0" smtClean="0"/>
              <a:t>Contact: r.huss@posteo.net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is the misleading Framing?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720" y="1600200"/>
            <a:ext cx="2928958" cy="4525963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/>
          <a:lstStyle/>
          <a:p>
            <a:r>
              <a:rPr lang="en-GB" dirty="0" smtClean="0"/>
              <a:t>Costs </a:t>
            </a:r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Cost Perspective?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Societal costs are Zero! 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6116" y="1643050"/>
            <a:ext cx="2786082" cy="4525963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GB" dirty="0" smtClean="0"/>
              <a:t>Affordability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Definition?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Percentage of Gross Domestic Product</a:t>
            </a:r>
            <a:endParaRPr lang="en-GB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6215074" y="1643050"/>
            <a:ext cx="2786082" cy="45259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Feasibility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8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800" dirty="0" smtClean="0"/>
              <a:t>Meaning?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8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800" dirty="0" smtClean="0"/>
              <a:t>Political Will and           Public Demand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6215082"/>
            <a:ext cx="2976008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Example: Family Basic Income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Free Money versus Free-Riding 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2108202"/>
          </a:xfr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anchor="ctr"/>
          <a:lstStyle/>
          <a:p>
            <a:pPr algn="ctr"/>
            <a:r>
              <a:rPr lang="en-GB" dirty="0" smtClean="0">
                <a:solidFill>
                  <a:srgbClr val="00B050"/>
                </a:solidFill>
              </a:rPr>
              <a:t>Free Money</a:t>
            </a:r>
          </a:p>
          <a:p>
            <a:pPr algn="ctr"/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3929066"/>
            <a:ext cx="4040188" cy="2197096"/>
          </a:xfr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txBody>
          <a:bodyPr anchor="ctr"/>
          <a:lstStyle/>
          <a:p>
            <a:pPr algn="ctr">
              <a:buNone/>
            </a:pPr>
            <a:r>
              <a:rPr lang="en-GB" b="1" dirty="0" smtClean="0"/>
              <a:t>Simple Life </a:t>
            </a:r>
          </a:p>
          <a:p>
            <a:pPr algn="ctr">
              <a:buNone/>
            </a:pPr>
            <a:r>
              <a:rPr lang="en-GB" b="1" dirty="0" smtClean="0"/>
              <a:t>free of Waste, Pollution, Resource depletion or</a:t>
            </a:r>
          </a:p>
          <a:p>
            <a:pPr algn="ctr">
              <a:buNone/>
            </a:pPr>
            <a:r>
              <a:rPr lang="en-GB" b="1" dirty="0" smtClean="0"/>
              <a:t>Burden on our Future</a:t>
            </a:r>
            <a:endParaRPr lang="en-GB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2108202"/>
          </a:xfr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GB" dirty="0" smtClean="0"/>
              <a:t>Right to Subsistence </a:t>
            </a:r>
          </a:p>
          <a:p>
            <a:pPr algn="ctr"/>
            <a:r>
              <a:rPr lang="en-GB" dirty="0" smtClean="0"/>
              <a:t>in a Full World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3929066"/>
            <a:ext cx="4041775" cy="2197096"/>
          </a:xfr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txBody>
          <a:bodyPr anchor="ctr"/>
          <a:lstStyle/>
          <a:p>
            <a:pPr algn="ctr">
              <a:buNone/>
            </a:pPr>
            <a:r>
              <a:rPr lang="en-GB" b="1" dirty="0" smtClean="0"/>
              <a:t>Compensation </a:t>
            </a:r>
          </a:p>
          <a:p>
            <a:pPr algn="ctr">
              <a:buNone/>
            </a:pPr>
            <a:r>
              <a:rPr lang="en-GB" b="1" dirty="0" smtClean="0"/>
              <a:t>for </a:t>
            </a:r>
            <a:r>
              <a:rPr lang="en-GB" b="1" dirty="0" smtClean="0">
                <a:solidFill>
                  <a:srgbClr val="C00000"/>
                </a:solidFill>
              </a:rPr>
              <a:t>Free-Riding</a:t>
            </a:r>
            <a:r>
              <a:rPr lang="en-GB" b="1" dirty="0" smtClean="0"/>
              <a:t> </a:t>
            </a:r>
          </a:p>
          <a:p>
            <a:pPr algn="ctr">
              <a:buNone/>
            </a:pPr>
            <a:r>
              <a:rPr lang="en-GB" b="1" dirty="0" smtClean="0"/>
              <a:t>of our Commons</a:t>
            </a:r>
            <a:endParaRPr lang="en-GB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28596" y="2857496"/>
            <a:ext cx="8229600" cy="1143000"/>
          </a:xfrm>
        </p:spPr>
        <p:txBody>
          <a:bodyPr/>
          <a:lstStyle/>
          <a:p>
            <a:r>
              <a:rPr lang="en-GB" dirty="0" smtClean="0"/>
              <a:t>Financing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owns this place?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285720" y="5500702"/>
            <a:ext cx="8643998" cy="1000132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GB" sz="2600" dirty="0" smtClean="0"/>
              <a:t>Earth as our collective inheritance and responsibility should be</a:t>
            </a:r>
          </a:p>
          <a:p>
            <a:pPr>
              <a:buNone/>
            </a:pPr>
            <a:r>
              <a:rPr lang="en-GB" sz="2600" dirty="0" smtClean="0"/>
              <a:t>treated accordingly and lead to moral and legal liability. </a:t>
            </a:r>
            <a:endParaRPr lang="en-GB" sz="2600" dirty="0"/>
          </a:p>
        </p:txBody>
      </p:sp>
      <p:pic>
        <p:nvPicPr>
          <p:cNvPr id="9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screen"/>
          <a:srcRect r="2148" b="44293"/>
          <a:stretch>
            <a:fillRect/>
          </a:stretch>
        </p:blipFill>
        <p:spPr bwMode="auto">
          <a:xfrm>
            <a:off x="2214546" y="1285860"/>
            <a:ext cx="4600585" cy="3928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 Services and Basic Income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158" y="1357298"/>
            <a:ext cx="4186238" cy="5286412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GB" sz="2000" dirty="0" smtClean="0"/>
              <a:t>Services and Goods:</a:t>
            </a:r>
          </a:p>
          <a:p>
            <a:pPr>
              <a:buNone/>
            </a:pPr>
            <a:r>
              <a:rPr lang="en-GB" sz="2000" dirty="0" smtClean="0"/>
              <a:t>Health, Education, Transport, Housing, Information &amp; Communication </a:t>
            </a:r>
          </a:p>
          <a:p>
            <a:pPr>
              <a:buNone/>
            </a:pPr>
            <a:endParaRPr lang="en-GB" sz="2000" dirty="0" smtClean="0">
              <a:solidFill>
                <a:srgbClr val="C00000"/>
              </a:solidFill>
            </a:endParaRPr>
          </a:p>
          <a:p>
            <a:r>
              <a:rPr lang="en-GB" sz="2000" dirty="0" smtClean="0">
                <a:solidFill>
                  <a:srgbClr val="C00000"/>
                </a:solidFill>
              </a:rPr>
              <a:t>Financing: </a:t>
            </a:r>
          </a:p>
          <a:p>
            <a:pPr>
              <a:buNone/>
            </a:pPr>
            <a:r>
              <a:rPr lang="en-GB" sz="2000" dirty="0" smtClean="0">
                <a:solidFill>
                  <a:srgbClr val="C00000"/>
                </a:solidFill>
              </a:rPr>
              <a:t>Earned and Unearned Income Tax</a:t>
            </a:r>
          </a:p>
          <a:p>
            <a:pPr>
              <a:buNone/>
            </a:pPr>
            <a:r>
              <a:rPr lang="en-GB" sz="2000" dirty="0" smtClean="0">
                <a:solidFill>
                  <a:srgbClr val="C00000"/>
                </a:solidFill>
              </a:rPr>
              <a:t>Wealth Tax</a:t>
            </a:r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endParaRPr lang="en-GB" sz="2000" dirty="0" smtClean="0">
              <a:solidFill>
                <a:srgbClr val="0070C0"/>
              </a:solidFill>
            </a:endParaRPr>
          </a:p>
          <a:p>
            <a:r>
              <a:rPr lang="en-GB" sz="2000" dirty="0" smtClean="0">
                <a:solidFill>
                  <a:srgbClr val="0070C0"/>
                </a:solidFill>
              </a:rPr>
              <a:t>Principle:</a:t>
            </a:r>
          </a:p>
          <a:p>
            <a:pPr>
              <a:buNone/>
            </a:pPr>
            <a:r>
              <a:rPr lang="en-GB" sz="2000" dirty="0" smtClean="0">
                <a:solidFill>
                  <a:srgbClr val="0070C0"/>
                </a:solidFill>
              </a:rPr>
              <a:t>High Earners and Wealth Owners make high contribution to collective purchase</a:t>
            </a:r>
            <a:endParaRPr lang="en-GB" sz="2000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357298"/>
            <a:ext cx="4286280" cy="5286412"/>
          </a:xfr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GB" sz="2000" dirty="0" smtClean="0"/>
              <a:t>Goods and Services:</a:t>
            </a:r>
          </a:p>
          <a:p>
            <a:pPr>
              <a:buNone/>
            </a:pPr>
            <a:r>
              <a:rPr lang="en-GB" sz="2000" dirty="0" smtClean="0"/>
              <a:t>Food, Hygiene, Clothing, Culture,  Arts, Sports</a:t>
            </a:r>
          </a:p>
          <a:p>
            <a:pPr>
              <a:buNone/>
            </a:pPr>
            <a:endParaRPr lang="en-GB" sz="2000" dirty="0" smtClean="0">
              <a:solidFill>
                <a:srgbClr val="C00000"/>
              </a:solidFill>
            </a:endParaRPr>
          </a:p>
          <a:p>
            <a:r>
              <a:rPr lang="en-GB" sz="2000" dirty="0" smtClean="0">
                <a:solidFill>
                  <a:srgbClr val="C00000"/>
                </a:solidFill>
              </a:rPr>
              <a:t>Financing: </a:t>
            </a:r>
          </a:p>
          <a:p>
            <a:pPr>
              <a:buNone/>
            </a:pPr>
            <a:r>
              <a:rPr lang="en-GB" sz="2000" dirty="0" smtClean="0">
                <a:solidFill>
                  <a:srgbClr val="C00000"/>
                </a:solidFill>
              </a:rPr>
              <a:t>Value-Added Tax (VAT) and Carbon Tax</a:t>
            </a:r>
          </a:p>
          <a:p>
            <a:pPr>
              <a:buNone/>
            </a:pPr>
            <a:r>
              <a:rPr lang="en-GB" sz="2000" dirty="0" smtClean="0">
                <a:solidFill>
                  <a:srgbClr val="C00000"/>
                </a:solidFill>
              </a:rPr>
              <a:t>Explanation: Regressive Tax becomes progressive through UBI</a:t>
            </a:r>
          </a:p>
          <a:p>
            <a:pPr>
              <a:buNone/>
            </a:pPr>
            <a:r>
              <a:rPr lang="en-GB" sz="2000" dirty="0" smtClean="0">
                <a:solidFill>
                  <a:srgbClr val="C00000"/>
                </a:solidFill>
              </a:rPr>
              <a:t>Improved Options:  Progressive VAT, </a:t>
            </a:r>
          </a:p>
          <a:p>
            <a:pPr>
              <a:buNone/>
            </a:pPr>
            <a:r>
              <a:rPr lang="en-GB" sz="2000" dirty="0" smtClean="0">
                <a:solidFill>
                  <a:srgbClr val="C00000"/>
                </a:solidFill>
              </a:rPr>
              <a:t>BI cash card for VAT-free purchase </a:t>
            </a:r>
          </a:p>
          <a:p>
            <a:r>
              <a:rPr lang="en-GB" sz="2000" dirty="0" smtClean="0">
                <a:solidFill>
                  <a:srgbClr val="0070C0"/>
                </a:solidFill>
              </a:rPr>
              <a:t>Principle: </a:t>
            </a:r>
          </a:p>
          <a:p>
            <a:pPr>
              <a:buNone/>
            </a:pPr>
            <a:r>
              <a:rPr lang="en-GB" sz="2000" dirty="0" smtClean="0">
                <a:solidFill>
                  <a:srgbClr val="0070C0"/>
                </a:solidFill>
              </a:rPr>
              <a:t>High Consumers make high contribution to redistribution to secure essential consumption of all people/residents</a:t>
            </a:r>
          </a:p>
          <a:p>
            <a:pPr>
              <a:buNone/>
            </a:pPr>
            <a:endParaRPr lang="en-GB" sz="20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57158" y="2500306"/>
            <a:ext cx="421484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643438" y="2500306"/>
            <a:ext cx="428628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7158" y="4857760"/>
            <a:ext cx="421484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643438" y="4857760"/>
            <a:ext cx="428628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Combine Public Services and Basic Income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214282" y="1600201"/>
            <a:ext cx="4281518" cy="218599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/>
              <a:t>Transport</a:t>
            </a:r>
          </a:p>
          <a:p>
            <a:r>
              <a:rPr lang="en-GB" dirty="0" smtClean="0"/>
              <a:t>Housing</a:t>
            </a:r>
          </a:p>
          <a:p>
            <a:r>
              <a:rPr lang="en-GB" dirty="0" smtClean="0"/>
              <a:t>Utilities such as Water, Electricity, Internet</a:t>
            </a:r>
          </a:p>
          <a:p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42910" y="4000504"/>
            <a:ext cx="8043890" cy="2125659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Example: Personal Cycling or Walking</a:t>
            </a:r>
            <a:endParaRPr lang="en-GB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4714876" y="1571613"/>
            <a:ext cx="4038600" cy="221457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800" dirty="0" smtClean="0"/>
              <a:t>Advantage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800" dirty="0" smtClean="0"/>
              <a:t>Flexibility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Choice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Commons or Common-Pool Resource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82918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The term ‘common-pool resource’ refers to a natural or man-made resource system that is sufficiently large as to make it (</a:t>
            </a:r>
            <a:r>
              <a:rPr lang="en-GB" dirty="0" err="1" smtClean="0"/>
              <a:t>Ostrom</a:t>
            </a:r>
            <a:r>
              <a:rPr lang="en-GB" dirty="0" smtClean="0"/>
              <a:t> 1990)</a:t>
            </a:r>
          </a:p>
          <a:p>
            <a:r>
              <a:rPr lang="en-GB" b="1" i="1" dirty="0" smtClean="0"/>
              <a:t>Difficult</a:t>
            </a:r>
            <a:r>
              <a:rPr lang="en-GB" dirty="0" smtClean="0"/>
              <a:t> to exclude potential beneficiaries from obtaining benefits from its use (Huss)</a:t>
            </a:r>
          </a:p>
          <a:p>
            <a:r>
              <a:rPr lang="en-GB" i="1" dirty="0" smtClean="0"/>
              <a:t>And up to now the exploitation of many Commons for the </a:t>
            </a:r>
            <a:r>
              <a:rPr lang="en-GB" b="1" i="1" dirty="0" smtClean="0"/>
              <a:t>maximisation of private rather than social (collective) interests</a:t>
            </a:r>
            <a:r>
              <a:rPr lang="en-GB" i="1" dirty="0" smtClean="0"/>
              <a:t> has been the aim</a:t>
            </a:r>
            <a:r>
              <a:rPr lang="en-GB" dirty="0" smtClean="0"/>
              <a:t>. (Huss)</a:t>
            </a:r>
            <a:endParaRPr lang="en-GB" dirty="0"/>
          </a:p>
        </p:txBody>
      </p:sp>
      <p:pic>
        <p:nvPicPr>
          <p:cNvPr id="29698" name="Picture 2" descr="https://upload.wikimedia.org/wikipedia/commons/thumb/6/65/Nobel_Prize_2009-Press_Conference_KVA-30.jpg/170px-Nobel_Prize_2009-Press_Conference_KVA-3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73115" y="1577758"/>
            <a:ext cx="2827976" cy="420869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643570" y="5929330"/>
            <a:ext cx="28575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err="1" smtClean="0"/>
              <a:t>Elinor</a:t>
            </a:r>
            <a:r>
              <a:rPr lang="en-GB" sz="2000" dirty="0" smtClean="0"/>
              <a:t> </a:t>
            </a:r>
            <a:r>
              <a:rPr lang="en-GB" sz="2000" dirty="0" err="1" smtClean="0"/>
              <a:t>Ostrom</a:t>
            </a:r>
            <a:r>
              <a:rPr lang="en-GB" sz="2000" dirty="0" smtClean="0"/>
              <a:t>, 1933-2012</a:t>
            </a:r>
            <a:endParaRPr lang="en-GB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Natural Commons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Commons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71934" y="4429132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IPRs</a:t>
            </a:r>
            <a:endParaRPr lang="en-GB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Commons Compensation Scheme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Wealth and Inheritance Assets</a:t>
            </a:r>
          </a:p>
          <a:p>
            <a:r>
              <a:rPr lang="en-GB" dirty="0" smtClean="0"/>
              <a:t>Capital Assets and Dividends</a:t>
            </a:r>
          </a:p>
          <a:p>
            <a:r>
              <a:rPr lang="en-GB" dirty="0" smtClean="0"/>
              <a:t>Commons Harvest: Virgin Material Deposit, Renewable Resource Fee (e.g. Water, Tree, Fish)</a:t>
            </a:r>
          </a:p>
          <a:p>
            <a:r>
              <a:rPr lang="en-GB" dirty="0" smtClean="0"/>
              <a:t>Metabolic Sinks:  Insertion Fee (e.g. Chemical, Fertilizer)</a:t>
            </a:r>
          </a:p>
          <a:p>
            <a:r>
              <a:rPr lang="en-GB" dirty="0" smtClean="0"/>
              <a:t>Behavioural Fees (rather than Taxation)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Explore convincing ways how to link the provision and financing of Basic Income (BI)</a:t>
            </a:r>
          </a:p>
          <a:p>
            <a:r>
              <a:rPr lang="en-GB" dirty="0" smtClean="0"/>
              <a:t>Propose green and just BI financing institutions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Tax/Levy versus Fee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Tax and Levy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000" dirty="0" smtClean="0"/>
              <a:t>A tax is a </a:t>
            </a:r>
            <a:r>
              <a:rPr lang="en-GB" sz="2000" b="1" dirty="0" smtClean="0"/>
              <a:t>compulsory</a:t>
            </a:r>
            <a:r>
              <a:rPr lang="en-GB" sz="2000" dirty="0" smtClean="0"/>
              <a:t> exaction of money by </a:t>
            </a:r>
            <a:r>
              <a:rPr lang="en-GB" sz="2000" b="1" dirty="0" smtClean="0"/>
              <a:t>public authority </a:t>
            </a:r>
            <a:r>
              <a:rPr lang="en-GB" sz="2000" dirty="0" smtClean="0"/>
              <a:t>for </a:t>
            </a:r>
            <a:r>
              <a:rPr lang="en-GB" sz="2000" b="1" dirty="0" smtClean="0"/>
              <a:t>public purposes </a:t>
            </a:r>
            <a:r>
              <a:rPr lang="en-GB" sz="2000" dirty="0" smtClean="0"/>
              <a:t>enforceable by </a:t>
            </a:r>
            <a:r>
              <a:rPr lang="en-GB" sz="2000" b="1" dirty="0" smtClean="0"/>
              <a:t>law</a:t>
            </a:r>
            <a:r>
              <a:rPr lang="en-GB" sz="2000" dirty="0" smtClean="0"/>
              <a:t> and is </a:t>
            </a:r>
            <a:r>
              <a:rPr lang="en-GB" sz="2000" b="1" dirty="0" smtClean="0"/>
              <a:t>not payment for services</a:t>
            </a:r>
            <a:r>
              <a:rPr lang="en-GB" sz="2000" dirty="0" smtClean="0"/>
              <a:t> rendered. </a:t>
            </a:r>
          </a:p>
          <a:p>
            <a:r>
              <a:rPr lang="en-GB" sz="2000" dirty="0" smtClean="0"/>
              <a:t>Tax raises revenue and becomes public revenue of the state.</a:t>
            </a:r>
          </a:p>
          <a:p>
            <a:r>
              <a:rPr lang="en-GB" sz="2000" b="1" dirty="0" smtClean="0"/>
              <a:t>Levy </a:t>
            </a:r>
            <a:r>
              <a:rPr lang="en-GB" sz="2000" dirty="0" smtClean="0"/>
              <a:t>is a </a:t>
            </a:r>
            <a:r>
              <a:rPr lang="en-GB" sz="2000" b="1" dirty="0" smtClean="0"/>
              <a:t>synonym</a:t>
            </a:r>
            <a:r>
              <a:rPr lang="en-GB" sz="2000" dirty="0" smtClean="0"/>
              <a:t> of </a:t>
            </a:r>
            <a:r>
              <a:rPr lang="en-GB" sz="2000" b="1" dirty="0" smtClean="0"/>
              <a:t>tax</a:t>
            </a:r>
            <a:r>
              <a:rPr lang="en-GB" sz="2000" dirty="0" smtClean="0"/>
              <a:t>.</a:t>
            </a:r>
          </a:p>
          <a:p>
            <a:r>
              <a:rPr lang="en-GB" sz="2000" dirty="0" smtClean="0"/>
              <a:t>A levy is the </a:t>
            </a:r>
            <a:r>
              <a:rPr lang="en-GB" sz="2000" b="1" dirty="0" smtClean="0"/>
              <a:t>legal seizure of property to satisfy an outstanding debt</a:t>
            </a:r>
            <a:r>
              <a:rPr lang="en-GB" sz="2000" dirty="0" smtClean="0"/>
              <a:t>. Individuals who fail to pay taxes may be penalized by levies on tax refunds or assets by tax authorities. </a:t>
            </a:r>
            <a:endParaRPr lang="en-GB" sz="2000" b="1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Fee 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Fees are the prices paid for </a:t>
            </a:r>
            <a:r>
              <a:rPr lang="en-GB" sz="2000" b="1" dirty="0" smtClean="0"/>
              <a:t>rights,</a:t>
            </a:r>
            <a:r>
              <a:rPr lang="en-GB" sz="2000" dirty="0" smtClean="0"/>
              <a:t> </a:t>
            </a:r>
            <a:r>
              <a:rPr lang="en-GB" sz="2000" b="1" dirty="0" smtClean="0"/>
              <a:t>services </a:t>
            </a:r>
            <a:r>
              <a:rPr lang="en-GB" sz="2000" dirty="0" smtClean="0"/>
              <a:t>or</a:t>
            </a:r>
            <a:r>
              <a:rPr lang="en-GB" sz="2000" b="1" dirty="0" smtClean="0"/>
              <a:t> goods</a:t>
            </a:r>
            <a:r>
              <a:rPr lang="en-GB" sz="2000" dirty="0" smtClean="0"/>
              <a:t>.</a:t>
            </a:r>
          </a:p>
          <a:p>
            <a:r>
              <a:rPr lang="en-GB" sz="2000" dirty="0" smtClean="0"/>
              <a:t>There is a </a:t>
            </a:r>
            <a:r>
              <a:rPr lang="en-GB" sz="2000" b="1" dirty="0" smtClean="0"/>
              <a:t>co-relationship</a:t>
            </a:r>
            <a:r>
              <a:rPr lang="en-GB" sz="2000" dirty="0" smtClean="0"/>
              <a:t> between the </a:t>
            </a:r>
            <a:r>
              <a:rPr lang="en-GB" sz="2000" b="1" dirty="0" smtClean="0"/>
              <a:t>fee</a:t>
            </a:r>
            <a:r>
              <a:rPr lang="en-GB" sz="2000" dirty="0" smtClean="0"/>
              <a:t> charged and </a:t>
            </a:r>
            <a:r>
              <a:rPr lang="en-GB" sz="2000" b="1" dirty="0" smtClean="0"/>
              <a:t>services</a:t>
            </a:r>
            <a:r>
              <a:rPr lang="en-GB" sz="2000" dirty="0" smtClean="0"/>
              <a:t> rendered.</a:t>
            </a:r>
          </a:p>
          <a:p>
            <a:r>
              <a:rPr lang="en-GB" sz="2000" dirty="0" smtClean="0"/>
              <a:t>Fees can be raised by the </a:t>
            </a:r>
            <a:r>
              <a:rPr lang="en-GB" sz="2000" b="1" dirty="0" smtClean="0"/>
              <a:t>state, other organisations or individuals </a:t>
            </a:r>
            <a:r>
              <a:rPr lang="en-GB" sz="2000" dirty="0" smtClean="0"/>
              <a:t>(professionals).</a:t>
            </a:r>
          </a:p>
          <a:p>
            <a:r>
              <a:rPr lang="en-GB" sz="2000" dirty="0" smtClean="0"/>
              <a:t>Example: A fee can be charged for the </a:t>
            </a:r>
            <a:r>
              <a:rPr lang="en-GB" sz="2000" b="1" dirty="0" smtClean="0"/>
              <a:t>use of a public or private resource</a:t>
            </a:r>
            <a:r>
              <a:rPr lang="en-GB" sz="2000" dirty="0" smtClean="0"/>
              <a:t> such as a wildlife park.</a:t>
            </a:r>
          </a:p>
          <a:p>
            <a:endParaRPr lang="en-GB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Behavioural Fee for each step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Example: Single Use Plastic</a:t>
            </a:r>
          </a:p>
          <a:p>
            <a:pPr>
              <a:buNone/>
            </a:pPr>
            <a:r>
              <a:rPr lang="en-GB" dirty="0" smtClean="0"/>
              <a:t>Extraction of Oil</a:t>
            </a:r>
          </a:p>
          <a:p>
            <a:pPr>
              <a:buNone/>
            </a:pPr>
            <a:r>
              <a:rPr lang="en-GB" dirty="0" smtClean="0"/>
              <a:t>Production of Single Use Plastic</a:t>
            </a:r>
          </a:p>
          <a:p>
            <a:pPr>
              <a:buNone/>
            </a:pPr>
            <a:r>
              <a:rPr lang="en-GB" dirty="0" smtClean="0"/>
              <a:t>Whole-</a:t>
            </a:r>
            <a:r>
              <a:rPr lang="en-GB" dirty="0" err="1" smtClean="0"/>
              <a:t>Saler</a:t>
            </a:r>
            <a:r>
              <a:rPr lang="en-GB" dirty="0" smtClean="0"/>
              <a:t> </a:t>
            </a:r>
          </a:p>
          <a:p>
            <a:pPr>
              <a:buNone/>
            </a:pPr>
            <a:r>
              <a:rPr lang="en-GB" dirty="0" smtClean="0"/>
              <a:t>Retail </a:t>
            </a:r>
            <a:r>
              <a:rPr lang="en-GB" dirty="0" err="1" smtClean="0"/>
              <a:t>Saler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Consumer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28596" y="2786058"/>
            <a:ext cx="8229600" cy="1143000"/>
          </a:xfrm>
        </p:spPr>
        <p:txBody>
          <a:bodyPr/>
          <a:lstStyle/>
          <a:p>
            <a:r>
              <a:rPr lang="en-GB" dirty="0" smtClean="0"/>
              <a:t>Delivering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Commons Wealth Trusts/Funds versus State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Commons Trusts/ Funds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Autonomous BI institution</a:t>
            </a:r>
          </a:p>
          <a:p>
            <a:r>
              <a:rPr lang="en-GB" dirty="0" smtClean="0"/>
              <a:t>Requires initial legislation</a:t>
            </a:r>
          </a:p>
          <a:p>
            <a:r>
              <a:rPr lang="en-GB" dirty="0" smtClean="0"/>
              <a:t>Democratic governance structure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State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Reliance on lasting political will </a:t>
            </a:r>
          </a:p>
          <a:p>
            <a:r>
              <a:rPr lang="en-GB" dirty="0" smtClean="0"/>
              <a:t>Hypothecation of taxes</a:t>
            </a:r>
          </a:p>
          <a:p>
            <a:r>
              <a:rPr lang="en-GB" dirty="0" smtClean="0"/>
              <a:t>Risks of political manipulation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Transition to Green Economy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Past and Present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00034" y="2214554"/>
            <a:ext cx="3857652" cy="3951288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Linear Degenerative: Trash planet</a:t>
            </a:r>
            <a:endParaRPr lang="en-GB" dirty="0" smtClean="0"/>
          </a:p>
          <a:p>
            <a:r>
              <a:rPr lang="en-GB" dirty="0" smtClean="0">
                <a:solidFill>
                  <a:srgbClr val="FF0000"/>
                </a:solidFill>
              </a:rPr>
              <a:t>Ignoring and harming Commons such as Air, Soil</a:t>
            </a:r>
          </a:p>
          <a:p>
            <a:r>
              <a:rPr lang="en-GB" dirty="0" err="1" smtClean="0">
                <a:solidFill>
                  <a:srgbClr val="FF0000"/>
                </a:solidFill>
              </a:rPr>
              <a:t>Extractivism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of non-renewable resources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Excess Harvest of renewable resources</a:t>
            </a:r>
          </a:p>
          <a:p>
            <a:r>
              <a:rPr lang="en-GB" dirty="0" err="1" smtClean="0">
                <a:solidFill>
                  <a:srgbClr val="FF0000"/>
                </a:solidFill>
              </a:rPr>
              <a:t>Insertivism</a:t>
            </a:r>
            <a:r>
              <a:rPr lang="en-GB" dirty="0" smtClean="0">
                <a:solidFill>
                  <a:srgbClr val="FF0000"/>
                </a:solidFill>
              </a:rPr>
              <a:t> exceeds capacity of metabolic sinks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Free-riding of our Commons</a:t>
            </a:r>
          </a:p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Future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Circular Regenerative</a:t>
            </a:r>
          </a:p>
          <a:p>
            <a:pPr>
              <a:buNone/>
            </a:pPr>
            <a:endParaRPr lang="en-GB" dirty="0" smtClean="0">
              <a:solidFill>
                <a:srgbClr val="00B050"/>
              </a:solidFill>
            </a:endParaRPr>
          </a:p>
          <a:p>
            <a:r>
              <a:rPr lang="en-GB" dirty="0" smtClean="0">
                <a:solidFill>
                  <a:srgbClr val="00B050"/>
                </a:solidFill>
              </a:rPr>
              <a:t>Protect Commons as essential parts of Biosphere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Limit </a:t>
            </a:r>
            <a:r>
              <a:rPr lang="en-GB" dirty="0" err="1" smtClean="0">
                <a:solidFill>
                  <a:srgbClr val="00B050"/>
                </a:solidFill>
              </a:rPr>
              <a:t>Extractivism</a:t>
            </a:r>
            <a:r>
              <a:rPr lang="en-GB" dirty="0" smtClean="0">
                <a:solidFill>
                  <a:srgbClr val="00B050"/>
                </a:solidFill>
              </a:rPr>
              <a:t> to absolute minimum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Limit Harvest to below replacement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00B050"/>
                </a:solidFill>
              </a:rPr>
              <a:t>level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Limit </a:t>
            </a:r>
            <a:r>
              <a:rPr lang="en-GB" dirty="0" err="1" smtClean="0">
                <a:solidFill>
                  <a:srgbClr val="00B050"/>
                </a:solidFill>
              </a:rPr>
              <a:t>Insertivism</a:t>
            </a:r>
            <a:r>
              <a:rPr lang="en-GB" dirty="0" smtClean="0">
                <a:solidFill>
                  <a:srgbClr val="00B050"/>
                </a:solidFill>
              </a:rPr>
              <a:t> to capacity of metabolic sinks</a:t>
            </a:r>
          </a:p>
          <a:p>
            <a:r>
              <a:rPr lang="en-GB" u="sng" dirty="0" smtClean="0">
                <a:solidFill>
                  <a:srgbClr val="00B050"/>
                </a:solidFill>
              </a:rPr>
              <a:t>Contribute assets and fees to Commons Wealth Funds/Trusts</a:t>
            </a:r>
            <a:endParaRPr lang="en-GB" u="sng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GB" dirty="0" smtClean="0">
                <a:solidFill>
                  <a:srgbClr val="00B050"/>
                </a:solidFill>
              </a:rPr>
              <a:t>Universal Basic Income should be 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framed as a Dividend and compensation for the free-riding (free use) of our Commons and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presented as a necessary ingredient for our just and rapid transition to a Grandchildren-friendly Society with an embedded Green Economy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understood as an institutional and structural change from a Master-Servant to Citizen-Citizen relationship in society </a:t>
            </a:r>
          </a:p>
          <a:p>
            <a:endParaRPr lang="en-GB" dirty="0" smtClean="0">
              <a:solidFill>
                <a:srgbClr val="00B050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References and selected Bibliography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Kim DD et al., Perspective and Costing in </a:t>
            </a:r>
            <a:r>
              <a:rPr lang="en-GB" dirty="0" err="1" smtClean="0"/>
              <a:t>Cost‑Effectiveness</a:t>
            </a:r>
            <a:r>
              <a:rPr lang="en-GB" dirty="0" smtClean="0"/>
              <a:t> Analysis 1974–2018, </a:t>
            </a:r>
            <a:r>
              <a:rPr lang="en-GB" i="1" dirty="0" err="1" smtClean="0"/>
              <a:t>PharmacoEconomics</a:t>
            </a:r>
            <a:r>
              <a:rPr lang="en-GB" dirty="0" smtClean="0"/>
              <a:t> (2020) 38:1135–1145, </a:t>
            </a:r>
            <a:r>
              <a:rPr lang="en-GB" dirty="0" smtClean="0">
                <a:hlinkClick r:id="rId3"/>
              </a:rPr>
              <a:t>https://doi.org/10.1007/s40273-020-00942-2</a:t>
            </a:r>
            <a:endParaRPr lang="en-GB" dirty="0" smtClean="0"/>
          </a:p>
          <a:p>
            <a:r>
              <a:rPr lang="en-GB" dirty="0" err="1" smtClean="0"/>
              <a:t>Ostrom</a:t>
            </a:r>
            <a:r>
              <a:rPr lang="en-GB" dirty="0" smtClean="0"/>
              <a:t>, </a:t>
            </a:r>
            <a:r>
              <a:rPr lang="en-GB" dirty="0" err="1" smtClean="0"/>
              <a:t>Elinor</a:t>
            </a:r>
            <a:r>
              <a:rPr lang="en-GB" dirty="0" smtClean="0"/>
              <a:t> (1990). </a:t>
            </a:r>
            <a:r>
              <a:rPr lang="en-GB" i="1" dirty="0" smtClean="0"/>
              <a:t>Governing the Commons: The Evolution of Institutions for Collective Action</a:t>
            </a:r>
            <a:r>
              <a:rPr lang="en-GB" dirty="0" smtClean="0"/>
              <a:t>. Cambridge: Cambridge University Press </a:t>
            </a:r>
          </a:p>
          <a:p>
            <a:r>
              <a:rPr lang="en-GB" dirty="0" smtClean="0"/>
              <a:t>Standing G. 2019. </a:t>
            </a:r>
            <a:r>
              <a:rPr lang="en-GB" i="1" dirty="0" smtClean="0"/>
              <a:t>Plunder of the Commons. A manifesto for Sharing Public Wealth. </a:t>
            </a:r>
            <a:r>
              <a:rPr lang="en-GB" dirty="0" smtClean="0"/>
              <a:t>UK: Penguin Pelican Book.</a:t>
            </a:r>
          </a:p>
          <a:p>
            <a:r>
              <a:rPr lang="en-GB" dirty="0" smtClean="0"/>
              <a:t>Standing G. 2022. </a:t>
            </a:r>
            <a:r>
              <a:rPr lang="en-GB" i="1" dirty="0" smtClean="0"/>
              <a:t>The Blue Commons. Rescuing the Economy of the Sea. </a:t>
            </a:r>
            <a:r>
              <a:rPr lang="en-GB" dirty="0" smtClean="0"/>
              <a:t>UK: Penguin Pelican Book.</a:t>
            </a:r>
          </a:p>
          <a:p>
            <a:r>
              <a:rPr lang="en-GB" dirty="0" smtClean="0"/>
              <a:t>Van </a:t>
            </a:r>
            <a:r>
              <a:rPr lang="en-GB" dirty="0" err="1" smtClean="0"/>
              <a:t>Parijs</a:t>
            </a:r>
            <a:r>
              <a:rPr lang="en-GB" dirty="0" smtClean="0"/>
              <a:t> P and </a:t>
            </a:r>
            <a:r>
              <a:rPr lang="en-GB" dirty="0" err="1" smtClean="0"/>
              <a:t>Vanderborght</a:t>
            </a:r>
            <a:r>
              <a:rPr lang="en-GB" dirty="0" smtClean="0"/>
              <a:t> Y. 2017. </a:t>
            </a:r>
            <a:r>
              <a:rPr lang="en-GB" i="1" dirty="0" smtClean="0"/>
              <a:t>Basic Income – A Radical Proposal for a Free Society and a Sane Economy.</a:t>
            </a:r>
            <a:r>
              <a:rPr lang="en-GB" dirty="0" smtClean="0"/>
              <a:t> Cambridge, Massachusetts: Harvard University Press.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Additional Reading Material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Lord C, Kennet M, Felton J. 2012. Citizens’ Income and Green Economics. </a:t>
            </a:r>
            <a:r>
              <a:rPr lang="en-GB" dirty="0" err="1" smtClean="0"/>
              <a:t>Didcot</a:t>
            </a:r>
            <a:r>
              <a:rPr lang="en-GB" dirty="0" smtClean="0"/>
              <a:t>: Marston Book Services Limited.</a:t>
            </a:r>
          </a:p>
          <a:p>
            <a:r>
              <a:rPr lang="en-GB" dirty="0" smtClean="0"/>
              <a:t>Miller A. 2020. </a:t>
            </a:r>
            <a:r>
              <a:rPr lang="en-GB" i="1" dirty="0" smtClean="0"/>
              <a:t>A Basic Income Pocketbook. </a:t>
            </a:r>
            <a:r>
              <a:rPr lang="en-GB" dirty="0" smtClean="0"/>
              <a:t>Edinburgh: </a:t>
            </a:r>
            <a:r>
              <a:rPr lang="en-GB" dirty="0" err="1" smtClean="0"/>
              <a:t>Luath</a:t>
            </a:r>
            <a:r>
              <a:rPr lang="en-GB" dirty="0" smtClean="0"/>
              <a:t> Press Limited.</a:t>
            </a:r>
          </a:p>
          <a:p>
            <a:r>
              <a:rPr lang="en-GB" dirty="0" smtClean="0"/>
              <a:t>Standing G. 2017. </a:t>
            </a:r>
            <a:r>
              <a:rPr lang="en-GB" i="1" dirty="0" smtClean="0"/>
              <a:t>Basic Income: And How We Can Make It Happen. </a:t>
            </a:r>
            <a:r>
              <a:rPr lang="en-GB" dirty="0" smtClean="0"/>
              <a:t>UK: Penguin Pelican Book.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 smtClean="0">
                <a:hlinkClick r:id="rId2"/>
              </a:rPr>
              <a:t>What could a UBI do for my Union?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/>
              <a:t>When? </a:t>
            </a:r>
            <a:r>
              <a:rPr lang="en-GB" b="1" dirty="0" smtClean="0"/>
              <a:t>8 May (6.30-8pm UK time)</a:t>
            </a:r>
            <a:r>
              <a:rPr lang="en-GB" dirty="0" smtClean="0"/>
              <a:t> tomorrow</a:t>
            </a:r>
          </a:p>
          <a:p>
            <a:r>
              <a:rPr lang="en-GB" dirty="0" smtClean="0"/>
              <a:t>Where? Online</a:t>
            </a:r>
          </a:p>
          <a:p>
            <a:r>
              <a:rPr lang="en-GB" dirty="0" smtClean="0"/>
              <a:t>For more information and free registration, please visit: </a:t>
            </a:r>
          </a:p>
          <a:p>
            <a:pPr>
              <a:buNone/>
            </a:pPr>
            <a:r>
              <a:rPr lang="en-GB" dirty="0" smtClean="0">
                <a:hlinkClick r:id="rId2"/>
              </a:rPr>
              <a:t>https://www.ubilabnetwork.org/events/ubi-lab-what-could-a-ubi-do-for-my-union</a:t>
            </a:r>
            <a:endParaRPr lang="en-GB" dirty="0" smtClean="0"/>
          </a:p>
          <a:p>
            <a:r>
              <a:rPr lang="en-GB" dirty="0" smtClean="0"/>
              <a:t>Who?</a:t>
            </a:r>
          </a:p>
          <a:p>
            <a:pPr>
              <a:buNone/>
            </a:pPr>
            <a:r>
              <a:rPr lang="en-GB" b="1" dirty="0" smtClean="0"/>
              <a:t>	Chair: </a:t>
            </a:r>
            <a:r>
              <a:rPr lang="en-GB" b="1" dirty="0" err="1" smtClean="0"/>
              <a:t>Maddy</a:t>
            </a:r>
            <a:r>
              <a:rPr lang="en-GB" b="1" dirty="0" smtClean="0"/>
              <a:t> Radcliff</a:t>
            </a:r>
            <a:r>
              <a:rPr lang="en-GB" dirty="0" smtClean="0"/>
              <a:t>– Campaigns and Social Media Manager, Communications and Government Relations for the Musicians’ Union.</a:t>
            </a:r>
          </a:p>
          <a:p>
            <a:pPr>
              <a:buNone/>
            </a:pPr>
            <a:r>
              <a:rPr lang="en-GB" b="1" dirty="0" smtClean="0"/>
              <a:t>	Panel: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/>
              <a:t>John McDonnell MP</a:t>
            </a:r>
            <a:r>
              <a:rPr lang="en-GB" dirty="0" smtClean="0"/>
              <a:t> – Labour MP for Hayes and Harlington and former Shadow Chancellor</a:t>
            </a:r>
            <a:br>
              <a:rPr lang="en-GB" dirty="0" smtClean="0"/>
            </a:br>
            <a:r>
              <a:rPr lang="en-GB" b="1" dirty="0" smtClean="0"/>
              <a:t>Vicky Blake</a:t>
            </a:r>
            <a:r>
              <a:rPr lang="en-GB" dirty="0" smtClean="0"/>
              <a:t> – Leeds University UCU Honorary Secretary and former UCU General Secretary contender</a:t>
            </a:r>
            <a:br>
              <a:rPr lang="en-GB" dirty="0" smtClean="0"/>
            </a:br>
            <a:r>
              <a:rPr lang="en-GB" b="1" dirty="0" smtClean="0"/>
              <a:t>Jonathan Rhys Williams</a:t>
            </a:r>
            <a:r>
              <a:rPr lang="en-GB" dirty="0" smtClean="0"/>
              <a:t> – Lawyer GMB Wales and South West and Co-founder of UBI Lab Wales</a:t>
            </a:r>
          </a:p>
          <a:p>
            <a:pPr>
              <a:buNone/>
            </a:pPr>
            <a:r>
              <a:rPr lang="en-GB" b="1" dirty="0" smtClean="0"/>
              <a:t>	</a:t>
            </a:r>
            <a:r>
              <a:rPr lang="en-GB" b="1" dirty="0" err="1" smtClean="0"/>
              <a:t>Balraj</a:t>
            </a:r>
            <a:r>
              <a:rPr lang="en-GB" b="1" dirty="0" smtClean="0"/>
              <a:t> </a:t>
            </a:r>
            <a:r>
              <a:rPr lang="en-GB" b="1" dirty="0" err="1" smtClean="0"/>
              <a:t>Samrai</a:t>
            </a:r>
            <a:r>
              <a:rPr lang="en-GB" dirty="0" smtClean="0"/>
              <a:t> - Musician, facilitator and youth worker 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</a:p>
          <a:p>
            <a:r>
              <a:rPr lang="en-GB" dirty="0" smtClean="0"/>
              <a:t>Framing</a:t>
            </a:r>
          </a:p>
          <a:p>
            <a:r>
              <a:rPr lang="en-GB" dirty="0" smtClean="0"/>
              <a:t>Financing </a:t>
            </a:r>
          </a:p>
          <a:p>
            <a:r>
              <a:rPr lang="en-GB" dirty="0" smtClean="0"/>
              <a:t>Delivering</a:t>
            </a:r>
          </a:p>
          <a:p>
            <a:r>
              <a:rPr lang="en-GB" dirty="0" smtClean="0"/>
              <a:t>Conclusions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0034" y="2928934"/>
            <a:ext cx="8229600" cy="1143000"/>
          </a:xfrm>
        </p:spPr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Basic Income?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Universal (with challenges as long as it is not global)</a:t>
            </a:r>
          </a:p>
          <a:p>
            <a:r>
              <a:rPr lang="en-GB" dirty="0" smtClean="0"/>
              <a:t>Unconditional</a:t>
            </a:r>
          </a:p>
          <a:p>
            <a:r>
              <a:rPr lang="en-GB" dirty="0" smtClean="0"/>
              <a:t>Cash</a:t>
            </a:r>
          </a:p>
          <a:p>
            <a:r>
              <a:rPr lang="en-GB" dirty="0" smtClean="0"/>
              <a:t>Individual</a:t>
            </a:r>
          </a:p>
          <a:p>
            <a:r>
              <a:rPr lang="en-GB" dirty="0" smtClean="0"/>
              <a:t>Periodic and Permanent</a:t>
            </a:r>
          </a:p>
          <a:p>
            <a:pPr>
              <a:buNone/>
            </a:pPr>
            <a:r>
              <a:rPr lang="en-GB" dirty="0" smtClean="0"/>
              <a:t>(BIEN definition, 2024</a:t>
            </a:r>
          </a:p>
          <a:p>
            <a:pPr>
              <a:buNone/>
            </a:pPr>
            <a:r>
              <a:rPr lang="en-GB" dirty="0" smtClean="0">
                <a:hlinkClick r:id="rId2"/>
              </a:rPr>
              <a:t>https://basicincome.org/about-basic-income/</a:t>
            </a:r>
            <a:r>
              <a:rPr lang="en-GB" dirty="0" smtClean="0"/>
              <a:t> )</a:t>
            </a: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 r="43277"/>
          <a:stretch>
            <a:fillRect/>
          </a:stretch>
        </p:blipFill>
        <p:spPr bwMode="auto">
          <a:xfrm>
            <a:off x="4929190" y="1900378"/>
            <a:ext cx="3857652" cy="357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is missing in the Basic Income definition?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No specific amount or threshold</a:t>
            </a:r>
          </a:p>
          <a:p>
            <a:r>
              <a:rPr lang="en-GB" dirty="0" smtClean="0"/>
              <a:t>No defined financing mechanism</a:t>
            </a:r>
          </a:p>
          <a:p>
            <a:r>
              <a:rPr lang="en-GB" dirty="0" smtClean="0"/>
              <a:t>No defined delivery mechanism</a:t>
            </a:r>
          </a:p>
          <a:p>
            <a:r>
              <a:rPr lang="en-GB" dirty="0" smtClean="0"/>
              <a:t>No defined purpose</a:t>
            </a:r>
          </a:p>
          <a:p>
            <a:endParaRPr lang="en-GB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 r="43277"/>
          <a:stretch>
            <a:fillRect/>
          </a:stretch>
        </p:blipFill>
        <p:spPr bwMode="auto">
          <a:xfrm>
            <a:off x="4929190" y="1900378"/>
            <a:ext cx="3857652" cy="357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0034" y="2928934"/>
            <a:ext cx="8229600" cy="1143000"/>
          </a:xfrm>
        </p:spPr>
        <p:txBody>
          <a:bodyPr/>
          <a:lstStyle/>
          <a:p>
            <a:r>
              <a:rPr lang="en-GB" dirty="0" smtClean="0"/>
              <a:t>Framing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txBody>
          <a:bodyPr>
            <a:noAutofit/>
          </a:bodyPr>
          <a:lstStyle/>
          <a:p>
            <a:r>
              <a:rPr lang="en-GB" sz="3600" dirty="0" smtClean="0"/>
              <a:t>What is wrong with conventional Economics?</a:t>
            </a:r>
            <a:endParaRPr lang="en-GB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7686" y="1571612"/>
            <a:ext cx="4643438" cy="3429024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GB" dirty="0"/>
              <a:t>D</a:t>
            </a:r>
            <a:r>
              <a:rPr lang="en-GB" dirty="0" smtClean="0"/>
              <a:t>iagram highlights many problems!</a:t>
            </a:r>
          </a:p>
          <a:p>
            <a:r>
              <a:rPr lang="en-GB" dirty="0" smtClean="0"/>
              <a:t>Relevance for Basic Income:</a:t>
            </a:r>
          </a:p>
          <a:p>
            <a:pPr>
              <a:buNone/>
            </a:pPr>
            <a:r>
              <a:rPr lang="en-GB" dirty="0" smtClean="0"/>
              <a:t>Household is simplified!</a:t>
            </a:r>
          </a:p>
          <a:p>
            <a:pPr>
              <a:buNone/>
            </a:pPr>
            <a:r>
              <a:rPr lang="en-GB" dirty="0" smtClean="0"/>
              <a:t>Commons does not exist!</a:t>
            </a:r>
          </a:p>
          <a:p>
            <a:pPr>
              <a:buNone/>
            </a:pPr>
            <a:r>
              <a:rPr lang="en-GB" dirty="0" smtClean="0"/>
              <a:t>False antagonism between    state and market or bureaucracy and </a:t>
            </a:r>
            <a:r>
              <a:rPr lang="en-GB" dirty="0" err="1" smtClean="0"/>
              <a:t>neoliberalism</a:t>
            </a:r>
            <a:endParaRPr lang="en-GB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1500174"/>
            <a:ext cx="4071966" cy="3922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Socio-ecological periods of humanity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57158" y="1214422"/>
          <a:ext cx="8429686" cy="5440696"/>
        </p:xfrm>
        <a:graphic>
          <a:graphicData uri="http://schemas.openxmlformats.org/drawingml/2006/table">
            <a:tbl>
              <a:tblPr/>
              <a:tblGrid>
                <a:gridCol w="1285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6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44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50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62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Calibri"/>
                          <a:ea typeface="Calibri"/>
                          <a:cs typeface="Times New Roman"/>
                        </a:rPr>
                        <a:t>Phase</a:t>
                      </a:r>
                      <a:endParaRPr lang="en-GB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Calibri"/>
                          <a:ea typeface="Calibri"/>
                          <a:cs typeface="Times New Roman"/>
                        </a:rPr>
                        <a:t>Social Structure</a:t>
                      </a:r>
                      <a:endParaRPr lang="en-GB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Calibri"/>
                          <a:ea typeface="Calibri"/>
                          <a:cs typeface="Times New Roman"/>
                        </a:rPr>
                        <a:t>Energy Source</a:t>
                      </a:r>
                      <a:endParaRPr lang="en-GB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Calibri"/>
                          <a:ea typeface="Calibri"/>
                          <a:cs typeface="Times New Roman"/>
                        </a:rPr>
                        <a:t>Material </a:t>
                      </a:r>
                      <a:r>
                        <a:rPr lang="en-GB" sz="2000" b="1" dirty="0" smtClean="0">
                          <a:latin typeface="Calibri"/>
                          <a:ea typeface="Calibri"/>
                          <a:cs typeface="Times New Roman"/>
                        </a:rPr>
                        <a:t>Source (</a:t>
                      </a:r>
                      <a:r>
                        <a:rPr lang="en-GB" sz="2000" b="1" dirty="0" err="1" smtClean="0">
                          <a:latin typeface="Calibri"/>
                          <a:ea typeface="Calibri"/>
                          <a:cs typeface="Times New Roman"/>
                        </a:rPr>
                        <a:t>ren</a:t>
                      </a:r>
                      <a:r>
                        <a:rPr lang="en-GB" sz="2000" b="1" dirty="0" smtClean="0">
                          <a:latin typeface="Calibri"/>
                          <a:ea typeface="Calibri"/>
                          <a:cs typeface="Times New Roman"/>
                        </a:rPr>
                        <a:t>/non-r)</a:t>
                      </a:r>
                      <a:endParaRPr lang="en-GB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/>
                          <a:ea typeface="Calibri"/>
                          <a:cs typeface="Times New Roman"/>
                        </a:rPr>
                        <a:t>Metabolic Sinks Capacity</a:t>
                      </a:r>
                      <a:endParaRPr lang="en-GB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/>
                          <a:ea typeface="Calibri"/>
                          <a:cs typeface="Times New Roman"/>
                        </a:rPr>
                        <a:t>Technology</a:t>
                      </a:r>
                      <a:endParaRPr lang="en-GB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Calibri"/>
                          <a:ea typeface="Calibri"/>
                          <a:cs typeface="Times New Roman"/>
                        </a:rPr>
                        <a:t>Hunter-Gatherer</a:t>
                      </a:r>
                      <a:endParaRPr lang="en-GB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/>
                          <a:ea typeface="Calibri"/>
                          <a:cs typeface="Times New Roman"/>
                        </a:rPr>
                        <a:t>Tribes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/>
                          <a:ea typeface="Calibri"/>
                          <a:cs typeface="Times New Roman"/>
                        </a:rPr>
                        <a:t>Sun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alibri"/>
                          <a:ea typeface="Calibri"/>
                          <a:cs typeface="Times New Roman"/>
                        </a:rPr>
                        <a:t>Renewable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alibri"/>
                          <a:ea typeface="Calibri"/>
                          <a:cs typeface="Times New Roman"/>
                        </a:rPr>
                        <a:t>Adequate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/>
                          <a:ea typeface="Calibri"/>
                          <a:cs typeface="Times New Roman"/>
                        </a:rPr>
                        <a:t>Basic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/>
                          <a:ea typeface="Calibri"/>
                          <a:cs typeface="Times New Roman"/>
                        </a:rPr>
                        <a:t>Agrarian</a:t>
                      </a:r>
                      <a:endParaRPr lang="en-GB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alibri"/>
                          <a:ea typeface="Calibri"/>
                          <a:cs typeface="Times New Roman"/>
                        </a:rPr>
                        <a:t>States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/>
                          <a:ea typeface="Calibri"/>
                          <a:cs typeface="Times New Roman"/>
                        </a:rPr>
                        <a:t>Sun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alibri"/>
                          <a:ea typeface="Calibri"/>
                          <a:cs typeface="Times New Roman"/>
                        </a:rPr>
                        <a:t>Renewable and limited </a:t>
                      </a:r>
                      <a:r>
                        <a:rPr lang="en-GB" sz="2000" dirty="0" smtClean="0">
                          <a:latin typeface="Calibri"/>
                          <a:ea typeface="Calibri"/>
                          <a:cs typeface="Times New Roman"/>
                        </a:rPr>
                        <a:t>extraction</a:t>
                      </a:r>
                      <a:endParaRPr lang="en-GB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alibri"/>
                          <a:ea typeface="Calibri"/>
                          <a:cs typeface="Times New Roman"/>
                        </a:rPr>
                        <a:t>Adequate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/>
                          <a:ea typeface="Calibri"/>
                          <a:cs typeface="Times New Roman"/>
                        </a:rPr>
                        <a:t>Food 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Calibri"/>
                          <a:ea typeface="Calibri"/>
                          <a:cs typeface="Times New Roman"/>
                        </a:rPr>
                        <a:t>Industrial</a:t>
                      </a:r>
                      <a:endParaRPr lang="en-GB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alibri"/>
                          <a:ea typeface="Calibri"/>
                          <a:cs typeface="Times New Roman"/>
                        </a:rPr>
                        <a:t>Centre and periphery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alibri"/>
                          <a:ea typeface="Calibri"/>
                          <a:cs typeface="Times New Roman"/>
                        </a:rPr>
                        <a:t>Fossil Fuels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alibri"/>
                          <a:ea typeface="Calibri"/>
                          <a:cs typeface="Times New Roman"/>
                        </a:rPr>
                        <a:t>Excessive </a:t>
                      </a:r>
                      <a:r>
                        <a:rPr lang="en-GB" sz="2000" dirty="0" smtClean="0">
                          <a:latin typeface="Calibri"/>
                          <a:ea typeface="Calibri"/>
                          <a:cs typeface="Times New Roman"/>
                        </a:rPr>
                        <a:t>harvest of both</a:t>
                      </a:r>
                      <a:endParaRPr lang="en-GB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alibri"/>
                          <a:ea typeface="Calibri"/>
                          <a:cs typeface="Times New Roman"/>
                        </a:rPr>
                        <a:t>Exceeded and Ignored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alibri"/>
                          <a:ea typeface="Calibri"/>
                          <a:cs typeface="Times New Roman"/>
                        </a:rPr>
                        <a:t>Linear consumption of Goods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3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Calibri"/>
                          <a:ea typeface="Calibri"/>
                          <a:cs typeface="Times New Roman"/>
                        </a:rPr>
                        <a:t>Ecological</a:t>
                      </a:r>
                      <a:endParaRPr lang="en-GB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alibri"/>
                          <a:ea typeface="Calibri"/>
                          <a:cs typeface="Times New Roman"/>
                        </a:rPr>
                        <a:t>Earth and diverse </a:t>
                      </a:r>
                      <a:r>
                        <a:rPr lang="en-GB" sz="2000" dirty="0" smtClean="0">
                          <a:latin typeface="Calibri"/>
                          <a:ea typeface="Calibri"/>
                          <a:cs typeface="Times New Roman"/>
                        </a:rPr>
                        <a:t>subsidiary </a:t>
                      </a:r>
                      <a:r>
                        <a:rPr lang="en-GB" sz="2000" dirty="0">
                          <a:latin typeface="Calibri"/>
                          <a:ea typeface="Calibri"/>
                          <a:cs typeface="Times New Roman"/>
                        </a:rPr>
                        <a:t>polities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alibri"/>
                          <a:ea typeface="Calibri"/>
                          <a:cs typeface="Times New Roman"/>
                        </a:rPr>
                        <a:t>Sun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latin typeface="Calibri"/>
                          <a:ea typeface="Calibri"/>
                          <a:cs typeface="Times New Roman"/>
                        </a:rPr>
                        <a:t>Regenerate,</a:t>
                      </a:r>
                      <a:r>
                        <a:rPr lang="en-GB" sz="2000" baseline="0" dirty="0" smtClean="0">
                          <a:latin typeface="Calibri"/>
                          <a:ea typeface="Calibri"/>
                          <a:cs typeface="Times New Roman"/>
                        </a:rPr>
                        <a:t> restore and </a:t>
                      </a:r>
                      <a:r>
                        <a:rPr lang="en-GB" sz="2000" dirty="0" smtClean="0">
                          <a:latin typeface="Calibri"/>
                          <a:ea typeface="Calibri"/>
                          <a:cs typeface="Times New Roman"/>
                        </a:rPr>
                        <a:t>reduce use</a:t>
                      </a:r>
                      <a:endParaRPr lang="en-GB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alibri"/>
                          <a:ea typeface="Calibri"/>
                          <a:cs typeface="Times New Roman"/>
                        </a:rPr>
                        <a:t>Enhanced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alibri"/>
                          <a:ea typeface="Calibri"/>
                          <a:cs typeface="Times New Roman"/>
                        </a:rPr>
                        <a:t>Circular and Collective Benefit/ Use of Goods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4C567A2D451840A1A3172B79D13EA9" ma:contentTypeVersion="18" ma:contentTypeDescription="Create a new document." ma:contentTypeScope="" ma:versionID="d3c5350f68399924263587366bb2d8f0">
  <xsd:schema xmlns:xsd="http://www.w3.org/2001/XMLSchema" xmlns:xs="http://www.w3.org/2001/XMLSchema" xmlns:p="http://schemas.microsoft.com/office/2006/metadata/properties" xmlns:ns3="1366faf1-a34f-495a-a47c-445217ffe5b3" xmlns:ns4="e3060dd4-3e4f-4fe5-b88f-a928187c0acd" targetNamespace="http://schemas.microsoft.com/office/2006/metadata/properties" ma:root="true" ma:fieldsID="f0267f14babc367fc6f5285e17ce90ac" ns3:_="" ns4:_="">
    <xsd:import namespace="1366faf1-a34f-495a-a47c-445217ffe5b3"/>
    <xsd:import namespace="e3060dd4-3e4f-4fe5-b88f-a928187c0ac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Locatio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6faf1-a34f-495a-a47c-445217ffe5b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060dd4-3e4f-4fe5-b88f-a928187c0a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3060dd4-3e4f-4fe5-b88f-a928187c0acd" xsi:nil="true"/>
  </documentManagement>
</p:properties>
</file>

<file path=customXml/itemProps1.xml><?xml version="1.0" encoding="utf-8"?>
<ds:datastoreItem xmlns:ds="http://schemas.openxmlformats.org/officeDocument/2006/customXml" ds:itemID="{8D76128C-23A3-426E-BCBF-56BA4D228B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66faf1-a34f-495a-a47c-445217ffe5b3"/>
    <ds:schemaRef ds:uri="e3060dd4-3e4f-4fe5-b88f-a928187c0a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B6FC8E9-7D90-4AE9-8031-7745F07580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9C9C82-2C11-4AAB-88FE-39CCDE207439}">
  <ds:schemaRefs>
    <ds:schemaRef ds:uri="http://schemas.microsoft.com/office/2006/documentManagement/types"/>
    <ds:schemaRef ds:uri="http://purl.org/dc/elements/1.1/"/>
    <ds:schemaRef ds:uri="e3060dd4-3e4f-4fe5-b88f-a928187c0acd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1366faf1-a34f-495a-a47c-445217ffe5b3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2226</TotalTime>
  <Words>1378</Words>
  <Application>Microsoft Office PowerPoint</Application>
  <PresentationFormat>On-screen Show (4:3)</PresentationFormat>
  <Paragraphs>250</Paragraphs>
  <Slides>28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Times New Roman</vt:lpstr>
      <vt:lpstr>Office Theme</vt:lpstr>
      <vt:lpstr>Framing, Financing, Delivering a Green Basic Income</vt:lpstr>
      <vt:lpstr>Objectives</vt:lpstr>
      <vt:lpstr>Outline</vt:lpstr>
      <vt:lpstr>Background</vt:lpstr>
      <vt:lpstr>What is a Basic Income?</vt:lpstr>
      <vt:lpstr>What is missing in the Basic Income definition?</vt:lpstr>
      <vt:lpstr>Framing</vt:lpstr>
      <vt:lpstr>What is wrong with conventional Economics?</vt:lpstr>
      <vt:lpstr>Socio-ecological periods of humanity</vt:lpstr>
      <vt:lpstr>What is the misleading Framing?</vt:lpstr>
      <vt:lpstr>Free Money versus Free-Riding </vt:lpstr>
      <vt:lpstr>Financing</vt:lpstr>
      <vt:lpstr>Who owns this place?</vt:lpstr>
      <vt:lpstr>Public Services and Basic Income</vt:lpstr>
      <vt:lpstr>Combine Public Services and Basic Income</vt:lpstr>
      <vt:lpstr>Commons or Common-Pool Resource</vt:lpstr>
      <vt:lpstr>Natural Commons</vt:lpstr>
      <vt:lpstr>Social Commons</vt:lpstr>
      <vt:lpstr>Commons Compensation Scheme</vt:lpstr>
      <vt:lpstr>Tax/Levy versus Fee</vt:lpstr>
      <vt:lpstr>Behavioural Fee for each step</vt:lpstr>
      <vt:lpstr>Delivering</vt:lpstr>
      <vt:lpstr>Commons Wealth Trusts/Funds versus State  </vt:lpstr>
      <vt:lpstr>Transition to Green Economy</vt:lpstr>
      <vt:lpstr>Conclusions</vt:lpstr>
      <vt:lpstr>References and selected Bibliography</vt:lpstr>
      <vt:lpstr>Additional Reading Material</vt:lpstr>
      <vt:lpstr>What could a UBI do for my Union?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Framing, Financing, Delivering a Green Basic Income</dc:title>
  <dc:creator>Reinhard Huss</dc:creator>
  <cp:lastModifiedBy>Harvey Thompson</cp:lastModifiedBy>
  <cp:revision>37</cp:revision>
  <dcterms:created xsi:type="dcterms:W3CDTF">2023-10-21T20:34:55Z</dcterms:created>
  <dcterms:modified xsi:type="dcterms:W3CDTF">2024-05-16T18:23:40Z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0x010100DB4C567A2D451840A1A3172B79D13EA9</vt:lpwstr>
  </property>
</Properties>
</file>